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2"/>
  </p:sldMasterIdLst>
  <p:notesMasterIdLst>
    <p:notesMasterId r:id="rId29"/>
  </p:notesMasterIdLst>
  <p:sldIdLst>
    <p:sldId id="258" r:id="rId3"/>
    <p:sldId id="376" r:id="rId4"/>
    <p:sldId id="281" r:id="rId5"/>
    <p:sldId id="407" r:id="rId6"/>
    <p:sldId id="408" r:id="rId7"/>
    <p:sldId id="301" r:id="rId8"/>
    <p:sldId id="288" r:id="rId9"/>
    <p:sldId id="289" r:id="rId10"/>
    <p:sldId id="362" r:id="rId11"/>
    <p:sldId id="285" r:id="rId12"/>
    <p:sldId id="291" r:id="rId13"/>
    <p:sldId id="292" r:id="rId14"/>
    <p:sldId id="293" r:id="rId15"/>
    <p:sldId id="294" r:id="rId16"/>
    <p:sldId id="300" r:id="rId17"/>
    <p:sldId id="305" r:id="rId18"/>
    <p:sldId id="302" r:id="rId19"/>
    <p:sldId id="310" r:id="rId20"/>
    <p:sldId id="312" r:id="rId21"/>
    <p:sldId id="307" r:id="rId22"/>
    <p:sldId id="306" r:id="rId23"/>
    <p:sldId id="309" r:id="rId24"/>
    <p:sldId id="308" r:id="rId25"/>
    <p:sldId id="311" r:id="rId26"/>
    <p:sldId id="405" r:id="rId27"/>
    <p:sldId id="271" r:id="rId28"/>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pos="9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E0"/>
    <a:srgbClr val="E6E6E6"/>
    <a:srgbClr val="FF9900"/>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77" autoAdjust="0"/>
    <p:restoredTop sz="69725" autoAdjust="0"/>
  </p:normalViewPr>
  <p:slideViewPr>
    <p:cSldViewPr>
      <p:cViewPr varScale="1">
        <p:scale>
          <a:sx n="48" d="100"/>
          <a:sy n="48" d="100"/>
        </p:scale>
        <p:origin x="1472" y="32"/>
      </p:cViewPr>
      <p:guideLst>
        <p:guide orient="horz" pos="482"/>
        <p:guide pos="975"/>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sbd3201\data$\awel\SBS\Neobiota_jb\Stufe%20Gemeinden\Kommunikation\Umfrage2017\Resultate\Neobiota-Management%20Gemeinden_s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26-4FA6-B8C1-3E06BBC587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26-4FA6-B8C1-3E06BBC587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26-4FA6-B8C1-3E06BBC5872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526-4FA6-B8C1-3E06BBC5872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526-4FA6-B8C1-3E06BBC5872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526-4FA6-B8C1-3E06BBC58728}"/>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'Question 5'!$A$4:$A$9</c:f>
              <c:strCache>
                <c:ptCount val="6"/>
                <c:pt idx="0">
                  <c:v>Gemeinderat</c:v>
                </c:pt>
                <c:pt idx="1">
                  <c:v>Sekretariat/Leiter Abt. Umwelt oder Gesundheit</c:v>
                </c:pt>
                <c:pt idx="2">
                  <c:v>Leiter Werkhof</c:v>
                </c:pt>
                <c:pt idx="3">
                  <c:v>Mitarbeiter Werkhof</c:v>
                </c:pt>
                <c:pt idx="4">
                  <c:v>Extern Beauftragte (Privatperson oder Ökobüro)</c:v>
                </c:pt>
                <c:pt idx="5">
                  <c:v>Andere (bitte angeben)</c:v>
                </c:pt>
              </c:strCache>
            </c:strRef>
          </c:cat>
          <c:val>
            <c:numRef>
              <c:f>'Question 5'!$B$4:$B$9</c:f>
              <c:numCache>
                <c:formatCode>0%</c:formatCode>
                <c:ptCount val="6"/>
                <c:pt idx="0">
                  <c:v>8.4900000000000003E-2</c:v>
                </c:pt>
                <c:pt idx="1">
                  <c:v>0.217</c:v>
                </c:pt>
                <c:pt idx="2">
                  <c:v>0.217</c:v>
                </c:pt>
                <c:pt idx="3">
                  <c:v>0.1321</c:v>
                </c:pt>
                <c:pt idx="4">
                  <c:v>8.4900000000000003E-2</c:v>
                </c:pt>
                <c:pt idx="5">
                  <c:v>0.26419999999999999</c:v>
                </c:pt>
              </c:numCache>
            </c:numRef>
          </c:val>
          <c:extLst>
            <c:ext xmlns:c16="http://schemas.microsoft.com/office/drawing/2014/chart" uri="{C3380CC4-5D6E-409C-BE32-E72D297353CC}">
              <c16:uniqueId val="{0000000C-2526-4FA6-B8C1-3E06BBC58728}"/>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E-2526-4FA6-B8C1-3E06BBC587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2526-4FA6-B8C1-3E06BBC587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2526-4FA6-B8C1-3E06BBC5872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2526-4FA6-B8C1-3E06BBC5872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2526-4FA6-B8C1-3E06BBC5872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2526-4FA6-B8C1-3E06BBC5872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'Question 5'!$A$4:$A$9</c:f>
              <c:strCache>
                <c:ptCount val="6"/>
                <c:pt idx="0">
                  <c:v>Gemeinderat</c:v>
                </c:pt>
                <c:pt idx="1">
                  <c:v>Sekretariat/Leiter Abt. Umwelt oder Gesundheit</c:v>
                </c:pt>
                <c:pt idx="2">
                  <c:v>Leiter Werkhof</c:v>
                </c:pt>
                <c:pt idx="3">
                  <c:v>Mitarbeiter Werkhof</c:v>
                </c:pt>
                <c:pt idx="4">
                  <c:v>Extern Beauftragte (Privatperson oder Ökobüro)</c:v>
                </c:pt>
                <c:pt idx="5">
                  <c:v>Andere (bitte angeben)</c:v>
                </c:pt>
              </c:strCache>
            </c:strRef>
          </c:cat>
          <c:val>
            <c:numRef>
              <c:f>'Question 5'!$C$4:$C$9</c:f>
              <c:numCache>
                <c:formatCode>General</c:formatCode>
                <c:ptCount val="6"/>
                <c:pt idx="0">
                  <c:v>9</c:v>
                </c:pt>
                <c:pt idx="1">
                  <c:v>23</c:v>
                </c:pt>
                <c:pt idx="2">
                  <c:v>23</c:v>
                </c:pt>
                <c:pt idx="3">
                  <c:v>14</c:v>
                </c:pt>
                <c:pt idx="4">
                  <c:v>9</c:v>
                </c:pt>
                <c:pt idx="5">
                  <c:v>28</c:v>
                </c:pt>
              </c:numCache>
            </c:numRef>
          </c:val>
          <c:extLst>
            <c:ext xmlns:c16="http://schemas.microsoft.com/office/drawing/2014/chart" uri="{C3380CC4-5D6E-409C-BE32-E72D297353CC}">
              <c16:uniqueId val="{00000019-2526-4FA6-B8C1-3E06BBC58728}"/>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1.6248942479549791E-2"/>
          <c:y val="0.49462593147455547"/>
          <c:w val="0.98375109319073062"/>
          <c:h val="0.505374104659681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0.63739</cdr:x>
      <cdr:y>0.08897</cdr:y>
    </cdr:from>
    <cdr:to>
      <cdr:x>0.80372</cdr:x>
      <cdr:y>0.14145</cdr:y>
    </cdr:to>
    <cdr:sp macro="" textlink="">
      <cdr:nvSpPr>
        <cdr:cNvPr id="2" name="Textfeld 2"/>
        <cdr:cNvSpPr txBox="1"/>
      </cdr:nvSpPr>
      <cdr:spPr>
        <a:xfrm xmlns:a="http://schemas.openxmlformats.org/drawingml/2006/main">
          <a:off x="5010906" y="360040"/>
          <a:ext cx="1307615" cy="21236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CH" sz="1050" dirty="0" smtClean="0">
              <a:solidFill>
                <a:srgbClr val="FF0000"/>
              </a:solidFill>
            </a:rPr>
            <a:t>Von </a:t>
          </a:r>
          <a:r>
            <a:rPr lang="de-CH" sz="1050" b="1" dirty="0" smtClean="0">
              <a:solidFill>
                <a:srgbClr val="FF0000"/>
              </a:solidFill>
            </a:rPr>
            <a:t>106</a:t>
          </a:r>
          <a:r>
            <a:rPr lang="de-CH" sz="1050" dirty="0" smtClean="0">
              <a:solidFill>
                <a:srgbClr val="FF0000"/>
              </a:solidFill>
            </a:rPr>
            <a:t> Gemeinden</a:t>
          </a:r>
          <a:endParaRPr lang="de-CH" sz="1050" dirty="0">
            <a:solidFill>
              <a:srgbClr val="FF0000"/>
            </a:solidFill>
          </a:endParaRPr>
        </a:p>
      </cdr:txBody>
    </cdr:sp>
  </cdr:relSizeAnchor>
  <cdr:relSizeAnchor xmlns:cdr="http://schemas.openxmlformats.org/drawingml/2006/chartDrawing">
    <cdr:from>
      <cdr:x>0.27473</cdr:x>
      <cdr:y>0.90411</cdr:y>
    </cdr:from>
    <cdr:to>
      <cdr:x>0.56701</cdr:x>
      <cdr:y>1</cdr:y>
    </cdr:to>
    <cdr:sp macro="" textlink="">
      <cdr:nvSpPr>
        <cdr:cNvPr id="3" name="Rechteck 2"/>
        <cdr:cNvSpPr/>
      </cdr:nvSpPr>
      <cdr:spPr>
        <a:xfrm xmlns:a="http://schemas.openxmlformats.org/drawingml/2006/main">
          <a:off x="1800200" y="3528393"/>
          <a:ext cx="1915262" cy="374202"/>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AFB9AFC5-CB16-453B-85CE-D421D43AEEC7}" type="datetimeFigureOut">
              <a:rPr lang="de-CH" smtClean="0"/>
              <a:pPr/>
              <a:t>06.09.2020</a:t>
            </a:fld>
            <a:endParaRPr lang="de-CH"/>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30A66F4-8C04-4876-A73B-57C6BFF4AD75}" type="slidenum">
              <a:rPr lang="de-CH" smtClean="0"/>
              <a:pPr/>
              <a:t>‹Nr.›</a:t>
            </a:fld>
            <a:endParaRPr lang="de-C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Symbol" panose="05050102010706020507" pitchFamily="18" charset="2"/>
              <a:buChar char="-"/>
            </a:pPr>
            <a:r>
              <a:rPr lang="de-CH" dirty="0" smtClean="0"/>
              <a:t>Willkommen zum</a:t>
            </a:r>
            <a:r>
              <a:rPr lang="de-CH" baseline="0" dirty="0" smtClean="0"/>
              <a:t> zweiten Teil unserer Online Schulung mit dem Titel «Profil und Tätigkeitsfelder einer </a:t>
            </a:r>
            <a:r>
              <a:rPr lang="de-CH" baseline="0" dirty="0" err="1" smtClean="0"/>
              <a:t>Neobiota</a:t>
            </a:r>
            <a:r>
              <a:rPr lang="de-CH" baseline="0" dirty="0" smtClean="0"/>
              <a:t>-Kontaktperson»</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1</a:t>
            </a:fld>
            <a:endParaRPr lang="de-CH"/>
          </a:p>
        </p:txBody>
      </p:sp>
    </p:spTree>
    <p:extLst>
      <p:ext uri="{BB962C8B-B14F-4D97-AF65-F5344CB8AC3E}">
        <p14:creationId xmlns:p14="http://schemas.microsoft.com/office/powerpoint/2010/main" val="396065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Zusätzlich zu der Problematik,</a:t>
            </a:r>
            <a:r>
              <a:rPr lang="de-CH" baseline="0" dirty="0" smtClean="0"/>
              <a:t> kennen Sie, 5. geeignete Massnahmen zur Bekämpfung der wichtigsten </a:t>
            </a:r>
            <a:r>
              <a:rPr lang="de-CH" baseline="0" dirty="0" err="1" smtClean="0"/>
              <a:t>Neobiota</a:t>
            </a:r>
            <a:r>
              <a:rPr lang="de-CH" baseline="0" dirty="0" smtClean="0"/>
              <a:t>-Arten. </a:t>
            </a:r>
          </a:p>
          <a:p>
            <a:r>
              <a:rPr lang="de-CH" baseline="0" dirty="0" smtClean="0"/>
              <a:t>Wir möchten Sie hier nicht mit zu vielen Bekämpfungs-Informationen überfluten. </a:t>
            </a:r>
          </a:p>
          <a:p>
            <a:r>
              <a:rPr lang="de-CH" baseline="0" dirty="0" smtClean="0"/>
              <a:t>Daher sind hier die </a:t>
            </a:r>
            <a:r>
              <a:rPr lang="de-CH" baseline="0" dirty="0" err="1" smtClean="0"/>
              <a:t>wichigsten</a:t>
            </a:r>
            <a:r>
              <a:rPr lang="de-CH" baseline="0" dirty="0" smtClean="0"/>
              <a:t> Links und Hilfsmittel, in denen Sie die Informationen jederzeit nachlesen können:</a:t>
            </a:r>
          </a:p>
          <a:p>
            <a:r>
              <a:rPr lang="de-CH" baseline="0" dirty="0" smtClean="0"/>
              <a:t>Bekämpfungsempfehlungen und Hilfestellungen finden Sie auf der Website www.cercleexotique.ch oder in den bereits vorgestellten Unterlagen. </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10</a:t>
            </a:fld>
            <a:endParaRPr lang="de-CH"/>
          </a:p>
        </p:txBody>
      </p:sp>
    </p:spTree>
    <p:extLst>
      <p:ext uri="{BB962C8B-B14F-4D97-AF65-F5344CB8AC3E}">
        <p14:creationId xmlns:p14="http://schemas.microsoft.com/office/powerpoint/2010/main" val="4096784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Nach der Bekämpfung müssen die Pflanzenabfälle</a:t>
            </a:r>
            <a:r>
              <a:rPr lang="de-CH" baseline="0" dirty="0" smtClean="0"/>
              <a:t> natürlich auch fachgerecht entsorgt werden. </a:t>
            </a:r>
          </a:p>
          <a:p>
            <a:r>
              <a:rPr lang="de-CH" baseline="0" dirty="0" smtClean="0"/>
              <a:t>Dabei hilft Ihnen die Broschüre «Gebietsfremde Problempflanzen – invasive Neophyten bei Bauvorhaben. </a:t>
            </a:r>
          </a:p>
          <a:p>
            <a:r>
              <a:rPr lang="de-CH" baseline="0" dirty="0" smtClean="0"/>
              <a:t>Die Broschüre kann auf unsere Website heruntergeladen werden. </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11</a:t>
            </a:fld>
            <a:endParaRPr lang="de-CH"/>
          </a:p>
        </p:txBody>
      </p:sp>
    </p:spTree>
    <p:extLst>
      <p:ext uri="{BB962C8B-B14F-4D97-AF65-F5344CB8AC3E}">
        <p14:creationId xmlns:p14="http://schemas.microsoft.com/office/powerpoint/2010/main" val="1480795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Nun kommen wir zu den Tätigkeitsfeldern einer </a:t>
            </a:r>
            <a:r>
              <a:rPr lang="de-CH" dirty="0" err="1" smtClean="0"/>
              <a:t>Neobiota</a:t>
            </a:r>
            <a:r>
              <a:rPr lang="de-CH" dirty="0" smtClean="0"/>
              <a:t>-Kontaktperson.</a:t>
            </a:r>
            <a:r>
              <a:rPr lang="de-CH" baseline="0" dirty="0" smtClean="0"/>
              <a:t> Die </a:t>
            </a:r>
            <a:r>
              <a:rPr lang="de-CH" baseline="0" dirty="0" err="1" smtClean="0"/>
              <a:t>Neobiota</a:t>
            </a:r>
            <a:r>
              <a:rPr lang="de-CH" baseline="0" dirty="0" smtClean="0"/>
              <a:t>-Kontaktperson führt regelmässige Situationsanalysen durch. Damit soll ein Überblick gewonnen werden über die relevanten </a:t>
            </a:r>
            <a:r>
              <a:rPr lang="de-CH" baseline="0" dirty="0" err="1" smtClean="0"/>
              <a:t>Neobiota</a:t>
            </a:r>
            <a:r>
              <a:rPr lang="de-CH" baseline="0" dirty="0" smtClean="0"/>
              <a:t>-Akteure, über Gemeinde-interne Abläufe, Strukturen, Verantwortlichkeiten, Massnahmen und zum Neophyten-Management. </a:t>
            </a:r>
          </a:p>
          <a:p>
            <a:endParaRPr lang="de-CH" baseline="0" dirty="0" smtClean="0"/>
          </a:p>
          <a:p>
            <a:r>
              <a:rPr lang="de-CH" baseline="0" dirty="0" smtClean="0"/>
              <a:t>Die Situationsanalyse beinhaltet daher folgende Punkte:</a:t>
            </a:r>
          </a:p>
          <a:p>
            <a:r>
              <a:rPr lang="de-CH" baseline="0" dirty="0" smtClean="0"/>
              <a:t>- Sie verfügen über eine aktualisierte Liste aller wichtigen </a:t>
            </a:r>
            <a:r>
              <a:rPr lang="de-CH" baseline="0" dirty="0" err="1" smtClean="0"/>
              <a:t>Neobiota</a:t>
            </a:r>
            <a:r>
              <a:rPr lang="de-CH" baseline="0" dirty="0" smtClean="0"/>
              <a:t>-Akteure Ihrer Gemeinde.</a:t>
            </a:r>
          </a:p>
          <a:p>
            <a:r>
              <a:rPr lang="de-CH" baseline="0" dirty="0" smtClean="0"/>
              <a:t>- Die Gemeindeinternen Abläufe / Strukturen sind klar und die Verantwortlichkeiten geklärt. </a:t>
            </a:r>
          </a:p>
          <a:p>
            <a:pPr marL="0" indent="0">
              <a:buFontTx/>
              <a:buNone/>
            </a:pPr>
            <a:r>
              <a:rPr lang="de-CH" baseline="0" dirty="0" smtClean="0"/>
              <a:t>- Bereits durchgeführte und geplante Massnahmen sind bekannt.</a:t>
            </a:r>
          </a:p>
          <a:p>
            <a:pPr marL="0" indent="0">
              <a:buFontTx/>
              <a:buNone/>
            </a:pPr>
            <a:r>
              <a:rPr lang="de-CH" baseline="0" dirty="0" smtClean="0"/>
              <a:t>- Zudem ist das Datenmanagement bekannt und der Bekämpfungstand von Beständen und der Erfassungsstand im GIS Browser sind klar.</a:t>
            </a:r>
          </a:p>
          <a:p>
            <a:pPr marL="0" indent="0">
              <a:buFontTx/>
              <a:buNone/>
            </a:pPr>
            <a:r>
              <a:rPr lang="de-CH" baseline="0" dirty="0" smtClean="0"/>
              <a:t>- Ein Neophyten-Konzept für die Gemeinde sollte erstellt werden. Dafür gibt es Mustervorlagen auf unserer Website oder Sie können auch in eine Sprechstunde kommen.  </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12</a:t>
            </a:fld>
            <a:endParaRPr lang="de-CH"/>
          </a:p>
        </p:txBody>
      </p:sp>
    </p:spTree>
    <p:extLst>
      <p:ext uri="{BB962C8B-B14F-4D97-AF65-F5344CB8AC3E}">
        <p14:creationId xmlns:p14="http://schemas.microsoft.com/office/powerpoint/2010/main" val="3779336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marL="171450" indent="-171450">
              <a:buFont typeface="Symbol" panose="05050102010706020507" pitchFamily="18" charset="2"/>
              <a:buChar char="-"/>
            </a:pPr>
            <a:r>
              <a:rPr lang="de-CH" dirty="0" smtClean="0"/>
              <a:t>Die</a:t>
            </a:r>
            <a:r>
              <a:rPr lang="de-CH" baseline="0" dirty="0" smtClean="0"/>
              <a:t> </a:t>
            </a:r>
            <a:r>
              <a:rPr lang="de-CH" baseline="0" dirty="0" err="1" smtClean="0"/>
              <a:t>Neobiota</a:t>
            </a:r>
            <a:r>
              <a:rPr lang="de-CH" baseline="0" dirty="0" smtClean="0"/>
              <a:t>-Kontaktperson fungiert zudem als Bindeglied zwischen Gemeinde und Kanton. Der Kanton leitet wichtige kantonale </a:t>
            </a:r>
            <a:r>
              <a:rPr lang="de-CH" baseline="0" dirty="0" err="1" smtClean="0"/>
              <a:t>Neobiota</a:t>
            </a:r>
            <a:r>
              <a:rPr lang="de-CH" baseline="0" dirty="0" smtClean="0"/>
              <a:t>-Informationen per E-Mail an die Gemeinden weiter und steht für spezifische Anfragen oder Fälle den </a:t>
            </a:r>
            <a:r>
              <a:rPr lang="de-CH" baseline="0" dirty="0" err="1" smtClean="0"/>
              <a:t>Neobiota</a:t>
            </a:r>
            <a:r>
              <a:rPr lang="de-CH" baseline="0" dirty="0" smtClean="0"/>
              <a:t>-Kontaktpersonen beratend zur Seite. Der Kanton finanziert teilweise auch Pilotprojekte, sofern das gewonnene Wissen für alle Gemeinden im </a:t>
            </a:r>
            <a:r>
              <a:rPr lang="de-CH" baseline="0" dirty="0" err="1" smtClean="0"/>
              <a:t>Kt</a:t>
            </a:r>
            <a:r>
              <a:rPr lang="de-CH" baseline="0" dirty="0" smtClean="0"/>
              <a:t>. Zürich von Nutzen ist. </a:t>
            </a:r>
            <a:r>
              <a:rPr lang="de-CH" sz="1200" kern="1200" dirty="0" smtClean="0">
                <a:solidFill>
                  <a:schemeClr val="tx1"/>
                </a:solidFill>
                <a:effectLst/>
                <a:latin typeface="+mn-lt"/>
                <a:ea typeface="+mn-ea"/>
                <a:cs typeface="+mn-cs"/>
              </a:rPr>
              <a:t>Treten in der Gemeinde neue Neophyten auf, die sich beginnen invasiv zu verhalten, ist eine Meldung inkl. Schadensbild an die Sektion Biosicherheit wünschenswert. Der Kanton kann dadurch entsprechend früh und schnell auf neue invasive Arten reagieren. Der Kanton ist</a:t>
            </a:r>
            <a:r>
              <a:rPr lang="de-CH" sz="1200" kern="1200" baseline="0" dirty="0" smtClean="0">
                <a:solidFill>
                  <a:schemeClr val="tx1"/>
                </a:solidFill>
                <a:effectLst/>
                <a:latin typeface="+mn-lt"/>
                <a:ea typeface="+mn-ea"/>
                <a:cs typeface="+mn-cs"/>
              </a:rPr>
              <a:t> dabei auf den guten Informationsfluss angewiesen.</a:t>
            </a:r>
            <a:endParaRPr lang="de-CH" baseline="0" dirty="0" smtClean="0"/>
          </a:p>
          <a:p>
            <a:pPr marL="171450" indent="-171450">
              <a:buFont typeface="Symbol" panose="05050102010706020507" pitchFamily="18" charset="2"/>
              <a:buChar char="-"/>
            </a:pPr>
            <a:r>
              <a:rPr lang="de-CH" baseline="0" dirty="0" smtClean="0"/>
              <a:t>Die </a:t>
            </a:r>
            <a:r>
              <a:rPr lang="de-CH" baseline="0" dirty="0" err="1" smtClean="0"/>
              <a:t>Neobiota</a:t>
            </a:r>
            <a:r>
              <a:rPr lang="de-CH" baseline="0" dirty="0" smtClean="0"/>
              <a:t>-Kontaktperson ist für die Weitergabe der Informationen innerhalb der Gemeinde zuständig. </a:t>
            </a:r>
            <a:r>
              <a:rPr lang="de-CH" sz="1200" kern="1200" dirty="0" smtClean="0">
                <a:solidFill>
                  <a:schemeClr val="tx1"/>
                </a:solidFill>
                <a:effectLst/>
                <a:latin typeface="+mn-lt"/>
                <a:ea typeface="+mn-ea"/>
                <a:cs typeface="+mn-cs"/>
              </a:rPr>
              <a:t>Es ist zum</a:t>
            </a:r>
            <a:r>
              <a:rPr lang="de-CH" sz="1200" kern="1200" baseline="0" dirty="0" smtClean="0">
                <a:solidFill>
                  <a:schemeClr val="tx1"/>
                </a:solidFill>
                <a:effectLst/>
                <a:latin typeface="+mn-lt"/>
                <a:ea typeface="+mn-ea"/>
                <a:cs typeface="+mn-cs"/>
              </a:rPr>
              <a:t> Beispiel </a:t>
            </a:r>
            <a:r>
              <a:rPr lang="de-CH" sz="1200" kern="1200" dirty="0" smtClean="0">
                <a:solidFill>
                  <a:schemeClr val="tx1"/>
                </a:solidFill>
                <a:effectLst/>
                <a:latin typeface="+mn-lt"/>
                <a:ea typeface="+mn-ea"/>
                <a:cs typeface="+mn-cs"/>
              </a:rPr>
              <a:t>empfohlen, den</a:t>
            </a:r>
            <a:r>
              <a:rPr lang="de-CH" sz="1200" kern="1200" baseline="0" dirty="0" smtClean="0">
                <a:solidFill>
                  <a:schemeClr val="tx1"/>
                </a:solidFill>
                <a:effectLst/>
                <a:latin typeface="+mn-lt"/>
                <a:ea typeface="+mn-ea"/>
                <a:cs typeface="+mn-cs"/>
              </a:rPr>
              <a:t> Newsletter </a:t>
            </a:r>
            <a:r>
              <a:rPr lang="de-CH" sz="1200" kern="1200" dirty="0" smtClean="0">
                <a:solidFill>
                  <a:schemeClr val="tx1"/>
                </a:solidFill>
                <a:effectLst/>
                <a:latin typeface="+mn-lt"/>
                <a:ea typeface="+mn-ea"/>
                <a:cs typeface="+mn-cs"/>
              </a:rPr>
              <a:t>der Sektion Biosicherheit allen </a:t>
            </a:r>
            <a:r>
              <a:rPr lang="de-CH" sz="1200" kern="1200" dirty="0" err="1" smtClean="0">
                <a:solidFill>
                  <a:schemeClr val="tx1"/>
                </a:solidFill>
                <a:effectLst/>
                <a:latin typeface="+mn-lt"/>
                <a:ea typeface="+mn-ea"/>
                <a:cs typeface="+mn-cs"/>
              </a:rPr>
              <a:t>Neobiota</a:t>
            </a:r>
            <a:r>
              <a:rPr lang="de-CH" sz="1200" kern="1200" dirty="0" smtClean="0">
                <a:solidFill>
                  <a:schemeClr val="tx1"/>
                </a:solidFill>
                <a:effectLst/>
                <a:latin typeface="+mn-lt"/>
                <a:ea typeface="+mn-ea"/>
                <a:cs typeface="+mn-cs"/>
              </a:rPr>
              <a:t>-Akteuren innerhalb der Gemeinde zukommen zu lassen. Auf Wunsch kann der Newsletter auch an die Gartencenter innerhalb der Gemeinde im Namen der Gemeinde weitergeleitet werden. Weiter wird empfohlen, alle </a:t>
            </a:r>
            <a:r>
              <a:rPr lang="de-CH" sz="1200" kern="1200" dirty="0" err="1" smtClean="0">
                <a:solidFill>
                  <a:schemeClr val="tx1"/>
                </a:solidFill>
                <a:effectLst/>
                <a:latin typeface="+mn-lt"/>
                <a:ea typeface="+mn-ea"/>
                <a:cs typeface="+mn-cs"/>
              </a:rPr>
              <a:t>Neobiota</a:t>
            </a:r>
            <a:r>
              <a:rPr lang="de-CH" sz="1200" kern="1200" dirty="0" smtClean="0">
                <a:solidFill>
                  <a:schemeClr val="tx1"/>
                </a:solidFill>
                <a:effectLst/>
                <a:latin typeface="+mn-lt"/>
                <a:ea typeface="+mn-ea"/>
                <a:cs typeface="+mn-cs"/>
              </a:rPr>
              <a:t>-Akteure der Gemeinde jährlich zu einem Informationsaustausch einzuladen, bei dem auch allfällige Projekte besprochen werden können. Zusätzlich ist eine Absprache mit der Nachbargemeinde sowie</a:t>
            </a:r>
            <a:r>
              <a:rPr lang="de-CH" sz="1200" kern="1200" baseline="0" dirty="0" smtClean="0">
                <a:solidFill>
                  <a:schemeClr val="tx1"/>
                </a:solidFill>
                <a:effectLst/>
                <a:latin typeface="+mn-lt"/>
                <a:ea typeface="+mn-ea"/>
                <a:cs typeface="+mn-cs"/>
              </a:rPr>
              <a:t> mit </a:t>
            </a:r>
            <a:r>
              <a:rPr lang="de-CH" sz="1200" kern="1200" dirty="0" smtClean="0">
                <a:solidFill>
                  <a:schemeClr val="tx1"/>
                </a:solidFill>
                <a:effectLst/>
                <a:latin typeface="+mn-lt"/>
                <a:ea typeface="+mn-ea"/>
                <a:cs typeface="+mn-cs"/>
              </a:rPr>
              <a:t>dem lokalen Naturschutzbeauftragten für überkommunale Naturschutzprojekte erwünscht.</a:t>
            </a:r>
            <a:r>
              <a:rPr lang="de-CH" sz="1200" kern="1200" baseline="0" dirty="0" smtClean="0">
                <a:solidFill>
                  <a:schemeClr val="tx1"/>
                </a:solidFill>
                <a:effectLst/>
                <a:latin typeface="+mn-lt"/>
                <a:ea typeface="+mn-ea"/>
                <a:cs typeface="+mn-cs"/>
              </a:rPr>
              <a:t> </a:t>
            </a:r>
            <a:endParaRPr lang="de-CH" baseline="0" dirty="0" smtClean="0"/>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CH" baseline="0" dirty="0" smtClean="0"/>
              <a:t>Die Gemeinde ist Ansprechpartner für alle involvierten </a:t>
            </a:r>
            <a:r>
              <a:rPr lang="de-CH" baseline="0" dirty="0" err="1" smtClean="0"/>
              <a:t>Neobiota</a:t>
            </a:r>
            <a:r>
              <a:rPr lang="de-CH" baseline="0" dirty="0" smtClean="0"/>
              <a:t>-Akteure der Gemeinde und leitet allfällige Fragen und Probleme an den Kanton weiter.</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CH" baseline="0" dirty="0" smtClean="0"/>
              <a:t>Weiter ist die Gemeinde die Anlaufstelle für die Bevölkerung. Es ist sinnvoll, wenn die verschiedenen Anfragen der Einwohner und Grundstückbesitzer an die Gemeinde kanalisiert und von der </a:t>
            </a:r>
            <a:r>
              <a:rPr lang="de-CH" baseline="0" dirty="0" err="1" smtClean="0"/>
              <a:t>Neobiota</a:t>
            </a:r>
            <a:r>
              <a:rPr lang="de-CH" baseline="0" dirty="0" smtClean="0"/>
              <a:t>-Kontaktperson bearbeitet werden. </a:t>
            </a:r>
            <a:endParaRPr lang="de-CH" baseline="0" dirty="0"/>
          </a:p>
          <a:p>
            <a:pPr marL="171450" indent="-171450">
              <a:buFont typeface="Symbol" panose="05050102010706020507" pitchFamily="18" charset="2"/>
              <a:buChar char="-"/>
            </a:pPr>
            <a:r>
              <a:rPr lang="de-CH" baseline="0" dirty="0" smtClean="0"/>
              <a:t>Es wäre auch wünschenswert, wenn die Gemeinde Öffentlichkeitsarbeit leistet und die Bevölkerung zum Thema sensibilisiert.</a:t>
            </a:r>
          </a:p>
        </p:txBody>
      </p:sp>
      <p:sp>
        <p:nvSpPr>
          <p:cNvPr id="4" name="Foliennummernplatzhalter 3"/>
          <p:cNvSpPr>
            <a:spLocks noGrp="1"/>
          </p:cNvSpPr>
          <p:nvPr>
            <p:ph type="sldNum" sz="quarter" idx="10"/>
          </p:nvPr>
        </p:nvSpPr>
        <p:spPr/>
        <p:txBody>
          <a:bodyPr/>
          <a:lstStyle/>
          <a:p>
            <a:fld id="{C30A66F4-8C04-4876-A73B-57C6BFF4AD75}" type="slidenum">
              <a:rPr lang="de-CH" smtClean="0"/>
              <a:pPr/>
              <a:t>13</a:t>
            </a:fld>
            <a:endParaRPr lang="de-CH"/>
          </a:p>
        </p:txBody>
      </p:sp>
    </p:spTree>
    <p:extLst>
      <p:ext uri="{BB962C8B-B14F-4D97-AF65-F5344CB8AC3E}">
        <p14:creationId xmlns:p14="http://schemas.microsoft.com/office/powerpoint/2010/main" val="1382855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Besonders wichtig ist der Austausch mit den Nachbargemeinden. Die </a:t>
            </a:r>
            <a:r>
              <a:rPr lang="de-CH" dirty="0" err="1" smtClean="0"/>
              <a:t>Neobiota-Kontakpersonen</a:t>
            </a:r>
            <a:r>
              <a:rPr lang="de-CH" dirty="0" smtClean="0"/>
              <a:t> sollten sich miteinander austauschen und wissen was Ihre Kollegen in anderen Gemeinden gegen invasive </a:t>
            </a:r>
            <a:r>
              <a:rPr lang="de-CH" dirty="0" err="1" smtClean="0"/>
              <a:t>Neobiota</a:t>
            </a:r>
            <a:r>
              <a:rPr lang="de-CH" dirty="0" smtClean="0"/>
              <a:t> unternehmen. Gewisse</a:t>
            </a:r>
            <a:r>
              <a:rPr lang="de-CH" baseline="0" dirty="0" smtClean="0"/>
              <a:t> invasive </a:t>
            </a:r>
            <a:r>
              <a:rPr lang="de-CH" baseline="0" dirty="0" err="1" smtClean="0"/>
              <a:t>Neobiota</a:t>
            </a:r>
            <a:r>
              <a:rPr lang="de-CH" baseline="0" dirty="0" smtClean="0"/>
              <a:t> können nur gemeinsam bekämpft werden, da diese keine Gemeindegrenzen kennen. </a:t>
            </a:r>
          </a:p>
          <a:p>
            <a:r>
              <a:rPr lang="de-CH" baseline="0" dirty="0" smtClean="0"/>
              <a:t>Hier ist ein Beispiel vom invasiven </a:t>
            </a:r>
            <a:r>
              <a:rPr lang="de-CH" baseline="0" dirty="0" err="1" smtClean="0"/>
              <a:t>Drüsigen</a:t>
            </a:r>
            <a:r>
              <a:rPr lang="de-CH" baseline="0" dirty="0" smtClean="0"/>
              <a:t> Springkraut: Das </a:t>
            </a:r>
            <a:r>
              <a:rPr lang="de-CH" baseline="0" dirty="0" err="1" smtClean="0"/>
              <a:t>Drüsige</a:t>
            </a:r>
            <a:r>
              <a:rPr lang="de-CH" baseline="0" dirty="0" smtClean="0"/>
              <a:t> Springkraut kann sich durch Samen flussabwärts weiterverbreiten. Die Bekämpfung am unteren Teil des Flusses ist mühsam und sinnlos, wenn die Nachbarsgemeinde am oberen Ende des Flusses die Pflanze nicht bekämpft. Die Samen können so immer wieder von neuem eingetragen werden. Beide Gemeinden müssen sich dann eine gemeinsam Lösung überlegen. </a:t>
            </a:r>
          </a:p>
        </p:txBody>
      </p:sp>
      <p:sp>
        <p:nvSpPr>
          <p:cNvPr id="4" name="Foliennummernplatzhalter 3"/>
          <p:cNvSpPr>
            <a:spLocks noGrp="1"/>
          </p:cNvSpPr>
          <p:nvPr>
            <p:ph type="sldNum" sz="quarter" idx="10"/>
          </p:nvPr>
        </p:nvSpPr>
        <p:spPr/>
        <p:txBody>
          <a:bodyPr/>
          <a:lstStyle/>
          <a:p>
            <a:fld id="{C30A66F4-8C04-4876-A73B-57C6BFF4AD75}" type="slidenum">
              <a:rPr lang="de-CH" smtClean="0"/>
              <a:pPr/>
              <a:t>14</a:t>
            </a:fld>
            <a:endParaRPr lang="de-CH"/>
          </a:p>
        </p:txBody>
      </p:sp>
    </p:spTree>
    <p:extLst>
      <p:ext uri="{BB962C8B-B14F-4D97-AF65-F5344CB8AC3E}">
        <p14:creationId xmlns:p14="http://schemas.microsoft.com/office/powerpoint/2010/main" val="338819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Analog gilt das</a:t>
            </a:r>
            <a:r>
              <a:rPr lang="de-CH" baseline="0" dirty="0" smtClean="0"/>
              <a:t> auch für den Japanischen Knöterich. Wurzelstücke von der Pflanze können durch den Fluss weitertransportiert werden und wieder austreiben, wenn sie ans Land geschwemmt werden. Auch hier sollten die betroffenen Gemeinden miteinander kommunizieren.</a:t>
            </a:r>
          </a:p>
          <a:p>
            <a:r>
              <a:rPr lang="de-CH" baseline="0" dirty="0" smtClean="0"/>
              <a:t>Auch bei Strassenabschnitten mit Pflanzen, die sich durch Flugsamen über Wind vermehren, ist eine Zusammenarbeit empfehlenswert. </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15</a:t>
            </a:fld>
            <a:endParaRPr lang="de-CH"/>
          </a:p>
        </p:txBody>
      </p:sp>
    </p:spTree>
    <p:extLst>
      <p:ext uri="{BB962C8B-B14F-4D97-AF65-F5344CB8AC3E}">
        <p14:creationId xmlns:p14="http://schemas.microsoft.com/office/powerpoint/2010/main" val="367909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Der Kanton</a:t>
            </a:r>
            <a:r>
              <a:rPr lang="de-CH" baseline="0" dirty="0" smtClean="0"/>
              <a:t> verschafft sich regelmässig einen Überblick über die </a:t>
            </a:r>
            <a:r>
              <a:rPr lang="de-CH" baseline="0" dirty="0" err="1" smtClean="0"/>
              <a:t>Neobiota</a:t>
            </a:r>
            <a:r>
              <a:rPr lang="de-CH" baseline="0" dirty="0" smtClean="0"/>
              <a:t>-Aktivitäten und die Bedürfnisse der Gemeinden. Dazu verschickt er jeweils eine entsprechende Umfrage an die </a:t>
            </a:r>
            <a:r>
              <a:rPr lang="de-CH" baseline="0" dirty="0" err="1" smtClean="0"/>
              <a:t>Neobiota</a:t>
            </a:r>
            <a:r>
              <a:rPr lang="de-CH" baseline="0" dirty="0" smtClean="0"/>
              <a:t>-Kontaktpersonen. Diese ist gebeten, die Umfragen gemeindeintern zu koordinieren und die Umfrageresultate termingerecht dem Kanton zu übermitteln.</a:t>
            </a:r>
          </a:p>
          <a:p>
            <a:r>
              <a:rPr lang="de-CH" baseline="0" dirty="0" smtClean="0"/>
              <a:t>Wir nehmen Ihre Rückmeldungen/Anregungen auch sonst jederzeit gerne entgegen und versuchen darauf einzugehen.</a:t>
            </a:r>
          </a:p>
          <a:p>
            <a:r>
              <a:rPr lang="de-CH" baseline="0" dirty="0" smtClean="0"/>
              <a:t>Bei der Umfrage aus dem Jahr 2017 wurde von vielen Gemeinden gewünscht, dass wir im Bereich «Bekämpfung» mehr Schulungen anbieten sollen. Daher findet seit dem letzten Jahr das Praxis Seminar statt, bei welchem wir einen ganzen Tag lang draussen im Feld sind und Bekämpfungsmethoden verschiedener Arten zeigen.</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16</a:t>
            </a:fld>
            <a:endParaRPr lang="de-CH"/>
          </a:p>
        </p:txBody>
      </p:sp>
    </p:spTree>
    <p:extLst>
      <p:ext uri="{BB962C8B-B14F-4D97-AF65-F5344CB8AC3E}">
        <p14:creationId xmlns:p14="http://schemas.microsoft.com/office/powerpoint/2010/main" val="3546921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smtClean="0"/>
              <a:t>In der Vollzugshilfe im Kapitel 9 zum Thema «</a:t>
            </a:r>
            <a:r>
              <a:rPr lang="de-CH" baseline="0" dirty="0" err="1" smtClean="0"/>
              <a:t>Neobiota</a:t>
            </a:r>
            <a:r>
              <a:rPr lang="de-CH" baseline="0" dirty="0" smtClean="0"/>
              <a:t>» finden Sie viele nützliche Informationen. Sie finden diese im angefügten Anhang oder online.</a:t>
            </a:r>
          </a:p>
          <a:p>
            <a:r>
              <a:rPr lang="de-CH" baseline="0" dirty="0" smtClean="0"/>
              <a:t>Ebenfalls online oder im Anhang zu diesem Seminar, finden Sie eine Vorlage für die Erstellung eines Neophyten-Konzept für Ihre Gemeinde, inkl. einer Vorlage für einen Einsatzplan.</a:t>
            </a:r>
          </a:p>
          <a:p>
            <a:r>
              <a:rPr lang="de-CH" baseline="0" dirty="0" smtClean="0"/>
              <a:t>Falls Sie Unterstützung brauchen für die Erstellung eines Konzepts, dürfen Sie sich gerne bei uns melden.</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17</a:t>
            </a:fld>
            <a:endParaRPr lang="de-CH"/>
          </a:p>
        </p:txBody>
      </p:sp>
    </p:spTree>
    <p:extLst>
      <p:ext uri="{BB962C8B-B14F-4D97-AF65-F5344CB8AC3E}">
        <p14:creationId xmlns:p14="http://schemas.microsoft.com/office/powerpoint/2010/main" val="4063534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Zudem führen wir </a:t>
            </a:r>
            <a:r>
              <a:rPr lang="de-CH" sz="1200" b="0" i="0" u="none" strike="noStrike" kern="1200" baseline="0" dirty="0" smtClean="0">
                <a:solidFill>
                  <a:schemeClr val="tx1"/>
                </a:solidFill>
                <a:latin typeface="+mn-lt"/>
                <a:ea typeface="+mn-ea"/>
                <a:cs typeface="+mn-cs"/>
              </a:rPr>
              <a:t>regelmässig </a:t>
            </a:r>
            <a:r>
              <a:rPr lang="de-CH" dirty="0" smtClean="0"/>
              <a:t>Schulungen für </a:t>
            </a:r>
            <a:r>
              <a:rPr lang="de-CH" dirty="0" err="1" smtClean="0"/>
              <a:t>Neobiota</a:t>
            </a:r>
            <a:r>
              <a:rPr lang="de-CH" dirty="0" smtClean="0"/>
              <a:t>-Kontaktpersonen in</a:t>
            </a:r>
            <a:r>
              <a:rPr lang="de-CH" baseline="0" dirty="0" smtClean="0"/>
              <a:t> verschiedenen Bereichen durch. </a:t>
            </a:r>
          </a:p>
          <a:p>
            <a:r>
              <a:rPr lang="de-CH" sz="1200" b="0" i="0" u="none" strike="noStrike" kern="1200" baseline="0" dirty="0" smtClean="0">
                <a:solidFill>
                  <a:schemeClr val="tx1"/>
                </a:solidFill>
                <a:latin typeface="+mn-lt"/>
                <a:ea typeface="+mn-ea"/>
                <a:cs typeface="+mn-cs"/>
              </a:rPr>
              <a:t>Das Basis Seminar gibt eine Einführung ins Thema </a:t>
            </a:r>
            <a:r>
              <a:rPr lang="de-CH" sz="1200" b="0" i="0" u="none" strike="noStrike" kern="1200" baseline="0" dirty="0" err="1" smtClean="0">
                <a:solidFill>
                  <a:schemeClr val="tx1"/>
                </a:solidFill>
                <a:latin typeface="+mn-lt"/>
                <a:ea typeface="+mn-ea"/>
                <a:cs typeface="+mn-cs"/>
              </a:rPr>
              <a:t>Neobiota</a:t>
            </a:r>
            <a:r>
              <a:rPr lang="de-CH" sz="1200" b="0" i="0" u="none" strike="noStrike" kern="1200" baseline="0" dirty="0" smtClean="0">
                <a:solidFill>
                  <a:schemeClr val="tx1"/>
                </a:solidFill>
                <a:latin typeface="+mn-lt"/>
                <a:ea typeface="+mn-ea"/>
                <a:cs typeface="+mn-cs"/>
              </a:rPr>
              <a:t> und die Aufgaben einer </a:t>
            </a:r>
            <a:r>
              <a:rPr lang="de-CH" sz="1200" b="0" i="0" u="none" strike="noStrike" kern="1200" baseline="0" dirty="0" err="1" smtClean="0">
                <a:solidFill>
                  <a:schemeClr val="tx1"/>
                </a:solidFill>
                <a:latin typeface="+mn-lt"/>
                <a:ea typeface="+mn-ea"/>
                <a:cs typeface="+mn-cs"/>
              </a:rPr>
              <a:t>Neobiota</a:t>
            </a:r>
            <a:r>
              <a:rPr lang="de-CH" sz="1200" b="0" i="0" u="none" strike="noStrike" kern="1200" baseline="0" dirty="0" smtClean="0">
                <a:solidFill>
                  <a:schemeClr val="tx1"/>
                </a:solidFill>
                <a:latin typeface="+mn-lt"/>
                <a:ea typeface="+mn-ea"/>
                <a:cs typeface="+mn-cs"/>
              </a:rPr>
              <a:t>-Kontaktperson und ist eher für neue oder noch unerfahrene </a:t>
            </a:r>
            <a:r>
              <a:rPr lang="de-CH" sz="1200" b="0" i="0" u="none" strike="noStrike" kern="1200" baseline="0" dirty="0" err="1" smtClean="0">
                <a:solidFill>
                  <a:schemeClr val="tx1"/>
                </a:solidFill>
                <a:latin typeface="+mn-lt"/>
                <a:ea typeface="+mn-ea"/>
                <a:cs typeface="+mn-cs"/>
              </a:rPr>
              <a:t>Neobiota</a:t>
            </a:r>
            <a:r>
              <a:rPr lang="de-CH" sz="1200" b="0" i="0" u="none" strike="noStrike" kern="1200" baseline="0" dirty="0" smtClean="0">
                <a:solidFill>
                  <a:schemeClr val="tx1"/>
                </a:solidFill>
                <a:latin typeface="+mn-lt"/>
                <a:ea typeface="+mn-ea"/>
                <a:cs typeface="+mn-cs"/>
              </a:rPr>
              <a:t>-Kontaktpersonen.</a:t>
            </a:r>
          </a:p>
          <a:p>
            <a:r>
              <a:rPr lang="de-CH" sz="1200" b="0" i="0" u="none" strike="noStrike" kern="1200" baseline="0" dirty="0" smtClean="0">
                <a:solidFill>
                  <a:schemeClr val="tx1"/>
                </a:solidFill>
                <a:latin typeface="+mn-lt"/>
                <a:ea typeface="+mn-ea"/>
                <a:cs typeface="+mn-cs"/>
              </a:rPr>
              <a:t>Das Praxis Seminar findet jeweils einen ganzen Tag lang draussen im Feld statt und es werden unterschiedliche Themen geschult. In diesem Jahr ist das Thema Neophyten entlang von Strassen und im Wald dran.</a:t>
            </a:r>
          </a:p>
          <a:p>
            <a:r>
              <a:rPr lang="de-CH" sz="1200" b="0" i="0" u="none" strike="noStrike" kern="1200" baseline="0" dirty="0" smtClean="0">
                <a:solidFill>
                  <a:schemeClr val="tx1"/>
                </a:solidFill>
                <a:latin typeface="+mn-lt"/>
                <a:ea typeface="+mn-ea"/>
                <a:cs typeface="+mn-cs"/>
              </a:rPr>
              <a:t>Auch Schulungen zu GIS-Anwendungen und der Neophyten App finden regelmässig statt und werden per vorher angekündigt. </a:t>
            </a:r>
          </a:p>
          <a:p>
            <a:r>
              <a:rPr lang="de-CH" sz="1200" b="0" i="0" u="none" strike="noStrike" kern="1200" baseline="0" dirty="0" smtClean="0">
                <a:solidFill>
                  <a:schemeClr val="tx1"/>
                </a:solidFill>
                <a:latin typeface="+mn-lt"/>
                <a:ea typeface="+mn-ea"/>
                <a:cs typeface="+mn-cs"/>
              </a:rPr>
              <a:t>Falls Sie zu bestimmten Themen eine Schulung wünschen, teilen Sie uns dies bitte mit. Wir nehmen Ihre Anregungen gerne entgegen! </a:t>
            </a:r>
          </a:p>
          <a:p>
            <a:endParaRPr lang="de-CH" sz="1200" b="0" i="0" u="none" strike="noStrike" kern="1200" baseline="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C30A66F4-8C04-4876-A73B-57C6BFF4AD75}" type="slidenum">
              <a:rPr lang="de-CH" smtClean="0"/>
              <a:pPr/>
              <a:t>18</a:t>
            </a:fld>
            <a:endParaRPr lang="de-CH"/>
          </a:p>
        </p:txBody>
      </p:sp>
    </p:spTree>
    <p:extLst>
      <p:ext uri="{BB962C8B-B14F-4D97-AF65-F5344CB8AC3E}">
        <p14:creationId xmlns:p14="http://schemas.microsoft.com/office/powerpoint/2010/main" val="3767604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Unterlagen wie Broschüren und Faktenblätter können</a:t>
            </a:r>
            <a:r>
              <a:rPr lang="de-CH" baseline="0" dirty="0" smtClean="0"/>
              <a:t> jederzeit bei uns bestellt werden. Auch stellen wir Ihnen gerne Bildmaterial und Textvorlagen für Gemeindepublikationen zur Verfügung. </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19</a:t>
            </a:fld>
            <a:endParaRPr lang="de-CH"/>
          </a:p>
        </p:txBody>
      </p:sp>
    </p:spTree>
    <p:extLst>
      <p:ext uri="{BB962C8B-B14F-4D97-AF65-F5344CB8AC3E}">
        <p14:creationId xmlns:p14="http://schemas.microsoft.com/office/powerpoint/2010/main" val="157826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Symbol" panose="05050102010706020507" pitchFamily="18" charset="2"/>
              <a:buNone/>
            </a:pPr>
            <a:r>
              <a:rPr lang="de-CH" dirty="0" smtClean="0"/>
              <a:t>In diesem Teil gehen wir auf</a:t>
            </a:r>
            <a:r>
              <a:rPr lang="de-CH" baseline="0" dirty="0" smtClean="0"/>
              <a:t> den Zweck, das erwünschte Profil und die Tätigkeiten einer </a:t>
            </a:r>
            <a:r>
              <a:rPr lang="de-CH" baseline="0" dirty="0" err="1" smtClean="0"/>
              <a:t>Neobiota</a:t>
            </a:r>
            <a:r>
              <a:rPr lang="de-CH" baseline="0" dirty="0" smtClean="0"/>
              <a:t>-Kontaktperson ein. Weiter geben wir Ihnen einen Überblick über Hilfsunterlagen und geben Tipps für Ihre Tätigkeiten. Wir zeigen Ihnen auch, wie wir Sie in diesen Tätigkeiten unterstützen. Weiterführende Informationen finden Sie in den Unterlagen im Anhang.</a:t>
            </a:r>
          </a:p>
          <a:p>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2</a:t>
            </a:fld>
            <a:endParaRPr lang="de-CH"/>
          </a:p>
        </p:txBody>
      </p:sp>
    </p:spTree>
    <p:extLst>
      <p:ext uri="{BB962C8B-B14F-4D97-AF65-F5344CB8AC3E}">
        <p14:creationId xmlns:p14="http://schemas.microsoft.com/office/powerpoint/2010/main" val="1428209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Wir bieten auch Beratungen</a:t>
            </a:r>
            <a:r>
              <a:rPr lang="de-CH" baseline="0" dirty="0" smtClean="0"/>
              <a:t> vor Ort an. Dabei kommt entweder die Sektion Biosicherheit direkt selber vor Ort oder ein beauftragter Experte. Die Beratungen bieten wir zu speziellen Fällen an, die man vor Ort besprechen und beurteilen muss.  Auch, wenn neue Arten gefunden werden, von denen unklar ist, um welche Art es sich handelt und ob es ein potentiell invasiver Neophyt ist, können solche Beratungen gerne in Anspruch genommen werden. Vor Ort können auch Pilotprojekte besprochen werden, bei denen neue Erkenntnisse für den ganzen Kanton gewonnen werden können.</a:t>
            </a:r>
          </a:p>
        </p:txBody>
      </p:sp>
      <p:sp>
        <p:nvSpPr>
          <p:cNvPr id="4" name="Foliennummernplatzhalter 3"/>
          <p:cNvSpPr>
            <a:spLocks noGrp="1"/>
          </p:cNvSpPr>
          <p:nvPr>
            <p:ph type="sldNum" sz="quarter" idx="10"/>
          </p:nvPr>
        </p:nvSpPr>
        <p:spPr/>
        <p:txBody>
          <a:bodyPr/>
          <a:lstStyle/>
          <a:p>
            <a:fld id="{C30A66F4-8C04-4876-A73B-57C6BFF4AD75}" type="slidenum">
              <a:rPr lang="de-CH" smtClean="0"/>
              <a:pPr/>
              <a:t>20</a:t>
            </a:fld>
            <a:endParaRPr lang="de-CH"/>
          </a:p>
        </p:txBody>
      </p:sp>
    </p:spTree>
    <p:extLst>
      <p:ext uri="{BB962C8B-B14F-4D97-AF65-F5344CB8AC3E}">
        <p14:creationId xmlns:p14="http://schemas.microsoft.com/office/powerpoint/2010/main" val="3018815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smtClean="0"/>
              <a:t>Fehlen Ihnen die notwenigen Artenkenntnisse oder sind Sie sich unsicher, können Sie uns jederzeit ein Foto zusenden. </a:t>
            </a:r>
            <a:r>
              <a:rPr lang="de-CH" sz="1200" b="0" i="0" u="none" strike="noStrike" kern="1200" baseline="0" dirty="0" smtClean="0">
                <a:solidFill>
                  <a:schemeClr val="tx1"/>
                </a:solidFill>
                <a:latin typeface="+mn-lt"/>
                <a:ea typeface="+mn-ea"/>
                <a:cs typeface="+mn-cs"/>
              </a:rPr>
              <a:t>Es ist jedoch oft schwierig, anhand von Fotos Arten zu bestimmen. Bei Pflanzen empfehlen wir Ihnen deshalb die «</a:t>
            </a:r>
            <a:r>
              <a:rPr lang="de-CH" sz="1200" b="0" i="0" u="none" strike="noStrike" kern="1200" baseline="0" dirty="0" err="1" smtClean="0">
                <a:solidFill>
                  <a:schemeClr val="tx1"/>
                </a:solidFill>
                <a:latin typeface="+mn-lt"/>
                <a:ea typeface="+mn-ea"/>
                <a:cs typeface="+mn-cs"/>
              </a:rPr>
              <a:t>PlantNet</a:t>
            </a:r>
            <a:r>
              <a:rPr lang="de-CH" sz="1200" b="0" i="0" u="none" strike="noStrike" kern="1200" baseline="0" dirty="0" smtClean="0">
                <a:solidFill>
                  <a:schemeClr val="tx1"/>
                </a:solidFill>
                <a:latin typeface="+mn-lt"/>
                <a:ea typeface="+mn-ea"/>
                <a:cs typeface="+mn-cs"/>
              </a:rPr>
              <a:t>-App» zuerst zu benutzen um die Pflanze selbst zu bestimmen. </a:t>
            </a:r>
            <a:r>
              <a:rPr lang="de-CH" baseline="0" dirty="0" smtClean="0"/>
              <a:t>Bei kleinen Organismen wie zum Beispiel Ameisen ist es am besten, das Tier in Watte verpackt an uns zu senden. Mückenfunde von Tigermücken oder Buschmücken sollen allerdings direkt an die Mückenmeldestelle gerichtet werden. </a:t>
            </a:r>
          </a:p>
          <a:p>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21</a:t>
            </a:fld>
            <a:endParaRPr lang="de-CH"/>
          </a:p>
        </p:txBody>
      </p:sp>
    </p:spTree>
    <p:extLst>
      <p:ext uri="{BB962C8B-B14F-4D97-AF65-F5344CB8AC3E}">
        <p14:creationId xmlns:p14="http://schemas.microsoft.com/office/powerpoint/2010/main" val="1294311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Sie</a:t>
            </a:r>
            <a:r>
              <a:rPr lang="de-CH" baseline="0" dirty="0" smtClean="0"/>
              <a:t> können bei uns Gemeinde-Karten mit gekennzeichneten </a:t>
            </a:r>
            <a:r>
              <a:rPr lang="de-CH" baseline="0" dirty="0" err="1" smtClean="0"/>
              <a:t>Neophytenbeständen</a:t>
            </a:r>
            <a:r>
              <a:rPr lang="de-CH" baseline="0" dirty="0" smtClean="0"/>
              <a:t> bestellen. Schulungen in der Handhabung von GIS-Anwendungen finden regelmässig statt und können bei Bedarf auch individuell durchgeführt werden.</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22</a:t>
            </a:fld>
            <a:endParaRPr lang="de-CH"/>
          </a:p>
        </p:txBody>
      </p:sp>
    </p:spTree>
    <p:extLst>
      <p:ext uri="{BB962C8B-B14F-4D97-AF65-F5344CB8AC3E}">
        <p14:creationId xmlns:p14="http://schemas.microsoft.com/office/powerpoint/2010/main" val="1465261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Sollten sich </a:t>
            </a:r>
            <a:r>
              <a:rPr lang="de-CH" baseline="0" dirty="0" smtClean="0"/>
              <a:t>invasive Neophyten, wie Asiatische Staudenknöteriche oder Essigbäume auf Grundstücken mit geplanten Bauvorhaben befinden, finden Sie zusätzliche Informationen und Formulare auf </a:t>
            </a:r>
            <a:r>
              <a:rPr lang="de-CH" baseline="0" smtClean="0"/>
              <a:t>unsere </a:t>
            </a:r>
            <a:r>
              <a:rPr lang="de-CH" baseline="0" smtClean="0"/>
              <a:t>Webseite</a:t>
            </a:r>
            <a:r>
              <a:rPr lang="de-CH" baseline="0" dirty="0" smtClean="0"/>
              <a:t>. Die Sektion Biosicherheit beurteilt Baugesuche und schult die Bausekretäre in diesem Bereich. Bei Unklarheiten zu Baugesuchen können wir Ihnen gerne Auskunft geben.</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23</a:t>
            </a:fld>
            <a:endParaRPr lang="de-CH"/>
          </a:p>
        </p:txBody>
      </p:sp>
    </p:spTree>
    <p:extLst>
      <p:ext uri="{BB962C8B-B14F-4D97-AF65-F5344CB8AC3E}">
        <p14:creationId xmlns:p14="http://schemas.microsoft.com/office/powerpoint/2010/main" val="3008787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Regelmässig schicken wir Ihnen einen Newsletter</a:t>
            </a:r>
            <a:r>
              <a:rPr lang="de-CH" baseline="0" dirty="0" smtClean="0"/>
              <a:t> zu. In diesem Newsletter finden Sie interessante Informationen rund um invasive </a:t>
            </a:r>
            <a:r>
              <a:rPr lang="de-CH" baseline="0" dirty="0" err="1" smtClean="0"/>
              <a:t>Neobiota</a:t>
            </a:r>
            <a:r>
              <a:rPr lang="de-CH" baseline="0" dirty="0" smtClean="0"/>
              <a:t> im Kanton Zürich. Schulungen, Kurse und Veranstaltungen werden jeweils auch im Newsletter angekündigt. </a:t>
            </a:r>
          </a:p>
        </p:txBody>
      </p:sp>
      <p:sp>
        <p:nvSpPr>
          <p:cNvPr id="4" name="Foliennummernplatzhalter 3"/>
          <p:cNvSpPr>
            <a:spLocks noGrp="1"/>
          </p:cNvSpPr>
          <p:nvPr>
            <p:ph type="sldNum" sz="quarter" idx="10"/>
          </p:nvPr>
        </p:nvSpPr>
        <p:spPr/>
        <p:txBody>
          <a:bodyPr/>
          <a:lstStyle/>
          <a:p>
            <a:fld id="{C30A66F4-8C04-4876-A73B-57C6BFF4AD75}" type="slidenum">
              <a:rPr lang="de-CH" smtClean="0"/>
              <a:pPr/>
              <a:t>24</a:t>
            </a:fld>
            <a:endParaRPr lang="de-CH"/>
          </a:p>
        </p:txBody>
      </p:sp>
    </p:spTree>
    <p:extLst>
      <p:ext uri="{BB962C8B-B14F-4D97-AF65-F5344CB8AC3E}">
        <p14:creationId xmlns:p14="http://schemas.microsoft.com/office/powerpoint/2010/main" val="4032634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Und zu guter Letzt</a:t>
            </a:r>
            <a:r>
              <a:rPr lang="de-CH" baseline="0" dirty="0" smtClean="0"/>
              <a:t> enden wir diesen Teil des Seminars mit einer kleinen Hausaufgabe. Nehmen Sie sich bitte jetzt einen Moment Zeit, um folgende Fragen zu beantworten. Können Sie gewisse Fragen nicht beantworten, empfehlen wir Ihnen, diese so schnell wie möglich zu klären.</a:t>
            </a:r>
          </a:p>
        </p:txBody>
      </p:sp>
      <p:sp>
        <p:nvSpPr>
          <p:cNvPr id="4" name="Foliennummernplatzhalter 3"/>
          <p:cNvSpPr>
            <a:spLocks noGrp="1"/>
          </p:cNvSpPr>
          <p:nvPr>
            <p:ph type="sldNum" sz="quarter" idx="10"/>
          </p:nvPr>
        </p:nvSpPr>
        <p:spPr/>
        <p:txBody>
          <a:bodyPr/>
          <a:lstStyle/>
          <a:p>
            <a:fld id="{C30A66F4-8C04-4876-A73B-57C6BFF4AD75}" type="slidenum">
              <a:rPr lang="de-CH" smtClean="0"/>
              <a:pPr/>
              <a:t>25</a:t>
            </a:fld>
            <a:endParaRPr lang="de-CH"/>
          </a:p>
        </p:txBody>
      </p:sp>
    </p:spTree>
    <p:extLst>
      <p:ext uri="{BB962C8B-B14F-4D97-AF65-F5344CB8AC3E}">
        <p14:creationId xmlns:p14="http://schemas.microsoft.com/office/powerpoint/2010/main" val="3776088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Besten Dank für Ihre Aufmerksamkeit</a:t>
            </a:r>
            <a:r>
              <a:rPr lang="de-CH" baseline="0" dirty="0" smtClean="0"/>
              <a:t>!</a:t>
            </a:r>
          </a:p>
          <a:p>
            <a:r>
              <a:rPr lang="de-CH" baseline="0" dirty="0" smtClean="0"/>
              <a:t>Hiermit möchten wir uns auch für die Zusammenarbeit bedanken und wünschen Ihnen viele Erfolge bei der Bekämpfung invasiver </a:t>
            </a:r>
            <a:r>
              <a:rPr lang="de-CH" baseline="0" dirty="0" err="1" smtClean="0"/>
              <a:t>Neobiota</a:t>
            </a:r>
            <a:r>
              <a:rPr lang="de-CH" baseline="0" dirty="0" smtClean="0"/>
              <a:t>.</a:t>
            </a:r>
          </a:p>
          <a:p>
            <a:r>
              <a:rPr lang="de-CH" baseline="0" dirty="0" smtClean="0"/>
              <a:t>Für Fragen und Auskünfte stehen wir Ihnen telefonisch und per E-Mail jederzeit gerne zur Verfügung. </a:t>
            </a:r>
            <a:endParaRPr lang="de-CH" dirty="0" smtClean="0"/>
          </a:p>
        </p:txBody>
      </p:sp>
      <p:sp>
        <p:nvSpPr>
          <p:cNvPr id="4" name="Foliennummernplatzhalter 3"/>
          <p:cNvSpPr>
            <a:spLocks noGrp="1"/>
          </p:cNvSpPr>
          <p:nvPr>
            <p:ph type="sldNum" sz="quarter" idx="10"/>
          </p:nvPr>
        </p:nvSpPr>
        <p:spPr/>
        <p:txBody>
          <a:bodyPr/>
          <a:lstStyle/>
          <a:p>
            <a:fld id="{C30A66F4-8C04-4876-A73B-57C6BFF4AD75}" type="slidenum">
              <a:rPr lang="de-CH" smtClean="0"/>
              <a:pPr/>
              <a:t>26</a:t>
            </a:fld>
            <a:endParaRPr lang="de-CH"/>
          </a:p>
        </p:txBody>
      </p:sp>
    </p:spTree>
    <p:extLst>
      <p:ext uri="{BB962C8B-B14F-4D97-AF65-F5344CB8AC3E}">
        <p14:creationId xmlns:p14="http://schemas.microsoft.com/office/powerpoint/2010/main" val="199658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CH" dirty="0" smtClean="0"/>
              <a:t>Der Zweck</a:t>
            </a:r>
            <a:r>
              <a:rPr lang="de-CH" baseline="0" dirty="0" smtClean="0"/>
              <a:t> einer </a:t>
            </a:r>
            <a:r>
              <a:rPr lang="de-CH" baseline="0" dirty="0" err="1" smtClean="0"/>
              <a:t>Neobiota</a:t>
            </a:r>
            <a:r>
              <a:rPr lang="de-CH" baseline="0" dirty="0" smtClean="0"/>
              <a:t>-Kontaktperson</a:t>
            </a:r>
          </a:p>
          <a:p>
            <a:pPr marL="0" indent="0">
              <a:buNone/>
            </a:pPr>
            <a:r>
              <a:rPr lang="de-CH" dirty="0" smtClean="0"/>
              <a:t>Obwohl der Gemeinde als politisches Organ aufgrund</a:t>
            </a:r>
            <a:r>
              <a:rPr lang="de-CH" baseline="0" dirty="0" smtClean="0"/>
              <a:t> der </a:t>
            </a:r>
            <a:r>
              <a:rPr lang="de-CH" baseline="0" dirty="0" err="1" smtClean="0"/>
              <a:t>FrSV</a:t>
            </a:r>
            <a:r>
              <a:rPr lang="de-CH" baseline="0" dirty="0" smtClean="0"/>
              <a:t> und des Massnahmenplans des Kantons Zürich keine Vollzugsaufgaben zugewiesen sind, kommen doch viele Herausforderungen auf sie zu:</a:t>
            </a:r>
          </a:p>
          <a:p>
            <a:pPr marL="171450" indent="-171450">
              <a:buFontTx/>
              <a:buChar char="-"/>
            </a:pPr>
            <a:r>
              <a:rPr lang="de-CH" baseline="0" dirty="0" smtClean="0"/>
              <a:t>Sei dies als Grundeigentümerin oder als Bewirtschafterin (zum Beispiel im Unterhaltsdienst),  oder </a:t>
            </a:r>
          </a:p>
          <a:p>
            <a:pPr marL="171450" indent="-171450">
              <a:buFontTx/>
              <a:buChar char="-"/>
            </a:pPr>
            <a:r>
              <a:rPr lang="de-CH" baseline="0" dirty="0" smtClean="0"/>
              <a:t>Sei dies, weil sich Privatpersonen oder Verbände mit ihren </a:t>
            </a:r>
            <a:r>
              <a:rPr lang="de-CH" baseline="0" dirty="0" err="1" smtClean="0"/>
              <a:t>Neobiota</a:t>
            </a:r>
            <a:r>
              <a:rPr lang="de-CH" baseline="0" dirty="0" smtClean="0"/>
              <a:t>-Problemen an die Gemeinde wenden</a:t>
            </a:r>
          </a:p>
          <a:p>
            <a:pPr marL="0" indent="0">
              <a:buFontTx/>
              <a:buNone/>
            </a:pPr>
            <a:r>
              <a:rPr lang="de-CH" baseline="0" dirty="0" smtClean="0"/>
              <a:t>Diese Herausforderungen sind mit einer optimalen Zusammenarbeit zwischen Kanton und Gemeinde effizient zu bewältigen. Daher haben alle Gemeinden im Kanton Zürich eine </a:t>
            </a:r>
            <a:r>
              <a:rPr lang="de-CH" baseline="0" dirty="0" err="1" smtClean="0"/>
              <a:t>Neobiota</a:t>
            </a:r>
            <a:r>
              <a:rPr lang="de-CH" baseline="0" dirty="0" smtClean="0"/>
              <a:t>-Kontaktperson ernannt, die den wichtigen Informationsaustausch zwischen Kanton und Gemeinde sowie innerhalb der Gemeinde sicherstellt.</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3</a:t>
            </a:fld>
            <a:endParaRPr lang="de-CH"/>
          </a:p>
        </p:txBody>
      </p:sp>
    </p:spTree>
    <p:extLst>
      <p:ext uri="{BB962C8B-B14F-4D97-AF65-F5344CB8AC3E}">
        <p14:creationId xmlns:p14="http://schemas.microsoft.com/office/powerpoint/2010/main" val="3942775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2. Wie</a:t>
            </a:r>
            <a:r>
              <a:rPr lang="de-CH" baseline="0" dirty="0" smtClean="0"/>
              <a:t> sieht</a:t>
            </a:r>
            <a:r>
              <a:rPr lang="de-CH" dirty="0" smtClean="0"/>
              <a:t> das Profil einer </a:t>
            </a:r>
            <a:r>
              <a:rPr lang="de-CH" dirty="0" err="1" smtClean="0"/>
              <a:t>Neobiota</a:t>
            </a:r>
            <a:r>
              <a:rPr lang="de-CH" dirty="0" smtClean="0"/>
              <a:t>-Kontaktperson aus?</a:t>
            </a:r>
            <a:r>
              <a:rPr lang="de-CH" baseline="0" dirty="0" smtClean="0"/>
              <a:t> </a:t>
            </a:r>
          </a:p>
          <a:p>
            <a:r>
              <a:rPr lang="de-CH" baseline="0" dirty="0" smtClean="0"/>
              <a:t>Wünschenswert ist:</a:t>
            </a:r>
          </a:p>
          <a:p>
            <a:pPr marL="171450" indent="-171450">
              <a:buFont typeface="Symbol" panose="05050102010706020507" pitchFamily="18" charset="2"/>
              <a:buChar char="-"/>
            </a:pPr>
            <a:r>
              <a:rPr lang="de-CH" baseline="0" dirty="0" smtClean="0"/>
              <a:t>wenn die </a:t>
            </a:r>
            <a:r>
              <a:rPr lang="de-CH" baseline="0" dirty="0" err="1" smtClean="0"/>
              <a:t>Neobiota</a:t>
            </a:r>
            <a:r>
              <a:rPr lang="de-CH" baseline="0" dirty="0" smtClean="0"/>
              <a:t>-Kontaktperson das Gemeindegebiet &amp; die gemeindeinternen Abläufe kennt</a:t>
            </a:r>
          </a:p>
          <a:p>
            <a:pPr marL="171450" indent="-171450">
              <a:buFont typeface="Symbol" panose="05050102010706020507" pitchFamily="18" charset="2"/>
              <a:buChar char="-"/>
            </a:pPr>
            <a:r>
              <a:rPr lang="de-CH" baseline="0" dirty="0" smtClean="0"/>
              <a:t>die wichtigsten </a:t>
            </a:r>
            <a:r>
              <a:rPr lang="de-CH" baseline="0" dirty="0" err="1" smtClean="0"/>
              <a:t>Neobiota</a:t>
            </a:r>
            <a:r>
              <a:rPr lang="de-CH" baseline="0" dirty="0" smtClean="0"/>
              <a:t>-Akteure in der Gemeinde kennt, </a:t>
            </a:r>
          </a:p>
          <a:p>
            <a:pPr marL="171450" indent="-171450">
              <a:buFont typeface="Symbol" panose="05050102010706020507" pitchFamily="18" charset="2"/>
              <a:buChar char="-"/>
            </a:pPr>
            <a:r>
              <a:rPr lang="de-CH" baseline="0" dirty="0" smtClean="0"/>
              <a:t>die Ansprechpersonen beim Kanton kennt, </a:t>
            </a:r>
          </a:p>
          <a:p>
            <a:pPr marL="171450" indent="-171450">
              <a:buFont typeface="Symbol" panose="05050102010706020507" pitchFamily="18" charset="2"/>
              <a:buChar char="-"/>
            </a:pPr>
            <a:r>
              <a:rPr lang="de-CH" baseline="0" dirty="0" smtClean="0"/>
              <a:t>die wichtigsten </a:t>
            </a:r>
            <a:r>
              <a:rPr lang="de-CH" baseline="0" dirty="0" err="1" smtClean="0"/>
              <a:t>Neobiota</a:t>
            </a:r>
            <a:r>
              <a:rPr lang="de-CH" baseline="0" dirty="0" smtClean="0"/>
              <a:t>-Arten und deren Problematik kennt, </a:t>
            </a:r>
          </a:p>
          <a:p>
            <a:pPr marL="171450" indent="-171450">
              <a:buFont typeface="Symbol" panose="05050102010706020507" pitchFamily="18" charset="2"/>
              <a:buChar char="-"/>
            </a:pPr>
            <a:r>
              <a:rPr lang="de-CH" baseline="0" dirty="0" smtClean="0"/>
              <a:t>und am besten noch Massnahmen zu deren Bekämpfung kennt.</a:t>
            </a:r>
          </a:p>
          <a:p>
            <a:pPr marL="0" indent="0">
              <a:buNone/>
            </a:pPr>
            <a:endParaRPr lang="de-CH" sz="1200" dirty="0" smtClean="0"/>
          </a:p>
          <a:p>
            <a:pPr marL="0" indent="0">
              <a:buNone/>
            </a:pPr>
            <a:r>
              <a:rPr lang="de-CH" sz="1200" dirty="0" smtClean="0"/>
              <a:t>Überlegen</a:t>
            </a:r>
            <a:r>
              <a:rPr lang="de-CH" sz="1200" baseline="0" dirty="0" smtClean="0"/>
              <a:t> Sie kurz für sich welche Kriterien Sie bereits abdecken. </a:t>
            </a:r>
          </a:p>
          <a:p>
            <a:pPr marL="0" indent="0">
              <a:buNone/>
            </a:pPr>
            <a:r>
              <a:rPr lang="de-CH" sz="1200" baseline="0" dirty="0" smtClean="0"/>
              <a:t>Falls es noch nicht so viele sind, machen Sie sich keine Sorgen! Wir werden jetzt die verschiedenen Kriterien miteinander durchgehen und wenn Sie alle 3 Teile des Basis-Seminars geschaut haben, dann werden Sie alle Punkte abhaken können. Vieles können Sie auch in den Unterstützungsunterlagen nachschlagen.</a:t>
            </a:r>
            <a:endParaRPr lang="de-CH" sz="1200" dirty="0" smtClean="0"/>
          </a:p>
          <a:p>
            <a:pPr marL="171450" indent="-171450">
              <a:buFontTx/>
              <a:buChar char="-"/>
            </a:pP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4</a:t>
            </a:fld>
            <a:endParaRPr lang="de-CH"/>
          </a:p>
        </p:txBody>
      </p:sp>
    </p:spTree>
    <p:extLst>
      <p:ext uri="{BB962C8B-B14F-4D97-AF65-F5344CB8AC3E}">
        <p14:creationId xmlns:p14="http://schemas.microsoft.com/office/powerpoint/2010/main" val="276327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dirty="0" smtClean="0"/>
              <a:t>Wir</a:t>
            </a:r>
            <a:r>
              <a:rPr lang="de-CH" baseline="0" dirty="0" smtClean="0"/>
              <a:t> beginnen mit dem ersten Punkt. E</a:t>
            </a:r>
            <a:r>
              <a:rPr lang="de-CH" dirty="0" smtClean="0"/>
              <a:t>s ist von</a:t>
            </a:r>
            <a:r>
              <a:rPr lang="de-CH" baseline="0" dirty="0" smtClean="0"/>
              <a:t> Vorteil, wenn die </a:t>
            </a:r>
            <a:r>
              <a:rPr lang="de-CH" baseline="0" dirty="0" err="1" smtClean="0"/>
              <a:t>Neobiota</a:t>
            </a:r>
            <a:r>
              <a:rPr lang="de-CH" baseline="0" dirty="0" smtClean="0"/>
              <a:t>-Kontaktperson in der Verwaltung der Gemeinde tätig ist und somit das Gemeindegebiet und die gemeindeinternen Abläufe kennt. Dies ist zum Beispiel besonders wichtig, wenn es um die Finanzierung der Neophyten-Bekämpfung geht.</a:t>
            </a:r>
          </a:p>
          <a:p>
            <a:pPr marL="0" indent="0">
              <a:buFontTx/>
              <a:buNone/>
            </a:pPr>
            <a:r>
              <a:rPr lang="de-CH" baseline="0" dirty="0" smtClean="0"/>
              <a:t>Falls dies nicht der Fall ist, ist es wichtig, dass die </a:t>
            </a:r>
            <a:r>
              <a:rPr lang="de-CH" baseline="0" dirty="0" err="1" smtClean="0"/>
              <a:t>Neobiota</a:t>
            </a:r>
            <a:r>
              <a:rPr lang="de-CH" baseline="0" dirty="0" smtClean="0"/>
              <a:t>-Kontaktperson folgende Fragen mit «ja» beantworten kann.</a:t>
            </a:r>
          </a:p>
          <a:p>
            <a:pPr marL="285750" indent="-285750">
              <a:spcBef>
                <a:spcPts val="1200"/>
              </a:spcBef>
              <a:buFont typeface="Symbol" panose="05050102010706020507" pitchFamily="18" charset="2"/>
              <a:buChar char="-"/>
            </a:pPr>
            <a:r>
              <a:rPr lang="de-CH" sz="1200" dirty="0" smtClean="0">
                <a:sym typeface="Wingdings" panose="05000000000000000000" pitchFamily="2" charset="2"/>
              </a:rPr>
              <a:t>kennen Sie die zuständige Person in der Verwaltung?</a:t>
            </a:r>
          </a:p>
          <a:p>
            <a:pPr marL="285750" indent="-285750">
              <a:buFont typeface="Symbol" panose="05050102010706020507" pitchFamily="18" charset="2"/>
              <a:buChar char="-"/>
            </a:pPr>
            <a:r>
              <a:rPr lang="de-CH" sz="1200" dirty="0" smtClean="0">
                <a:sym typeface="Wingdings" panose="05000000000000000000" pitchFamily="2" charset="2"/>
              </a:rPr>
              <a:t>finden regelmässige Treffen, Besprechungen statt?</a:t>
            </a:r>
          </a:p>
          <a:p>
            <a:pPr marL="285750" indent="-285750">
              <a:buFont typeface="Symbol" panose="05050102010706020507" pitchFamily="18" charset="2"/>
              <a:buChar char="-"/>
            </a:pPr>
            <a:r>
              <a:rPr lang="de-CH" sz="1200" dirty="0" smtClean="0">
                <a:sym typeface="Wingdings" panose="05000000000000000000" pitchFamily="2" charset="2"/>
              </a:rPr>
              <a:t>Werden Ihre Wünsche/Anliegen von der Verwaltung aufgenommen, diskutiert und integriert?</a:t>
            </a:r>
          </a:p>
          <a:p>
            <a:pPr marL="0" indent="0">
              <a:buFont typeface="Arial" panose="020B0604020202020204" pitchFamily="34" charset="0"/>
              <a:buNone/>
            </a:pPr>
            <a:r>
              <a:rPr lang="de-CH" sz="1200" dirty="0" smtClean="0">
                <a:sym typeface="Wingdings" panose="05000000000000000000" pitchFamily="2" charset="2"/>
              </a:rPr>
              <a:t>Falls Sie diese nicht</a:t>
            </a:r>
            <a:r>
              <a:rPr lang="de-CH" sz="1200" baseline="0" dirty="0" smtClean="0">
                <a:sym typeface="Wingdings" panose="05000000000000000000" pitchFamily="2" charset="2"/>
              </a:rPr>
              <a:t> mit Ja beantworten können, empfehlen wir Ihnen dies zu ändern.</a:t>
            </a:r>
            <a:endParaRPr lang="de-CH" sz="1200" dirty="0" smtClean="0">
              <a:sym typeface="Wingdings" panose="05000000000000000000" pitchFamily="2" charset="2"/>
            </a:endParaRPr>
          </a:p>
          <a:p>
            <a:pPr marL="0" indent="0">
              <a:buFontTx/>
              <a:buNone/>
            </a:pP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5</a:t>
            </a:fld>
            <a:endParaRPr lang="de-CH"/>
          </a:p>
        </p:txBody>
      </p:sp>
    </p:spTree>
    <p:extLst>
      <p:ext uri="{BB962C8B-B14F-4D97-AF65-F5344CB8AC3E}">
        <p14:creationId xmlns:p14="http://schemas.microsoft.com/office/powerpoint/2010/main" val="199543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Hier ist eine Übersicht</a:t>
            </a:r>
            <a:r>
              <a:rPr lang="de-CH" baseline="0" dirty="0" smtClean="0"/>
              <a:t> aus einer vo</a:t>
            </a:r>
            <a:r>
              <a:rPr lang="de-CH" dirty="0" smtClean="0"/>
              <a:t>n uns durchgeführten</a:t>
            </a:r>
            <a:r>
              <a:rPr lang="de-CH" baseline="0" dirty="0" smtClean="0"/>
              <a:t> Umfrage aus dem Jahr 2017.</a:t>
            </a:r>
          </a:p>
          <a:p>
            <a:r>
              <a:rPr lang="de-CH" baseline="0" dirty="0" smtClean="0"/>
              <a:t>Es wurde erhoben, welche Funktionen die </a:t>
            </a:r>
            <a:r>
              <a:rPr lang="de-CH" baseline="0" dirty="0" err="1" smtClean="0"/>
              <a:t>Neobiota</a:t>
            </a:r>
            <a:r>
              <a:rPr lang="de-CH" baseline="0" dirty="0" smtClean="0"/>
              <a:t>-Kontaktpersonen im Kanton Zürich haben. </a:t>
            </a:r>
          </a:p>
          <a:p>
            <a:r>
              <a:rPr lang="de-CH" baseline="0" dirty="0" smtClean="0"/>
              <a:t>Ein grosser Anteil ist demnach tatsächlich in der Gemeinde-Verwaltung tätig. </a:t>
            </a:r>
          </a:p>
          <a:p>
            <a:r>
              <a:rPr lang="de-CH" baseline="0" dirty="0" smtClean="0"/>
              <a:t>Ein anderer grosser Anteil stellen die «Leiter Werkhof» dar. </a:t>
            </a:r>
          </a:p>
          <a:p>
            <a:r>
              <a:rPr lang="de-CH" baseline="0" dirty="0" smtClean="0"/>
              <a:t>Wie Sie sehen, werden häufig aber auch Externe beigezogen.</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6</a:t>
            </a:fld>
            <a:endParaRPr lang="de-CH"/>
          </a:p>
        </p:txBody>
      </p:sp>
    </p:spTree>
    <p:extLst>
      <p:ext uri="{BB962C8B-B14F-4D97-AF65-F5344CB8AC3E}">
        <p14:creationId xmlns:p14="http://schemas.microsoft.com/office/powerpoint/2010/main" val="420262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Nun kommen wir zum zweiten</a:t>
            </a:r>
            <a:r>
              <a:rPr lang="de-CH" baseline="0" dirty="0" smtClean="0"/>
              <a:t> Kriterium: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smtClean="0"/>
              <a:t>Die</a:t>
            </a:r>
            <a:r>
              <a:rPr lang="de-CH" baseline="0" dirty="0" smtClean="0"/>
              <a:t> Kontaktperson kennt die </a:t>
            </a:r>
            <a:r>
              <a:rPr lang="de-CH" sz="1200" b="0" dirty="0" smtClean="0"/>
              <a:t>wichtigsten </a:t>
            </a:r>
            <a:r>
              <a:rPr lang="de-CH" sz="1200" b="0" dirty="0" err="1" smtClean="0"/>
              <a:t>Neobiota</a:t>
            </a:r>
            <a:r>
              <a:rPr lang="de-CH" sz="1200" b="0" dirty="0" smtClean="0"/>
              <a:t>-Akteure in der Gemeinde</a:t>
            </a:r>
            <a:r>
              <a:rPr lang="de-CH" sz="1200" b="0" baseline="0" dirty="0" smtClean="0"/>
              <a:t> und tauscht sich regelmässig mit diesen aus.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baseline="0" dirty="0" smtClean="0"/>
              <a:t>Zu den wichtigsten </a:t>
            </a:r>
            <a:r>
              <a:rPr lang="de-CH" sz="1200" b="0" baseline="0" dirty="0" err="1" smtClean="0"/>
              <a:t>Neobiota</a:t>
            </a:r>
            <a:r>
              <a:rPr lang="de-CH" sz="1200" b="0" baseline="0" dirty="0" smtClean="0"/>
              <a:t>-Akteuren gehören Personen sowohl aus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CH" sz="1200" b="0" baseline="0" dirty="0" smtClean="0"/>
              <a:t>der Verwaltung zum Beispiel Werkhof, Bauamt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CH" sz="1200" b="0" baseline="0" dirty="0" smtClean="0"/>
              <a:t>als auch Naturschutzvereine, Landwirte, Gärtnereien, Schulklassen und Freiwillige. Der Austausch mit der SBB und Kiesgruben und den Deponien ist von Vorteil.  </a:t>
            </a:r>
            <a:endParaRPr lang="de-CH" sz="1200" b="0" dirty="0" smtClean="0"/>
          </a:p>
          <a:p>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7</a:t>
            </a:fld>
            <a:endParaRPr lang="de-CH"/>
          </a:p>
        </p:txBody>
      </p:sp>
    </p:spTree>
    <p:extLst>
      <p:ext uri="{BB962C8B-B14F-4D97-AF65-F5344CB8AC3E}">
        <p14:creationId xmlns:p14="http://schemas.microsoft.com/office/powerpoint/2010/main" val="2261087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3. Sie kennen die Ansprechpersonen im Kanton Zürich. </a:t>
            </a:r>
          </a:p>
          <a:p>
            <a:endParaRPr lang="de-CH" dirty="0" smtClean="0"/>
          </a:p>
          <a:p>
            <a:r>
              <a:rPr lang="de-CH" dirty="0" smtClean="0"/>
              <a:t>- Bianca Saladin betreut</a:t>
            </a:r>
            <a:r>
              <a:rPr lang="de-CH" baseline="0" dirty="0" smtClean="0"/>
              <a:t> unter anderem die Gemeinden und ist für Sie, als </a:t>
            </a:r>
            <a:r>
              <a:rPr lang="de-CH" baseline="0" dirty="0" err="1" smtClean="0"/>
              <a:t>Neobiota</a:t>
            </a:r>
            <a:r>
              <a:rPr lang="de-CH" baseline="0" dirty="0" smtClean="0"/>
              <a:t>-Kontaktperson, die direkte Ansprechperson</a:t>
            </a:r>
          </a:p>
          <a:p>
            <a:pPr marL="0" indent="0">
              <a:buFontTx/>
              <a:buNone/>
            </a:pPr>
            <a:r>
              <a:rPr lang="de-CH" baseline="0" dirty="0" smtClean="0"/>
              <a:t>- Kathrin Fischer führt Schulungen in der GIS Anwendung durch und beantwortet gerne Ihre Anfragen über den GIS Browser, die Neophyten-App und auch über das Bauen und das Schmalblättriges </a:t>
            </a:r>
            <a:r>
              <a:rPr lang="de-CH" baseline="0" dirty="0" err="1" smtClean="0"/>
              <a:t>Greiskraut</a:t>
            </a:r>
            <a:endParaRPr lang="de-CH" baseline="0" dirty="0" smtClean="0"/>
          </a:p>
          <a:p>
            <a:pPr marL="0" indent="0">
              <a:buFontTx/>
              <a:buNone/>
            </a:pPr>
            <a:r>
              <a:rPr lang="de-CH" baseline="0" dirty="0" smtClean="0"/>
              <a:t>- Claudia Ruprecht steht Ihnen gerne zur Seite bei Fragen zum Massnahmenplan und bei der Bekämpfung von Berufkraut. </a:t>
            </a:r>
            <a:endParaRPr lang="de-CH" dirty="0"/>
          </a:p>
        </p:txBody>
      </p:sp>
      <p:sp>
        <p:nvSpPr>
          <p:cNvPr id="4" name="Foliennummernplatzhalter 3"/>
          <p:cNvSpPr>
            <a:spLocks noGrp="1"/>
          </p:cNvSpPr>
          <p:nvPr>
            <p:ph type="sldNum" sz="quarter" idx="10"/>
          </p:nvPr>
        </p:nvSpPr>
        <p:spPr/>
        <p:txBody>
          <a:bodyPr/>
          <a:lstStyle/>
          <a:p>
            <a:fld id="{C30A66F4-8C04-4876-A73B-57C6BFF4AD75}" type="slidenum">
              <a:rPr lang="de-CH" smtClean="0"/>
              <a:pPr/>
              <a:t>8</a:t>
            </a:fld>
            <a:endParaRPr lang="de-CH"/>
          </a:p>
        </p:txBody>
      </p:sp>
    </p:spTree>
    <p:extLst>
      <p:ext uri="{BB962C8B-B14F-4D97-AF65-F5344CB8AC3E}">
        <p14:creationId xmlns:p14="http://schemas.microsoft.com/office/powerpoint/2010/main" val="570684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4. Sie kennen die wichtigsten </a:t>
            </a:r>
            <a:r>
              <a:rPr lang="de-CH" dirty="0" err="1" smtClean="0"/>
              <a:t>Neobiota</a:t>
            </a:r>
            <a:r>
              <a:rPr lang="de-CH" dirty="0" smtClean="0"/>
              <a:t>-Arten</a:t>
            </a:r>
            <a:r>
              <a:rPr lang="de-CH" baseline="0" dirty="0" smtClean="0"/>
              <a:t> und deren Problematik</a:t>
            </a:r>
          </a:p>
          <a:p>
            <a:r>
              <a:rPr lang="de-CH" baseline="0" dirty="0" smtClean="0"/>
              <a:t>Dieses Wissen können Sie sich im 3.Teil des Basis-Seminars aneignen. Da werden wir auf die wichtigsten invasiven Arten in der Schweiz eingehen. </a:t>
            </a:r>
          </a:p>
          <a:p>
            <a:r>
              <a:rPr lang="de-CH" baseline="0" dirty="0" smtClean="0"/>
              <a:t>Hier möchten wir nur die Hilfsmittel nennen, bei denen Sie alle Informationen nachschlagen können</a:t>
            </a:r>
            <a:r>
              <a:rPr lang="de-CH" baseline="0" smtClean="0"/>
              <a:t>. </a:t>
            </a:r>
            <a:r>
              <a:rPr lang="de-CH" baseline="0" smtClean="0"/>
              <a:t>In der </a:t>
            </a:r>
            <a:r>
              <a:rPr lang="de-CH" baseline="0" dirty="0" smtClean="0"/>
              <a:t>Praxishilfe sind die wichtigsten Arten gelistet mit Bildern und Bekämpfungsmassnahmen. Wir überarbeiten die Praxishilfe gerade und bringen in Kürze (ca. 3-4 Monaten) eine neue Version mit noch mehr Arten heraus. Sie können die Praxishilfe bei uns per </a:t>
            </a:r>
            <a:r>
              <a:rPr lang="de-CH" baseline="0" dirty="0" err="1" smtClean="0"/>
              <a:t>E-mail</a:t>
            </a:r>
            <a:r>
              <a:rPr lang="de-CH" baseline="0" dirty="0" smtClean="0"/>
              <a:t> bestellen. Wir empfehlen Ihnen auch das «Buch Invasive Pflanzen der Schweiz» von Ewald Weber, welches im Buchhandel erhältlich ist.</a:t>
            </a:r>
          </a:p>
        </p:txBody>
      </p:sp>
      <p:sp>
        <p:nvSpPr>
          <p:cNvPr id="4" name="Foliennummernplatzhalter 3"/>
          <p:cNvSpPr>
            <a:spLocks noGrp="1"/>
          </p:cNvSpPr>
          <p:nvPr>
            <p:ph type="sldNum" sz="quarter" idx="10"/>
          </p:nvPr>
        </p:nvSpPr>
        <p:spPr/>
        <p:txBody>
          <a:bodyPr/>
          <a:lstStyle/>
          <a:p>
            <a:fld id="{C30A66F4-8C04-4876-A73B-57C6BFF4AD75}" type="slidenum">
              <a:rPr lang="de-CH" smtClean="0"/>
              <a:pPr/>
              <a:t>9</a:t>
            </a:fld>
            <a:endParaRPr lang="de-CH"/>
          </a:p>
        </p:txBody>
      </p:sp>
    </p:spTree>
    <p:extLst>
      <p:ext uri="{BB962C8B-B14F-4D97-AF65-F5344CB8AC3E}">
        <p14:creationId xmlns:p14="http://schemas.microsoft.com/office/powerpoint/2010/main" val="3364635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file:///C:\Users\flury\AppData\Local\Temp\0d9da428-33fe-4850-ab94-dbbe909e731b.png"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file:///C:\Users\flury\AppData\Local\Temp\5337c5ac-2b40-4328-bef7-56aabc1b7bab.png"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file:///C:\Users\flury\AppData\Local\Temp\5337c5ac-2b40-4328-bef7-56aabc1b7bab.png"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file:///C:\Users\flury\AppData\Local\Temp\59e048ad-9ddd-4dac-ae0c-35f2a167c2ce.pn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file:///C:\Users\flury\AppData\Local\Temp\59e048ad-9ddd-4dac-ae0c-35f2a167c2ce.pn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file:///C:\Users\flury\AppData\Local\Temp\59e048ad-9ddd-4dac-ae0c-35f2a167c2ce.pn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file:///C:\Users\flury\AppData\Local\Temp\0d9da428-33fe-4850-ab94-dbbe909e731b.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file:///C:\Users\flury\AppData\Local\Temp\5337c5ac-2b40-4328-bef7-56aabc1b7bab.png"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C:\Users\flury\AppData\Local\Temp\5337c5ac-2b40-4328-bef7-56aabc1b7bab.png"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C:\Users\flury\AppData\Local\Temp\5337c5ac-2b40-4328-bef7-56aabc1b7bab.png"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file:///C:\Users\flury\AppData\Local\Temp\5337c5ac-2b40-4328-bef7-56aabc1b7bab.png"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ckblattfolie_Spickel_Panorama_1">
    <p:spTree>
      <p:nvGrpSpPr>
        <p:cNvPr id="1" name=""/>
        <p:cNvGrpSpPr/>
        <p:nvPr/>
      </p:nvGrpSpPr>
      <p:grpSpPr>
        <a:xfrm>
          <a:off x="0" y="0"/>
          <a:ext cx="0" cy="0"/>
          <a:chOff x="0" y="0"/>
          <a:chExt cx="0" cy="0"/>
        </a:xfrm>
      </p:grpSpPr>
      <p:pic>
        <p:nvPicPr>
          <p:cNvPr id="2050" name="Picture 2" descr="O:\3_Customer\Zürich Kanton Baudirektion 10146\V001 OneOffixx\34_Projekt\10_Vorgaben\Panoramas\ZHpano_Bachtel_2010_4_3.pn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pic>
        <p:nvPicPr>
          <p:cNvPr id="9" name="###Profile.Org.Logo###" descr="C:\Users\flury\AppData\Local\Temp\0d9da428-33fe-4850-ab94-dbbe909e731b.png"/>
          <p:cNvPicPr>
            <a:picLocks/>
          </p:cNvPicPr>
          <p:nvPr userDrawn="1"/>
        </p:nvPicPr>
        <p:blipFill>
          <a:blip r:embed="rId3" r:link="rId4" cstate="print"/>
          <a:stretch>
            <a:fillRect/>
          </a:stretch>
        </p:blipFill>
        <p:spPr>
          <a:xfrm>
            <a:off x="435470" y="332656"/>
            <a:ext cx="968178" cy="1305574"/>
          </a:xfrm>
          <a:prstGeom prst="rect">
            <a:avLst/>
          </a:prstGeom>
        </p:spPr>
      </p:pic>
      <p:sp>
        <p:nvSpPr>
          <p:cNvPr id="10" name="Rechtwinkliges Dreieck 9"/>
          <p:cNvSpPr>
            <a:spLocks/>
          </p:cNvSpPr>
          <p:nvPr userDrawn="1"/>
        </p:nvSpPr>
        <p:spPr>
          <a:xfrm>
            <a:off x="-36512" y="1988840"/>
            <a:ext cx="4896544" cy="4896544"/>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 name="Titel 7"/>
          <p:cNvSpPr txBox="1">
            <a:spLocks/>
          </p:cNvSpPr>
          <p:nvPr userDrawn="1"/>
        </p:nvSpPr>
        <p:spPr>
          <a:xfrm>
            <a:off x="1430029" y="2146747"/>
            <a:ext cx="7030403" cy="1143000"/>
          </a:xfrm>
          <a:prstGeom prst="rect">
            <a:avLst/>
          </a:prstGeom>
        </p:spPr>
        <p:txBody>
          <a:bodyPr/>
          <a:lstStyle>
            <a:lvl1pPr algn="l">
              <a:lnSpc>
                <a:spcPct val="68000"/>
              </a:lnSpc>
              <a:defRPr sz="5400" spc="0" baseline="0"/>
            </a:lvl1pPr>
          </a:lstStyle>
          <a:p>
            <a:pPr marL="0" marR="0" lvl="0" indent="0" algn="l" defTabSz="914400" rtl="0" eaLnBrk="1" fontAlgn="auto" latinLnBrk="0" hangingPunct="1">
              <a:lnSpc>
                <a:spcPct val="92000"/>
              </a:lnSpc>
              <a:spcBef>
                <a:spcPct val="0"/>
              </a:spcBef>
              <a:spcAft>
                <a:spcPts val="0"/>
              </a:spcAft>
              <a:buClrTx/>
              <a:buSzTx/>
              <a:buFontTx/>
              <a:buNone/>
              <a:tabLst/>
              <a:defRPr/>
            </a:pPr>
            <a:endParaRPr kumimoji="0" lang="de-CH"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CustomElements.Presentation.Header.Script1###"/>
          <p:cNvSpPr txBox="1"/>
          <p:nvPr userDrawn="1"/>
        </p:nvSpPr>
        <p:spPr>
          <a:xfrm>
            <a:off x="1494000" y="332656"/>
            <a:ext cx="6350000" cy="473719"/>
          </a:xfrm>
          <a:prstGeom prst="rect">
            <a:avLst/>
          </a:prstGeom>
          <a:noFill/>
        </p:spPr>
        <p:txBody>
          <a:bodyPr vert="horz" wrap="square" lIns="0" tIns="0" rIns="0" bIns="0" rtlCol="0">
            <a:spAutoFit/>
          </a:bodyPr>
          <a:lstStyle/>
          <a:p>
            <a:pPr>
              <a:lnSpc>
                <a:spcPct val="91000"/>
              </a:lnSpc>
              <a:spcAft>
                <a:spcPts val="200"/>
              </a:spcAft>
            </a:pPr>
            <a:r>
              <a:rPr lang="de-CH" sz="1600" dirty="0" smtClean="0">
                <a:latin typeface="+mj-lt"/>
              </a:rPr>
              <a:t>Kanton Zürich
Baudirektion</a:t>
            </a:r>
          </a:p>
          <a:p>
            <a:pPr>
              <a:lnSpc>
                <a:spcPct val="91000"/>
              </a:lnSpc>
              <a:spcAft>
                <a:spcPts val="200"/>
              </a:spcAft>
            </a:pPr>
            <a:endParaRPr lang="de-CH" sz="1600" dirty="0" smtClean="0">
              <a:latin typeface="+mj-lt"/>
            </a:endParaRPr>
          </a:p>
        </p:txBody>
      </p:sp>
      <p:sp>
        <p:nvSpPr>
          <p:cNvPr id="13" name="Inhaltsplatzhalter 18"/>
          <p:cNvSpPr>
            <a:spLocks noGrp="1"/>
          </p:cNvSpPr>
          <p:nvPr>
            <p:ph sz="quarter" idx="10" hasCustomPrompt="1"/>
          </p:nvPr>
        </p:nvSpPr>
        <p:spPr>
          <a:xfrm>
            <a:off x="1475656" y="2636912"/>
            <a:ext cx="6959224" cy="1144800"/>
          </a:xfrm>
          <a:prstGeom prst="rect">
            <a:avLst/>
          </a:prstGeom>
        </p:spPr>
        <p:txBody>
          <a:bodyPr lIns="0" tIns="0" rIns="0" bIns="0"/>
          <a:lstStyle>
            <a:lvl1pPr>
              <a:buNone/>
              <a:defRPr sz="1600">
                <a:latin typeface="+mj-lt"/>
              </a:defRPr>
            </a:lvl1pPr>
          </a:lstStyle>
          <a:p>
            <a:pPr lvl="0"/>
            <a:r>
              <a:rPr lang="de-DE" dirty="0" smtClean="0"/>
              <a:t>Untertitel</a:t>
            </a:r>
          </a:p>
        </p:txBody>
      </p:sp>
      <p:sp>
        <p:nvSpPr>
          <p:cNvPr id="14" name="Inhaltsplatzhalter 18"/>
          <p:cNvSpPr>
            <a:spLocks noGrp="1"/>
          </p:cNvSpPr>
          <p:nvPr>
            <p:ph sz="quarter" idx="11" hasCustomPrompt="1"/>
          </p:nvPr>
        </p:nvSpPr>
        <p:spPr>
          <a:xfrm>
            <a:off x="1475656" y="1268760"/>
            <a:ext cx="7005600" cy="1144800"/>
          </a:xfrm>
          <a:prstGeom prst="rect">
            <a:avLst/>
          </a:prstGeom>
        </p:spPr>
        <p:txBody>
          <a:bodyPr lIns="0" tIns="0" rIns="0" bIns="0"/>
          <a:lstStyle>
            <a:lvl1pPr>
              <a:lnSpc>
                <a:spcPct val="75000"/>
              </a:lnSpc>
              <a:spcBef>
                <a:spcPts val="0"/>
              </a:spcBef>
              <a:spcAft>
                <a:spcPts val="600"/>
              </a:spcAft>
              <a:buNone/>
              <a:defRPr sz="5400">
                <a:latin typeface="+mj-lt"/>
              </a:defRPr>
            </a:lvl1pPr>
          </a:lstStyle>
          <a:p>
            <a:pPr lvl="0"/>
            <a:r>
              <a:rPr lang="de-DE" dirty="0" smtClean="0"/>
              <a:t>Titel</a:t>
            </a:r>
            <a:endParaRPr lang="de-CH"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Inhaltsfolie_klein">
    <p:spTree>
      <p:nvGrpSpPr>
        <p:cNvPr id="1" name=""/>
        <p:cNvGrpSpPr/>
        <p:nvPr/>
      </p:nvGrpSpPr>
      <p:grpSpPr>
        <a:xfrm>
          <a:off x="0" y="0"/>
          <a:ext cx="0" cy="0"/>
          <a:chOff x="0" y="0"/>
          <a:chExt cx="0" cy="0"/>
        </a:xfrm>
      </p:grpSpPr>
      <p:pic>
        <p:nvPicPr>
          <p:cNvPr id="5" name="###Profile.Org.Kanton###" descr="C:\Users\flury\AppData\Local\Temp\5337c5ac-2b40-4328-bef7-56aabc1b7bab.png"/>
          <p:cNvPicPr>
            <a:picLocks noChangeAspect="1"/>
          </p:cNvPicPr>
          <p:nvPr userDrawn="1"/>
        </p:nvPicPr>
        <p:blipFill>
          <a:blip r:link="rId2" cstate="print"/>
          <a:stretch>
            <a:fillRect/>
          </a:stretch>
        </p:blipFill>
        <p:spPr>
          <a:xfrm>
            <a:off x="5950200" y="481696"/>
            <a:ext cx="271930" cy="271930"/>
          </a:xfrm>
          <a:prstGeom prst="rect">
            <a:avLst/>
          </a:prstGeom>
        </p:spPr>
      </p:pic>
      <p:sp>
        <p:nvSpPr>
          <p:cNvPr id="6" name="###DocParam.HeaderSubject###"/>
          <p:cNvSpPr txBox="1"/>
          <p:nvPr userDrawn="1"/>
        </p:nvSpPr>
        <p:spPr>
          <a:xfrm>
            <a:off x="6228184" y="456927"/>
            <a:ext cx="1800200" cy="307777"/>
          </a:xfrm>
          <a:prstGeom prst="rect">
            <a:avLst/>
          </a:prstGeom>
          <a:noFill/>
        </p:spPr>
        <p:txBody>
          <a:bodyPr vert="horz" wrap="square" rtlCol="0">
            <a:spAutoFit/>
          </a:bodyPr>
          <a:lstStyle/>
          <a:p>
            <a:r>
              <a:rPr lang="de-CH" sz="1400"/>
              <a:t> </a:t>
            </a:r>
          </a:p>
        </p:txBody>
      </p:sp>
      <p:sp>
        <p:nvSpPr>
          <p:cNvPr id="9" name="Inhaltsplatzhalter 8"/>
          <p:cNvSpPr>
            <a:spLocks noGrp="1"/>
          </p:cNvSpPr>
          <p:nvPr>
            <p:ph sz="quarter" idx="10"/>
          </p:nvPr>
        </p:nvSpPr>
        <p:spPr>
          <a:xfrm>
            <a:off x="1403648" y="1699200"/>
            <a:ext cx="7200800" cy="4392000"/>
          </a:xfrm>
          <a:prstGeom prst="rect">
            <a:avLst/>
          </a:prstGeom>
        </p:spPr>
        <p:txBody>
          <a:bodyPr/>
          <a:lstStyle>
            <a:lvl1pPr algn="l">
              <a:buFont typeface="Symbol" pitchFamily="18" charset="2"/>
              <a:buChar char="-"/>
              <a:defRPr sz="2400"/>
            </a:lvl1pPr>
            <a:lvl2pPr algn="l">
              <a:buFont typeface="Symbol" pitchFamily="18" charset="2"/>
              <a:buChar char="-"/>
              <a:defRPr sz="2400"/>
            </a:lvl2pPr>
            <a:lvl3pPr algn="l">
              <a:buFont typeface="Symbol" pitchFamily="18" charset="2"/>
              <a:buChar char="-"/>
              <a:defRPr/>
            </a:lvl3pPr>
            <a:lvl4pPr algn="l">
              <a:buFont typeface="Symbol" pitchFamily="18" charset="2"/>
              <a:buChar char="-"/>
              <a:defRPr sz="2400"/>
            </a:lvl4pPr>
            <a:lvl5pPr algn="l">
              <a:buFont typeface="Symbol" pitchFamily="18" charset="2"/>
              <a:buChar char="-"/>
              <a:defRPr sz="2400"/>
            </a:lvl5pPr>
          </a:lstStyle>
          <a:p>
            <a:pPr lvl="0"/>
            <a:r>
              <a:rPr lang="de-DE"/>
              <a:t>Textmasterformate durch Klicken bearbeiten</a:t>
            </a:r>
          </a:p>
          <a:p>
            <a:pPr lvl="1"/>
            <a:r>
              <a:rPr lang="de-DE"/>
              <a:t>Zweite Ebene</a:t>
            </a:r>
          </a:p>
          <a:p>
            <a:pPr lvl="2"/>
            <a:r>
              <a:rPr lang="de-DE"/>
              <a:t>Dritte Ebene</a:t>
            </a:r>
          </a:p>
          <a:p>
            <a:pPr lvl="3"/>
            <a:r>
              <a:rPr lang="de-DE"/>
              <a:t>Vierte Ebene</a:t>
            </a:r>
          </a:p>
        </p:txBody>
      </p:sp>
      <p:sp>
        <p:nvSpPr>
          <p:cNvPr id="7" name="Titel 6"/>
          <p:cNvSpPr>
            <a:spLocks noGrp="1"/>
          </p:cNvSpPr>
          <p:nvPr>
            <p:ph type="title"/>
          </p:nvPr>
        </p:nvSpPr>
        <p:spPr>
          <a:xfrm>
            <a:off x="1410365" y="1021548"/>
            <a:ext cx="7186948" cy="535244"/>
          </a:xfrm>
          <a:prstGeom prst="rect">
            <a:avLst/>
          </a:prstGeom>
        </p:spPr>
        <p:txBody>
          <a:bodyPr/>
          <a:lstStyle>
            <a:lvl1pPr algn="l">
              <a:defRPr sz="3000"/>
            </a:lvl1pPr>
          </a:lstStyle>
          <a:p>
            <a:r>
              <a:rPr lang="de-DE"/>
              <a:t>Titelmasterformat durch Klicken bearbeiten</a:t>
            </a:r>
            <a:endParaRPr lang="de-CH" dirty="0"/>
          </a:p>
        </p:txBody>
      </p:sp>
    </p:spTree>
    <p:extLst>
      <p:ext uri="{BB962C8B-B14F-4D97-AF65-F5344CB8AC3E}">
        <p14:creationId xmlns:p14="http://schemas.microsoft.com/office/powerpoint/2010/main" val="362704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Inhaltsfolie_klein">
    <p:spTree>
      <p:nvGrpSpPr>
        <p:cNvPr id="1" name=""/>
        <p:cNvGrpSpPr/>
        <p:nvPr/>
      </p:nvGrpSpPr>
      <p:grpSpPr>
        <a:xfrm>
          <a:off x="0" y="0"/>
          <a:ext cx="0" cy="0"/>
          <a:chOff x="0" y="0"/>
          <a:chExt cx="0" cy="0"/>
        </a:xfrm>
      </p:grpSpPr>
      <p:pic>
        <p:nvPicPr>
          <p:cNvPr id="5" name="###Profile.Org.Kanton###" descr="C:\Users\flury\AppData\Local\Temp\5337c5ac-2b40-4328-bef7-56aabc1b7bab.png"/>
          <p:cNvPicPr>
            <a:picLocks noChangeAspect="1"/>
          </p:cNvPicPr>
          <p:nvPr userDrawn="1"/>
        </p:nvPicPr>
        <p:blipFill>
          <a:blip r:link="rId2" cstate="print"/>
          <a:stretch>
            <a:fillRect/>
          </a:stretch>
        </p:blipFill>
        <p:spPr>
          <a:xfrm>
            <a:off x="5950200" y="481696"/>
            <a:ext cx="271930" cy="271930"/>
          </a:xfrm>
          <a:prstGeom prst="rect">
            <a:avLst/>
          </a:prstGeom>
        </p:spPr>
      </p:pic>
      <p:sp>
        <p:nvSpPr>
          <p:cNvPr id="6" name="###DocParam.HeaderSubject###"/>
          <p:cNvSpPr txBox="1"/>
          <p:nvPr userDrawn="1"/>
        </p:nvSpPr>
        <p:spPr>
          <a:xfrm>
            <a:off x="6228184" y="456927"/>
            <a:ext cx="2664296" cy="307777"/>
          </a:xfrm>
          <a:prstGeom prst="rect">
            <a:avLst/>
          </a:prstGeom>
          <a:noFill/>
        </p:spPr>
        <p:txBody>
          <a:bodyPr vert="horz" wrap="square" rtlCol="0">
            <a:spAutoFit/>
          </a:bodyPr>
          <a:lstStyle/>
          <a:p>
            <a:r>
              <a:rPr lang="de-CH" sz="1400"/>
              <a:t> </a:t>
            </a:r>
          </a:p>
        </p:txBody>
      </p:sp>
    </p:spTree>
    <p:extLst>
      <p:ext uri="{BB962C8B-B14F-4D97-AF65-F5344CB8AC3E}">
        <p14:creationId xmlns:p14="http://schemas.microsoft.com/office/powerpoint/2010/main" val="178911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haltsfolie_gross">
    <p:spTree>
      <p:nvGrpSpPr>
        <p:cNvPr id="1" name=""/>
        <p:cNvGrpSpPr/>
        <p:nvPr/>
      </p:nvGrpSpPr>
      <p:grpSpPr>
        <a:xfrm>
          <a:off x="0" y="0"/>
          <a:ext cx="0" cy="0"/>
          <a:chOff x="0" y="0"/>
          <a:chExt cx="0" cy="0"/>
        </a:xfrm>
      </p:grpSpPr>
      <p:pic>
        <p:nvPicPr>
          <p:cNvPr id="14" name="Grafik 13" descr="FotoDB_Bild00132260.jpg"/>
          <p:cNvPicPr>
            <a:picLocks noChangeAspect="1"/>
          </p:cNvPicPr>
          <p:nvPr userDrawn="1"/>
        </p:nvPicPr>
        <p:blipFill>
          <a:blip r:embed="rId2" cstate="print"/>
          <a:srcRect r="23385" b="11816"/>
          <a:stretch>
            <a:fillRect/>
          </a:stretch>
        </p:blipFill>
        <p:spPr>
          <a:xfrm>
            <a:off x="0" y="0"/>
            <a:ext cx="9144000" cy="6858000"/>
          </a:xfrm>
          <a:prstGeom prst="rect">
            <a:avLst/>
          </a:prstGeom>
        </p:spPr>
      </p:pic>
      <p:sp>
        <p:nvSpPr>
          <p:cNvPr id="6" name="###DocParam.HeaderSubject###"/>
          <p:cNvSpPr txBox="1"/>
          <p:nvPr userDrawn="1"/>
        </p:nvSpPr>
        <p:spPr>
          <a:xfrm>
            <a:off x="6228184" y="456927"/>
            <a:ext cx="2664296" cy="307777"/>
          </a:xfrm>
          <a:prstGeom prst="rect">
            <a:avLst/>
          </a:prstGeom>
          <a:noFill/>
        </p:spPr>
        <p:txBody>
          <a:bodyPr vert="horz" wrap="square" rtlCol="0">
            <a:spAutoFit/>
          </a:bodyPr>
          <a:lstStyle/>
          <a:p>
            <a:r>
              <a:rPr lang="de-CH" sz="1400" smtClean="0"/>
              <a:t>Basis Seminar Neobiota</a:t>
            </a:r>
            <a:endParaRPr lang="de-CH" sz="1400"/>
          </a:p>
        </p:txBody>
      </p:sp>
      <p:pic>
        <p:nvPicPr>
          <p:cNvPr id="8" name="###Profile.Org.HeaderLogoShort###" descr="C:\Users\flury\AppData\Local\Temp\59e048ad-9ddd-4dac-ae0c-35f2a167c2ce.png"/>
          <p:cNvPicPr>
            <a:picLocks noChangeAspect="1"/>
          </p:cNvPicPr>
          <p:nvPr userDrawn="1"/>
        </p:nvPicPr>
        <p:blipFill>
          <a:blip r:embed="rId3" r:link="rId4" cstate="print"/>
          <a:stretch>
            <a:fillRect/>
          </a:stretch>
        </p:blipFill>
        <p:spPr>
          <a:xfrm>
            <a:off x="427831" y="332656"/>
            <a:ext cx="1350715" cy="1306248"/>
          </a:xfrm>
          <a:prstGeom prst="rect">
            <a:avLst/>
          </a:prstGeom>
        </p:spPr>
      </p:pic>
      <p:sp>
        <p:nvSpPr>
          <p:cNvPr id="10" name="###CustomElements.Presentation.Header.Script1###"/>
          <p:cNvSpPr txBox="1"/>
          <p:nvPr userDrawn="1"/>
        </p:nvSpPr>
        <p:spPr>
          <a:xfrm>
            <a:off x="1854000" y="639738"/>
            <a:ext cx="7038480" cy="738664"/>
          </a:xfrm>
          <a:prstGeom prst="rect">
            <a:avLst/>
          </a:prstGeom>
          <a:noFill/>
        </p:spPr>
        <p:txBody>
          <a:bodyPr vert="horz" wrap="square" lIns="0" tIns="0" rIns="0" bIns="0" rtlCol="0">
            <a:spAutoFit/>
          </a:bodyPr>
          <a:lstStyle/>
          <a:p>
            <a:pPr>
              <a:lnSpc>
                <a:spcPct val="100000"/>
              </a:lnSpc>
              <a:spcAft>
                <a:spcPts val="0"/>
              </a:spcAft>
              <a:tabLst>
                <a:tab pos="6908800" algn="l"/>
              </a:tabLst>
            </a:pPr>
            <a:r>
              <a:rPr lang="de-CH" sz="1600" dirty="0" smtClean="0">
                <a:latin typeface="+mj-lt"/>
              </a:rPr>
              <a:t>Kanton Zürich
Baudirektion</a:t>
            </a:r>
            <a:br>
              <a:rPr lang="de-CH" sz="1600" dirty="0" smtClean="0">
                <a:latin typeface="+mj-lt"/>
              </a:rPr>
            </a:br>
            <a:endParaRPr lang="de-CH" sz="1600" dirty="0" smtClean="0">
              <a:latin typeface="+mj-lt"/>
            </a:endParaRPr>
          </a:p>
        </p:txBody>
      </p:sp>
      <p:sp>
        <p:nvSpPr>
          <p:cNvPr id="11" name="Inhaltsplatzhalter 18"/>
          <p:cNvSpPr>
            <a:spLocks noGrp="1"/>
          </p:cNvSpPr>
          <p:nvPr>
            <p:ph sz="quarter" idx="10" hasCustomPrompt="1"/>
          </p:nvPr>
        </p:nvSpPr>
        <p:spPr>
          <a:xfrm>
            <a:off x="1854000" y="2943994"/>
            <a:ext cx="6959224" cy="1144800"/>
          </a:xfrm>
          <a:prstGeom prst="rect">
            <a:avLst/>
          </a:prstGeom>
        </p:spPr>
        <p:txBody>
          <a:bodyPr lIns="0" tIns="0" rIns="0" bIns="0"/>
          <a:lstStyle>
            <a:lvl1pPr>
              <a:buNone/>
              <a:defRPr sz="1600">
                <a:latin typeface="+mj-lt"/>
              </a:defRPr>
            </a:lvl1pPr>
          </a:lstStyle>
          <a:p>
            <a:pPr lvl="0"/>
            <a:r>
              <a:rPr lang="de-DE" dirty="0" smtClean="0"/>
              <a:t>Untertitel</a:t>
            </a:r>
          </a:p>
        </p:txBody>
      </p:sp>
      <p:sp>
        <p:nvSpPr>
          <p:cNvPr id="12" name="Inhaltsplatzhalter 18"/>
          <p:cNvSpPr>
            <a:spLocks noGrp="1"/>
          </p:cNvSpPr>
          <p:nvPr>
            <p:ph sz="quarter" idx="11" hasCustomPrompt="1"/>
          </p:nvPr>
        </p:nvSpPr>
        <p:spPr>
          <a:xfrm>
            <a:off x="1854000" y="1575842"/>
            <a:ext cx="7005600" cy="1144800"/>
          </a:xfrm>
          <a:prstGeom prst="rect">
            <a:avLst/>
          </a:prstGeom>
        </p:spPr>
        <p:txBody>
          <a:bodyPr lIns="0" tIns="0" rIns="0" bIns="0"/>
          <a:lstStyle>
            <a:lvl1pPr>
              <a:lnSpc>
                <a:spcPct val="75000"/>
              </a:lnSpc>
              <a:spcBef>
                <a:spcPts val="0"/>
              </a:spcBef>
              <a:spcAft>
                <a:spcPts val="600"/>
              </a:spcAft>
              <a:buNone/>
              <a:defRPr sz="5400">
                <a:latin typeface="+mj-lt"/>
              </a:defRPr>
            </a:lvl1pPr>
          </a:lstStyle>
          <a:p>
            <a:pPr lvl="0"/>
            <a:r>
              <a:rPr lang="de-DE" dirty="0" smtClean="0"/>
              <a:t>Titel</a:t>
            </a:r>
            <a:endParaRPr lang="de-CH" dirty="0"/>
          </a:p>
        </p:txBody>
      </p:sp>
      <p:sp>
        <p:nvSpPr>
          <p:cNvPr id="9" name="Rechtwinkliges Dreieck 8"/>
          <p:cNvSpPr>
            <a:spLocks/>
          </p:cNvSpPr>
          <p:nvPr userDrawn="1"/>
        </p:nvSpPr>
        <p:spPr>
          <a:xfrm>
            <a:off x="-36512" y="1988840"/>
            <a:ext cx="4896544" cy="4896544"/>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2853316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haltsverzeichnisfolie">
    <p:spTree>
      <p:nvGrpSpPr>
        <p:cNvPr id="1" name=""/>
        <p:cNvGrpSpPr/>
        <p:nvPr/>
      </p:nvGrpSpPr>
      <p:grpSpPr>
        <a:xfrm>
          <a:off x="0" y="0"/>
          <a:ext cx="0" cy="0"/>
          <a:chOff x="0" y="0"/>
          <a:chExt cx="0" cy="0"/>
        </a:xfrm>
      </p:grpSpPr>
      <p:pic>
        <p:nvPicPr>
          <p:cNvPr id="17" name="Grafik 16" descr="FotoDB_Bild0026723.JPG"/>
          <p:cNvPicPr>
            <a:picLocks noChangeAspect="1"/>
          </p:cNvPicPr>
          <p:nvPr userDrawn="1"/>
        </p:nvPicPr>
        <p:blipFill>
          <a:blip r:embed="rId2" cstate="print"/>
          <a:srcRect l="9607" t="2705" r="6296" b="3335"/>
          <a:stretch>
            <a:fillRect/>
          </a:stretch>
        </p:blipFill>
        <p:spPr>
          <a:xfrm>
            <a:off x="0" y="0"/>
            <a:ext cx="9144000" cy="6858000"/>
          </a:xfrm>
          <a:prstGeom prst="rect">
            <a:avLst/>
          </a:prstGeom>
        </p:spPr>
      </p:pic>
      <p:sp>
        <p:nvSpPr>
          <p:cNvPr id="6" name="###DocParam.HeaderSubject###"/>
          <p:cNvSpPr txBox="1"/>
          <p:nvPr userDrawn="1"/>
        </p:nvSpPr>
        <p:spPr>
          <a:xfrm>
            <a:off x="6228184" y="456927"/>
            <a:ext cx="2736304" cy="307777"/>
          </a:xfrm>
          <a:prstGeom prst="rect">
            <a:avLst/>
          </a:prstGeom>
          <a:noFill/>
        </p:spPr>
        <p:txBody>
          <a:bodyPr vert="horz" wrap="square" rtlCol="0">
            <a:spAutoFit/>
          </a:bodyPr>
          <a:lstStyle/>
          <a:p>
            <a:r>
              <a:rPr lang="de-CH" sz="1400" smtClean="0"/>
              <a:t>Basis Seminar Neobiota</a:t>
            </a:r>
            <a:endParaRPr lang="de-CH" sz="1400"/>
          </a:p>
        </p:txBody>
      </p:sp>
      <p:pic>
        <p:nvPicPr>
          <p:cNvPr id="7" name="###Profile.Org.HeaderLogoShort###" descr="C:\Users\flury\AppData\Local\Temp\59e048ad-9ddd-4dac-ae0c-35f2a167c2ce.png"/>
          <p:cNvPicPr>
            <a:picLocks noChangeAspect="1"/>
          </p:cNvPicPr>
          <p:nvPr userDrawn="1"/>
        </p:nvPicPr>
        <p:blipFill>
          <a:blip r:embed="rId3" r:link="rId4" cstate="print"/>
          <a:stretch>
            <a:fillRect/>
          </a:stretch>
        </p:blipFill>
        <p:spPr>
          <a:xfrm>
            <a:off x="427831" y="332656"/>
            <a:ext cx="1350715" cy="1306248"/>
          </a:xfrm>
          <a:prstGeom prst="rect">
            <a:avLst/>
          </a:prstGeom>
        </p:spPr>
      </p:pic>
      <p:sp>
        <p:nvSpPr>
          <p:cNvPr id="8" name="###CustomElements.Presentation.Header.Script1###"/>
          <p:cNvSpPr txBox="1"/>
          <p:nvPr userDrawn="1"/>
        </p:nvSpPr>
        <p:spPr>
          <a:xfrm>
            <a:off x="1854000" y="639738"/>
            <a:ext cx="7038480" cy="738664"/>
          </a:xfrm>
          <a:prstGeom prst="rect">
            <a:avLst/>
          </a:prstGeom>
          <a:noFill/>
        </p:spPr>
        <p:txBody>
          <a:bodyPr vert="horz" wrap="square" lIns="0" tIns="0" rIns="0" bIns="0" rtlCol="0">
            <a:spAutoFit/>
          </a:bodyPr>
          <a:lstStyle/>
          <a:p>
            <a:pPr>
              <a:lnSpc>
                <a:spcPct val="100000"/>
              </a:lnSpc>
              <a:spcAft>
                <a:spcPts val="0"/>
              </a:spcAft>
              <a:tabLst>
                <a:tab pos="6908800" algn="l"/>
              </a:tabLst>
            </a:pPr>
            <a:r>
              <a:rPr lang="de-CH" sz="1600" dirty="0" smtClean="0">
                <a:latin typeface="+mj-lt"/>
              </a:rPr>
              <a:t>Kanton Zürich
Baudirektion</a:t>
            </a:r>
            <a:br>
              <a:rPr lang="de-CH" sz="1600" dirty="0" smtClean="0">
                <a:latin typeface="+mj-lt"/>
              </a:rPr>
            </a:br>
            <a:endParaRPr lang="de-CH" sz="1600" dirty="0" smtClean="0">
              <a:latin typeface="+mj-lt"/>
            </a:endParaRPr>
          </a:p>
        </p:txBody>
      </p:sp>
      <p:sp>
        <p:nvSpPr>
          <p:cNvPr id="10" name="Inhaltsplatzhalter 18"/>
          <p:cNvSpPr>
            <a:spLocks noGrp="1"/>
          </p:cNvSpPr>
          <p:nvPr>
            <p:ph sz="quarter" idx="10" hasCustomPrompt="1"/>
          </p:nvPr>
        </p:nvSpPr>
        <p:spPr>
          <a:xfrm>
            <a:off x="1854000" y="2943994"/>
            <a:ext cx="6959224" cy="1144800"/>
          </a:xfrm>
          <a:prstGeom prst="rect">
            <a:avLst/>
          </a:prstGeom>
        </p:spPr>
        <p:txBody>
          <a:bodyPr lIns="0" tIns="0" rIns="0" bIns="0"/>
          <a:lstStyle>
            <a:lvl1pPr>
              <a:buNone/>
              <a:defRPr sz="1600">
                <a:latin typeface="+mj-lt"/>
              </a:defRPr>
            </a:lvl1pPr>
          </a:lstStyle>
          <a:p>
            <a:pPr lvl="0"/>
            <a:r>
              <a:rPr lang="de-DE" dirty="0" smtClean="0"/>
              <a:t>Untertitel</a:t>
            </a:r>
          </a:p>
        </p:txBody>
      </p:sp>
      <p:sp>
        <p:nvSpPr>
          <p:cNvPr id="11" name="Inhaltsplatzhalter 18"/>
          <p:cNvSpPr>
            <a:spLocks noGrp="1"/>
          </p:cNvSpPr>
          <p:nvPr>
            <p:ph sz="quarter" idx="11" hasCustomPrompt="1"/>
          </p:nvPr>
        </p:nvSpPr>
        <p:spPr>
          <a:xfrm>
            <a:off x="1854000" y="1575842"/>
            <a:ext cx="7005600" cy="1144800"/>
          </a:xfrm>
          <a:prstGeom prst="rect">
            <a:avLst/>
          </a:prstGeom>
        </p:spPr>
        <p:txBody>
          <a:bodyPr lIns="0" tIns="0" rIns="0" bIns="0"/>
          <a:lstStyle>
            <a:lvl1pPr>
              <a:lnSpc>
                <a:spcPct val="75000"/>
              </a:lnSpc>
              <a:spcBef>
                <a:spcPts val="0"/>
              </a:spcBef>
              <a:spcAft>
                <a:spcPts val="600"/>
              </a:spcAft>
              <a:buNone/>
              <a:defRPr sz="5400">
                <a:latin typeface="+mj-lt"/>
              </a:defRPr>
            </a:lvl1pPr>
          </a:lstStyle>
          <a:p>
            <a:pPr lvl="0"/>
            <a:r>
              <a:rPr lang="de-DE" dirty="0" smtClean="0"/>
              <a:t>Titel</a:t>
            </a:r>
            <a:endParaRPr lang="de-CH" dirty="0"/>
          </a:p>
        </p:txBody>
      </p:sp>
      <p:sp>
        <p:nvSpPr>
          <p:cNvPr id="9" name="Rechtwinkliges Dreieck 8"/>
          <p:cNvSpPr>
            <a:spLocks/>
          </p:cNvSpPr>
          <p:nvPr userDrawn="1"/>
        </p:nvSpPr>
        <p:spPr>
          <a:xfrm>
            <a:off x="-36512" y="1988840"/>
            <a:ext cx="4896544" cy="4896544"/>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2853316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13" name="Grafik 12" descr="FotoDB_Bild0060044.JPG"/>
          <p:cNvPicPr>
            <a:picLocks noChangeAspect="1"/>
          </p:cNvPicPr>
          <p:nvPr userDrawn="1"/>
        </p:nvPicPr>
        <p:blipFill>
          <a:blip r:embed="rId2" cstate="print"/>
          <a:stretch>
            <a:fillRect/>
          </a:stretch>
        </p:blipFill>
        <p:spPr>
          <a:xfrm>
            <a:off x="0" y="0"/>
            <a:ext cx="9144000" cy="6857999"/>
          </a:xfrm>
          <a:prstGeom prst="rect">
            <a:avLst/>
          </a:prstGeom>
        </p:spPr>
      </p:pic>
      <p:sp>
        <p:nvSpPr>
          <p:cNvPr id="6" name="###DocParam.HeaderSubject###"/>
          <p:cNvSpPr txBox="1"/>
          <p:nvPr userDrawn="1"/>
        </p:nvSpPr>
        <p:spPr>
          <a:xfrm>
            <a:off x="6228184" y="456927"/>
            <a:ext cx="2736304" cy="307777"/>
          </a:xfrm>
          <a:prstGeom prst="rect">
            <a:avLst/>
          </a:prstGeom>
          <a:noFill/>
        </p:spPr>
        <p:txBody>
          <a:bodyPr vert="horz" wrap="square" rtlCol="0">
            <a:spAutoFit/>
          </a:bodyPr>
          <a:lstStyle/>
          <a:p>
            <a:r>
              <a:rPr lang="de-CH" sz="1400" smtClean="0"/>
              <a:t>Basis Seminar Neobiota</a:t>
            </a:r>
            <a:endParaRPr lang="de-CH" sz="1400"/>
          </a:p>
        </p:txBody>
      </p:sp>
      <p:pic>
        <p:nvPicPr>
          <p:cNvPr id="8" name="###Profile.Org.HeaderLogoShort###" descr="C:\Users\flury\AppData\Local\Temp\59e048ad-9ddd-4dac-ae0c-35f2a167c2ce.png"/>
          <p:cNvPicPr>
            <a:picLocks noChangeAspect="1"/>
          </p:cNvPicPr>
          <p:nvPr userDrawn="1"/>
        </p:nvPicPr>
        <p:blipFill>
          <a:blip r:embed="rId3" r:link="rId4" cstate="print"/>
          <a:stretch>
            <a:fillRect/>
          </a:stretch>
        </p:blipFill>
        <p:spPr>
          <a:xfrm>
            <a:off x="427831" y="332656"/>
            <a:ext cx="1350715" cy="1306248"/>
          </a:xfrm>
          <a:prstGeom prst="rect">
            <a:avLst/>
          </a:prstGeom>
        </p:spPr>
      </p:pic>
      <p:sp>
        <p:nvSpPr>
          <p:cNvPr id="9" name="###CustomElements.Presentation.Header.Script1###"/>
          <p:cNvSpPr txBox="1"/>
          <p:nvPr userDrawn="1"/>
        </p:nvSpPr>
        <p:spPr>
          <a:xfrm>
            <a:off x="1854000" y="639738"/>
            <a:ext cx="7038480" cy="738664"/>
          </a:xfrm>
          <a:prstGeom prst="rect">
            <a:avLst/>
          </a:prstGeom>
          <a:noFill/>
        </p:spPr>
        <p:txBody>
          <a:bodyPr vert="horz" wrap="square" lIns="0" tIns="0" rIns="0" bIns="0" rtlCol="0">
            <a:spAutoFit/>
          </a:bodyPr>
          <a:lstStyle/>
          <a:p>
            <a:pPr>
              <a:lnSpc>
                <a:spcPct val="100000"/>
              </a:lnSpc>
              <a:spcAft>
                <a:spcPts val="0"/>
              </a:spcAft>
              <a:tabLst>
                <a:tab pos="6908800" algn="l"/>
              </a:tabLst>
            </a:pPr>
            <a:r>
              <a:rPr lang="de-CH" sz="1600" dirty="0" smtClean="0">
                <a:latin typeface="+mj-lt"/>
              </a:rPr>
              <a:t>Kanton Zürich
Baudirektion</a:t>
            </a:r>
            <a:br>
              <a:rPr lang="de-CH" sz="1600" dirty="0" smtClean="0">
                <a:latin typeface="+mj-lt"/>
              </a:rPr>
            </a:br>
            <a:endParaRPr lang="de-CH" sz="1600" dirty="0" smtClean="0">
              <a:latin typeface="+mj-lt"/>
            </a:endParaRPr>
          </a:p>
        </p:txBody>
      </p:sp>
      <p:sp>
        <p:nvSpPr>
          <p:cNvPr id="10" name="Inhaltsplatzhalter 18"/>
          <p:cNvSpPr>
            <a:spLocks noGrp="1"/>
          </p:cNvSpPr>
          <p:nvPr>
            <p:ph sz="quarter" idx="10" hasCustomPrompt="1"/>
          </p:nvPr>
        </p:nvSpPr>
        <p:spPr>
          <a:xfrm>
            <a:off x="1854000" y="2943994"/>
            <a:ext cx="6959224" cy="1144800"/>
          </a:xfrm>
          <a:prstGeom prst="rect">
            <a:avLst/>
          </a:prstGeom>
        </p:spPr>
        <p:txBody>
          <a:bodyPr lIns="0" tIns="0" rIns="0" bIns="0"/>
          <a:lstStyle>
            <a:lvl1pPr>
              <a:buNone/>
              <a:defRPr sz="1600">
                <a:solidFill>
                  <a:schemeClr val="bg1"/>
                </a:solidFill>
                <a:latin typeface="+mj-lt"/>
              </a:defRPr>
            </a:lvl1pPr>
          </a:lstStyle>
          <a:p>
            <a:pPr lvl="0"/>
            <a:r>
              <a:rPr lang="de-DE" dirty="0" smtClean="0"/>
              <a:t>Untertitel</a:t>
            </a:r>
          </a:p>
        </p:txBody>
      </p:sp>
      <p:sp>
        <p:nvSpPr>
          <p:cNvPr id="11" name="Inhaltsplatzhalter 18"/>
          <p:cNvSpPr>
            <a:spLocks noGrp="1"/>
          </p:cNvSpPr>
          <p:nvPr>
            <p:ph sz="quarter" idx="11" hasCustomPrompt="1"/>
          </p:nvPr>
        </p:nvSpPr>
        <p:spPr>
          <a:xfrm>
            <a:off x="1854000" y="1575842"/>
            <a:ext cx="7005600" cy="1144800"/>
          </a:xfrm>
          <a:prstGeom prst="rect">
            <a:avLst/>
          </a:prstGeom>
        </p:spPr>
        <p:txBody>
          <a:bodyPr lIns="0" tIns="0" rIns="0" bIns="0"/>
          <a:lstStyle>
            <a:lvl1pPr>
              <a:lnSpc>
                <a:spcPct val="75000"/>
              </a:lnSpc>
              <a:spcBef>
                <a:spcPts val="0"/>
              </a:spcBef>
              <a:spcAft>
                <a:spcPts val="600"/>
              </a:spcAft>
              <a:buNone/>
              <a:defRPr sz="5400">
                <a:latin typeface="+mj-lt"/>
              </a:defRPr>
            </a:lvl1pPr>
          </a:lstStyle>
          <a:p>
            <a:pPr lvl="0"/>
            <a:r>
              <a:rPr lang="de-DE" dirty="0" smtClean="0"/>
              <a:t>Titel</a:t>
            </a:r>
            <a:endParaRPr lang="de-CH" dirty="0"/>
          </a:p>
        </p:txBody>
      </p:sp>
      <p:sp>
        <p:nvSpPr>
          <p:cNvPr id="12" name="Rechtwinkliges Dreieck 11"/>
          <p:cNvSpPr>
            <a:spLocks/>
          </p:cNvSpPr>
          <p:nvPr userDrawn="1"/>
        </p:nvSpPr>
        <p:spPr>
          <a:xfrm>
            <a:off x="-36512" y="1988840"/>
            <a:ext cx="4896544" cy="4896544"/>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2853316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ckblattfolie_Spickel">
    <p:spTree>
      <p:nvGrpSpPr>
        <p:cNvPr id="1" name=""/>
        <p:cNvGrpSpPr/>
        <p:nvPr/>
      </p:nvGrpSpPr>
      <p:grpSpPr>
        <a:xfrm>
          <a:off x="0" y="0"/>
          <a:ext cx="0" cy="0"/>
          <a:chOff x="0" y="0"/>
          <a:chExt cx="0" cy="0"/>
        </a:xfrm>
      </p:grpSpPr>
      <p:pic>
        <p:nvPicPr>
          <p:cNvPr id="9" name="###Profile.Org.Logo###" descr="C:\Users\flury\AppData\Local\Temp\0d9da428-33fe-4850-ab94-dbbe909e731b.png"/>
          <p:cNvPicPr>
            <a:picLocks/>
          </p:cNvPicPr>
          <p:nvPr userDrawn="1"/>
        </p:nvPicPr>
        <p:blipFill>
          <a:blip r:embed="rId2" r:link="rId3" cstate="print"/>
          <a:stretch>
            <a:fillRect/>
          </a:stretch>
        </p:blipFill>
        <p:spPr>
          <a:xfrm>
            <a:off x="435470" y="332656"/>
            <a:ext cx="968178" cy="1305574"/>
          </a:xfrm>
          <a:prstGeom prst="rect">
            <a:avLst/>
          </a:prstGeom>
        </p:spPr>
      </p:pic>
      <p:sp>
        <p:nvSpPr>
          <p:cNvPr id="10" name="Rechtwinkliges Dreieck 9"/>
          <p:cNvSpPr>
            <a:spLocks/>
          </p:cNvSpPr>
          <p:nvPr userDrawn="1"/>
        </p:nvSpPr>
        <p:spPr>
          <a:xfrm>
            <a:off x="-36512" y="1988840"/>
            <a:ext cx="4896544" cy="4896544"/>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1" name="###CustomElements.Presentation.Header.Script1###"/>
          <p:cNvSpPr txBox="1"/>
          <p:nvPr userDrawn="1"/>
        </p:nvSpPr>
        <p:spPr>
          <a:xfrm>
            <a:off x="1494000" y="332656"/>
            <a:ext cx="6350000" cy="224036"/>
          </a:xfrm>
          <a:prstGeom prst="rect">
            <a:avLst/>
          </a:prstGeom>
          <a:noFill/>
        </p:spPr>
        <p:txBody>
          <a:bodyPr vert="horz" wrap="square" lIns="0" tIns="0" rIns="0" bIns="0" rtlCol="0">
            <a:spAutoFit/>
          </a:bodyPr>
          <a:lstStyle/>
          <a:p>
            <a:pPr>
              <a:lnSpc>
                <a:spcPct val="91000"/>
              </a:lnSpc>
              <a:spcAft>
                <a:spcPts val="200"/>
              </a:spcAft>
            </a:pPr>
            <a:r>
              <a:rPr lang="de-CH" sz="1600" dirty="0" smtClean="0">
                <a:latin typeface="+mj-lt"/>
              </a:rPr>
              <a:t>Kanton Zürich
Baudirektion</a:t>
            </a:r>
          </a:p>
        </p:txBody>
      </p:sp>
      <p:sp>
        <p:nvSpPr>
          <p:cNvPr id="15" name="Titel 7"/>
          <p:cNvSpPr txBox="1">
            <a:spLocks/>
          </p:cNvSpPr>
          <p:nvPr userDrawn="1"/>
        </p:nvSpPr>
        <p:spPr>
          <a:xfrm>
            <a:off x="1430029" y="2146747"/>
            <a:ext cx="7030403" cy="1143000"/>
          </a:xfrm>
          <a:prstGeom prst="rect">
            <a:avLst/>
          </a:prstGeom>
        </p:spPr>
        <p:txBody>
          <a:bodyPr/>
          <a:lstStyle>
            <a:lvl1pPr algn="l">
              <a:lnSpc>
                <a:spcPct val="68000"/>
              </a:lnSpc>
              <a:defRPr sz="5400" spc="0" baseline="0"/>
            </a:lvl1pPr>
          </a:lstStyle>
          <a:p>
            <a:pPr marL="0" marR="0" lvl="0" indent="0" algn="l" defTabSz="914400" rtl="0" eaLnBrk="1" fontAlgn="auto" latinLnBrk="0" hangingPunct="1">
              <a:lnSpc>
                <a:spcPct val="92000"/>
              </a:lnSpc>
              <a:spcBef>
                <a:spcPct val="0"/>
              </a:spcBef>
              <a:spcAft>
                <a:spcPts val="0"/>
              </a:spcAft>
              <a:buClrTx/>
              <a:buSzTx/>
              <a:buFontTx/>
              <a:buNone/>
              <a:tabLst/>
              <a:defRPr/>
            </a:pPr>
            <a:endParaRPr kumimoji="0" lang="de-CH"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Inhaltsplatzhalter 18"/>
          <p:cNvSpPr>
            <a:spLocks noGrp="1"/>
          </p:cNvSpPr>
          <p:nvPr>
            <p:ph sz="quarter" idx="10" hasCustomPrompt="1"/>
          </p:nvPr>
        </p:nvSpPr>
        <p:spPr>
          <a:xfrm>
            <a:off x="1475656" y="2636912"/>
            <a:ext cx="6959224" cy="1144800"/>
          </a:xfrm>
          <a:prstGeom prst="rect">
            <a:avLst/>
          </a:prstGeom>
        </p:spPr>
        <p:txBody>
          <a:bodyPr lIns="0" tIns="0" rIns="0" bIns="0"/>
          <a:lstStyle>
            <a:lvl1pPr>
              <a:buNone/>
              <a:defRPr sz="1600">
                <a:latin typeface="+mj-lt"/>
              </a:defRPr>
            </a:lvl1pPr>
          </a:lstStyle>
          <a:p>
            <a:pPr lvl="0"/>
            <a:r>
              <a:rPr lang="de-DE" dirty="0" smtClean="0"/>
              <a:t>Untertitel</a:t>
            </a:r>
          </a:p>
        </p:txBody>
      </p:sp>
      <p:sp>
        <p:nvSpPr>
          <p:cNvPr id="20" name="Inhaltsplatzhalter 18"/>
          <p:cNvSpPr>
            <a:spLocks noGrp="1"/>
          </p:cNvSpPr>
          <p:nvPr>
            <p:ph sz="quarter" idx="11" hasCustomPrompt="1"/>
          </p:nvPr>
        </p:nvSpPr>
        <p:spPr>
          <a:xfrm>
            <a:off x="1475656" y="1268760"/>
            <a:ext cx="7005600" cy="1144800"/>
          </a:xfrm>
          <a:prstGeom prst="rect">
            <a:avLst/>
          </a:prstGeom>
        </p:spPr>
        <p:txBody>
          <a:bodyPr lIns="0" tIns="0" rIns="0" bIns="0"/>
          <a:lstStyle>
            <a:lvl1pPr>
              <a:lnSpc>
                <a:spcPct val="75000"/>
              </a:lnSpc>
              <a:spcBef>
                <a:spcPts val="0"/>
              </a:spcBef>
              <a:spcAft>
                <a:spcPts val="600"/>
              </a:spcAft>
              <a:buNone/>
              <a:defRPr sz="5400">
                <a:latin typeface="+mj-lt"/>
              </a:defRPr>
            </a:lvl1pPr>
          </a:lstStyle>
          <a:p>
            <a:pPr lvl="0"/>
            <a:r>
              <a:rPr lang="de-DE" dirty="0" smtClean="0"/>
              <a:t>Titel</a:t>
            </a:r>
            <a:endParaRPr lang="de-CH"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sfolie_klein">
    <p:spTree>
      <p:nvGrpSpPr>
        <p:cNvPr id="1" name=""/>
        <p:cNvGrpSpPr/>
        <p:nvPr/>
      </p:nvGrpSpPr>
      <p:grpSpPr>
        <a:xfrm>
          <a:off x="0" y="0"/>
          <a:ext cx="0" cy="0"/>
          <a:chOff x="0" y="0"/>
          <a:chExt cx="0" cy="0"/>
        </a:xfrm>
      </p:grpSpPr>
      <p:pic>
        <p:nvPicPr>
          <p:cNvPr id="5" name="###Profile.Org.Kanton###" descr="C:\Users\flury\AppData\Local\Temp\5337c5ac-2b40-4328-bef7-56aabc1b7bab.png"/>
          <p:cNvPicPr>
            <a:picLocks noChangeAspect="1"/>
          </p:cNvPicPr>
          <p:nvPr userDrawn="1"/>
        </p:nvPicPr>
        <p:blipFill>
          <a:blip r:embed="rId2" r:link="rId3" cstate="print"/>
          <a:stretch>
            <a:fillRect/>
          </a:stretch>
        </p:blipFill>
        <p:spPr>
          <a:xfrm>
            <a:off x="5950200" y="481696"/>
            <a:ext cx="271930" cy="271930"/>
          </a:xfrm>
          <a:prstGeom prst="rect">
            <a:avLst/>
          </a:prstGeom>
        </p:spPr>
      </p:pic>
      <p:sp>
        <p:nvSpPr>
          <p:cNvPr id="6" name="###DocParam.HeaderSubject###"/>
          <p:cNvSpPr txBox="1"/>
          <p:nvPr userDrawn="1"/>
        </p:nvSpPr>
        <p:spPr>
          <a:xfrm>
            <a:off x="6228184" y="456927"/>
            <a:ext cx="2915816" cy="307777"/>
          </a:xfrm>
          <a:prstGeom prst="rect">
            <a:avLst/>
          </a:prstGeom>
          <a:noFill/>
        </p:spPr>
        <p:txBody>
          <a:bodyPr vert="horz" wrap="square" rtlCol="0">
            <a:spAutoFit/>
          </a:bodyPr>
          <a:lstStyle/>
          <a:p>
            <a:r>
              <a:rPr lang="de-CH" sz="1400" smtClean="0"/>
              <a:t>Basis Seminar Neobiota</a:t>
            </a:r>
            <a:endParaRPr lang="de-CH" sz="1400"/>
          </a:p>
        </p:txBody>
      </p:sp>
      <p:sp>
        <p:nvSpPr>
          <p:cNvPr id="7" name="Titel 6"/>
          <p:cNvSpPr>
            <a:spLocks noGrp="1"/>
          </p:cNvSpPr>
          <p:nvPr>
            <p:ph type="title"/>
          </p:nvPr>
        </p:nvSpPr>
        <p:spPr>
          <a:xfrm>
            <a:off x="1410365" y="1021548"/>
            <a:ext cx="7186948" cy="535244"/>
          </a:xfrm>
          <a:prstGeom prst="rect">
            <a:avLst/>
          </a:prstGeom>
        </p:spPr>
        <p:txBody>
          <a:bodyPr/>
          <a:lstStyle>
            <a:lvl1pPr algn="l">
              <a:defRPr sz="2400"/>
            </a:lvl1pPr>
          </a:lstStyle>
          <a:p>
            <a:r>
              <a:rPr lang="de-DE" smtClean="0"/>
              <a:t>Titelmasterformat durch Klicken bearbeiten</a:t>
            </a:r>
            <a:endParaRPr lang="de-CH" dirty="0"/>
          </a:p>
        </p:txBody>
      </p:sp>
      <p:sp>
        <p:nvSpPr>
          <p:cNvPr id="9" name="Inhaltsplatzhalter 8"/>
          <p:cNvSpPr>
            <a:spLocks noGrp="1"/>
          </p:cNvSpPr>
          <p:nvPr>
            <p:ph sz="quarter" idx="10"/>
          </p:nvPr>
        </p:nvSpPr>
        <p:spPr>
          <a:xfrm>
            <a:off x="1403648" y="1628800"/>
            <a:ext cx="7200800" cy="4464496"/>
          </a:xfrm>
          <a:prstGeom prst="rect">
            <a:avLst/>
          </a:prstGeom>
        </p:spPr>
        <p:txBody>
          <a:bodyPr/>
          <a:lstStyle>
            <a:lvl1pPr algn="l">
              <a:buFont typeface="Symbol" pitchFamily="18" charset="2"/>
              <a:buChar char="-"/>
              <a:defRPr sz="2400"/>
            </a:lvl1pPr>
            <a:lvl2pPr algn="l">
              <a:buFont typeface="Symbol" pitchFamily="18" charset="2"/>
              <a:buChar char="-"/>
              <a:defRPr sz="2400"/>
            </a:lvl2pPr>
            <a:lvl3pPr algn="l">
              <a:buFont typeface="Symbol" pitchFamily="18" charset="2"/>
              <a:buChar char="-"/>
              <a:defRPr/>
            </a:lvl3pPr>
            <a:lvl4pPr algn="l">
              <a:buFont typeface="Symbol" pitchFamily="18" charset="2"/>
              <a:buChar char="-"/>
              <a:defRPr sz="2400"/>
            </a:lvl4pPr>
            <a:lvl5pPr algn="l">
              <a:buFont typeface="Symbol" pitchFamily="18" charset="2"/>
              <a:buChar char="-"/>
              <a:defRPr sz="24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p14="http://schemas.microsoft.com/office/powerpoint/2010/main" val="2853316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folie_gross">
    <p:spTree>
      <p:nvGrpSpPr>
        <p:cNvPr id="1" name=""/>
        <p:cNvGrpSpPr/>
        <p:nvPr/>
      </p:nvGrpSpPr>
      <p:grpSpPr>
        <a:xfrm>
          <a:off x="0" y="0"/>
          <a:ext cx="0" cy="0"/>
          <a:chOff x="0" y="0"/>
          <a:chExt cx="0" cy="0"/>
        </a:xfrm>
      </p:grpSpPr>
      <p:pic>
        <p:nvPicPr>
          <p:cNvPr id="5" name="###Profile.Org.Kanton###" descr="C:\Users\flury\AppData\Local\Temp\5337c5ac-2b40-4328-bef7-56aabc1b7bab.png"/>
          <p:cNvPicPr>
            <a:picLocks noChangeAspect="1"/>
          </p:cNvPicPr>
          <p:nvPr userDrawn="1"/>
        </p:nvPicPr>
        <p:blipFill>
          <a:blip r:embed="rId2" r:link="rId3" cstate="print"/>
          <a:stretch>
            <a:fillRect/>
          </a:stretch>
        </p:blipFill>
        <p:spPr>
          <a:xfrm>
            <a:off x="5950200" y="481696"/>
            <a:ext cx="271930" cy="271930"/>
          </a:xfrm>
          <a:prstGeom prst="rect">
            <a:avLst/>
          </a:prstGeom>
        </p:spPr>
      </p:pic>
      <p:sp>
        <p:nvSpPr>
          <p:cNvPr id="6" name="###DocParam.HeaderSubject###"/>
          <p:cNvSpPr txBox="1"/>
          <p:nvPr userDrawn="1"/>
        </p:nvSpPr>
        <p:spPr>
          <a:xfrm>
            <a:off x="6228184" y="456927"/>
            <a:ext cx="2915816" cy="307777"/>
          </a:xfrm>
          <a:prstGeom prst="rect">
            <a:avLst/>
          </a:prstGeom>
          <a:noFill/>
        </p:spPr>
        <p:txBody>
          <a:bodyPr vert="horz" wrap="square" rtlCol="0">
            <a:spAutoFit/>
          </a:bodyPr>
          <a:lstStyle/>
          <a:p>
            <a:r>
              <a:rPr lang="de-CH" sz="1400" smtClean="0"/>
              <a:t>Basis Seminar Neobiota</a:t>
            </a:r>
            <a:endParaRPr lang="de-CH" sz="1400"/>
          </a:p>
        </p:txBody>
      </p:sp>
      <p:sp>
        <p:nvSpPr>
          <p:cNvPr id="7" name="Titel 6"/>
          <p:cNvSpPr>
            <a:spLocks noGrp="1"/>
          </p:cNvSpPr>
          <p:nvPr>
            <p:ph type="title"/>
          </p:nvPr>
        </p:nvSpPr>
        <p:spPr>
          <a:xfrm>
            <a:off x="1410365" y="1021548"/>
            <a:ext cx="7186948" cy="535244"/>
          </a:xfrm>
          <a:prstGeom prst="rect">
            <a:avLst/>
          </a:prstGeom>
        </p:spPr>
        <p:txBody>
          <a:bodyPr/>
          <a:lstStyle>
            <a:lvl1pPr algn="l">
              <a:defRPr sz="3000"/>
            </a:lvl1pPr>
          </a:lstStyle>
          <a:p>
            <a:r>
              <a:rPr lang="de-DE" smtClean="0"/>
              <a:t>Titelmasterformat durch Klicken bearbeiten</a:t>
            </a:r>
            <a:endParaRPr lang="de-CH" dirty="0"/>
          </a:p>
        </p:txBody>
      </p:sp>
      <p:sp>
        <p:nvSpPr>
          <p:cNvPr id="9" name="Inhaltsplatzhalter 8"/>
          <p:cNvSpPr>
            <a:spLocks noGrp="1"/>
          </p:cNvSpPr>
          <p:nvPr>
            <p:ph sz="quarter" idx="10"/>
          </p:nvPr>
        </p:nvSpPr>
        <p:spPr>
          <a:xfrm>
            <a:off x="1403648" y="1700808"/>
            <a:ext cx="7200800" cy="4392488"/>
          </a:xfrm>
          <a:prstGeom prst="rect">
            <a:avLst/>
          </a:prstGeom>
        </p:spPr>
        <p:txBody>
          <a:bodyPr/>
          <a:lstStyle>
            <a:lvl1pPr indent="-612000" algn="l">
              <a:buFont typeface="Symbol" pitchFamily="18" charset="2"/>
              <a:buChar char="-"/>
              <a:defRPr sz="3200"/>
            </a:lvl1pPr>
            <a:lvl2pPr algn="l">
              <a:buFont typeface="Symbol" pitchFamily="18" charset="2"/>
              <a:buChar char="-"/>
              <a:defRPr sz="3200"/>
            </a:lvl2pPr>
            <a:lvl3pPr algn="l">
              <a:buFont typeface="Symbol" pitchFamily="18" charset="2"/>
              <a:buChar char="-"/>
              <a:defRPr/>
            </a:lvl3pPr>
            <a:lvl4pPr algn="l">
              <a:buFont typeface="Symbol" pitchFamily="18" charset="2"/>
              <a:buChar char="-"/>
              <a:defRPr sz="3200"/>
            </a:lvl4pPr>
            <a:lvl5pPr algn="l">
              <a:buFont typeface="Symbol" pitchFamily="18" charset="2"/>
              <a:buChar char="-"/>
              <a:defRPr sz="32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p14="http://schemas.microsoft.com/office/powerpoint/2010/main" val="2853316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verzeichnisfolie">
    <p:spTree>
      <p:nvGrpSpPr>
        <p:cNvPr id="1" name=""/>
        <p:cNvGrpSpPr/>
        <p:nvPr/>
      </p:nvGrpSpPr>
      <p:grpSpPr>
        <a:xfrm>
          <a:off x="0" y="0"/>
          <a:ext cx="0" cy="0"/>
          <a:chOff x="0" y="0"/>
          <a:chExt cx="0" cy="0"/>
        </a:xfrm>
      </p:grpSpPr>
      <p:pic>
        <p:nvPicPr>
          <p:cNvPr id="5" name="###Profile.Org.Kanton###" descr="C:\Users\flury\AppData\Local\Temp\5337c5ac-2b40-4328-bef7-56aabc1b7bab.png"/>
          <p:cNvPicPr>
            <a:picLocks noChangeAspect="1"/>
          </p:cNvPicPr>
          <p:nvPr userDrawn="1"/>
        </p:nvPicPr>
        <p:blipFill>
          <a:blip r:embed="rId2" r:link="rId3" cstate="print"/>
          <a:stretch>
            <a:fillRect/>
          </a:stretch>
        </p:blipFill>
        <p:spPr>
          <a:xfrm>
            <a:off x="5950200" y="481696"/>
            <a:ext cx="271930" cy="271930"/>
          </a:xfrm>
          <a:prstGeom prst="rect">
            <a:avLst/>
          </a:prstGeom>
        </p:spPr>
      </p:pic>
      <p:sp>
        <p:nvSpPr>
          <p:cNvPr id="6" name="###DocParam.HeaderSubject###"/>
          <p:cNvSpPr txBox="1"/>
          <p:nvPr userDrawn="1"/>
        </p:nvSpPr>
        <p:spPr>
          <a:xfrm>
            <a:off x="6228184" y="456927"/>
            <a:ext cx="2915816" cy="307777"/>
          </a:xfrm>
          <a:prstGeom prst="rect">
            <a:avLst/>
          </a:prstGeom>
          <a:noFill/>
        </p:spPr>
        <p:txBody>
          <a:bodyPr vert="horz" wrap="square" rtlCol="0">
            <a:spAutoFit/>
          </a:bodyPr>
          <a:lstStyle/>
          <a:p>
            <a:r>
              <a:rPr lang="de-CH" sz="1400" smtClean="0"/>
              <a:t>Basis Seminar Neobiota</a:t>
            </a:r>
            <a:endParaRPr lang="de-CH" sz="1400"/>
          </a:p>
        </p:txBody>
      </p:sp>
      <p:sp>
        <p:nvSpPr>
          <p:cNvPr id="9" name="Inhaltsplatzhalter 8"/>
          <p:cNvSpPr>
            <a:spLocks noGrp="1"/>
          </p:cNvSpPr>
          <p:nvPr>
            <p:ph sz="quarter" idx="10" hasCustomPrompt="1"/>
          </p:nvPr>
        </p:nvSpPr>
        <p:spPr>
          <a:xfrm>
            <a:off x="1403648" y="1019175"/>
            <a:ext cx="7200800" cy="5074121"/>
          </a:xfrm>
          <a:prstGeom prst="rect">
            <a:avLst/>
          </a:prstGeom>
        </p:spPr>
        <p:txBody>
          <a:bodyPr/>
          <a:lstStyle>
            <a:lvl1pPr marL="457200" indent="-648000" algn="l">
              <a:lnSpc>
                <a:spcPct val="100000"/>
              </a:lnSpc>
              <a:spcBef>
                <a:spcPts val="0"/>
              </a:spcBef>
              <a:spcAft>
                <a:spcPts val="2400"/>
              </a:spcAft>
              <a:buFont typeface="+mj-lt"/>
              <a:buAutoNum type="arabicPeriod"/>
              <a:defRPr sz="3200">
                <a:latin typeface="+mj-lt"/>
              </a:defRPr>
            </a:lvl1pPr>
            <a:lvl2pPr marL="914400" indent="-457200" algn="l">
              <a:buFont typeface="+mj-lt"/>
              <a:buAutoNum type="arabicPeriod"/>
              <a:defRPr sz="2400">
                <a:latin typeface="+mj-lt"/>
              </a:defRPr>
            </a:lvl2pPr>
            <a:lvl3pPr algn="l">
              <a:buFont typeface="Symbol" pitchFamily="18" charset="2"/>
              <a:buChar char="-"/>
              <a:defRPr/>
            </a:lvl3pPr>
            <a:lvl4pPr marL="1828800" indent="-457200" algn="l">
              <a:buFont typeface="+mj-lt"/>
              <a:buAutoNum type="arabicPeriod"/>
              <a:defRPr sz="2400"/>
            </a:lvl4pPr>
            <a:lvl5pPr marL="2286000" indent="-457200" algn="l">
              <a:buFont typeface="+mj-lt"/>
              <a:buAutoNum type="arabicPeriod"/>
              <a:defRPr sz="2400"/>
            </a:lvl5pPr>
          </a:lstStyle>
          <a:p>
            <a:pPr lvl="0"/>
            <a:r>
              <a:rPr lang="de-DE" dirty="0" smtClean="0"/>
              <a:t>Inhaltsverzeichnis</a:t>
            </a:r>
          </a:p>
          <a:p>
            <a:pPr lvl="0"/>
            <a:endParaRPr lang="de-DE" dirty="0" smtClean="0"/>
          </a:p>
        </p:txBody>
      </p:sp>
    </p:spTree>
    <p:extLst>
      <p:ext uri="{BB962C8B-B14F-4D97-AF65-F5344CB8AC3E}">
        <p14:creationId xmlns:p14="http://schemas.microsoft.com/office/powerpoint/2010/main" val="2853316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Titel 6"/>
          <p:cNvSpPr>
            <a:spLocks noGrp="1"/>
          </p:cNvSpPr>
          <p:nvPr>
            <p:ph type="title"/>
          </p:nvPr>
        </p:nvSpPr>
        <p:spPr>
          <a:xfrm>
            <a:off x="1399586" y="1019175"/>
            <a:ext cx="7200000" cy="5074121"/>
          </a:xfrm>
          <a:prstGeom prst="rect">
            <a:avLst/>
          </a:prstGeom>
        </p:spPr>
        <p:txBody>
          <a:bodyPr/>
          <a:lstStyle>
            <a:lvl1pPr algn="l">
              <a:lnSpc>
                <a:spcPct val="80000"/>
              </a:lnSpc>
              <a:defRPr sz="3200"/>
            </a:lvl1pPr>
          </a:lstStyle>
          <a:p>
            <a:r>
              <a:rPr lang="de-DE" smtClean="0"/>
              <a:t>Titelmasterformat durch Klicken bearbeiten</a:t>
            </a:r>
            <a:endParaRPr lang="de-CH" dirty="0"/>
          </a:p>
        </p:txBody>
      </p:sp>
      <p:pic>
        <p:nvPicPr>
          <p:cNvPr id="5" name="###Profile.Org.Kanton###" descr="C:\Users\flury\AppData\Local\Temp\5337c5ac-2b40-4328-bef7-56aabc1b7bab.png"/>
          <p:cNvPicPr>
            <a:picLocks noChangeAspect="1"/>
          </p:cNvPicPr>
          <p:nvPr userDrawn="1"/>
        </p:nvPicPr>
        <p:blipFill>
          <a:blip r:embed="rId2" r:link="rId3" cstate="print"/>
          <a:stretch>
            <a:fillRect/>
          </a:stretch>
        </p:blipFill>
        <p:spPr>
          <a:xfrm>
            <a:off x="5950200" y="481696"/>
            <a:ext cx="271930" cy="271930"/>
          </a:xfrm>
          <a:prstGeom prst="rect">
            <a:avLst/>
          </a:prstGeom>
        </p:spPr>
      </p:pic>
      <p:sp>
        <p:nvSpPr>
          <p:cNvPr id="6" name="###DocParam.HeaderSubject###"/>
          <p:cNvSpPr txBox="1"/>
          <p:nvPr userDrawn="1"/>
        </p:nvSpPr>
        <p:spPr>
          <a:xfrm>
            <a:off x="6228184" y="456927"/>
            <a:ext cx="2915816" cy="307777"/>
          </a:xfrm>
          <a:prstGeom prst="rect">
            <a:avLst/>
          </a:prstGeom>
          <a:noFill/>
        </p:spPr>
        <p:txBody>
          <a:bodyPr vert="horz" wrap="square" rtlCol="0">
            <a:spAutoFit/>
          </a:bodyPr>
          <a:lstStyle/>
          <a:p>
            <a:r>
              <a:rPr lang="de-CH" sz="1400" smtClean="0"/>
              <a:t>Basis Seminar Neobiota</a:t>
            </a:r>
            <a:endParaRPr lang="de-CH" sz="1400"/>
          </a:p>
        </p:txBody>
      </p:sp>
    </p:spTree>
    <p:extLst>
      <p:ext uri="{BB962C8B-B14F-4D97-AF65-F5344CB8AC3E}">
        <p14:creationId xmlns:p14="http://schemas.microsoft.com/office/powerpoint/2010/main" val="2853316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feld 8"/>
          <p:cNvSpPr txBox="1"/>
          <p:nvPr userDrawn="1"/>
        </p:nvSpPr>
        <p:spPr>
          <a:xfrm>
            <a:off x="5870253" y="6350841"/>
            <a:ext cx="2987824" cy="276999"/>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7880258-41A5-443F-949D-4717C6D4AA4D}" type="slidenum">
              <a:rPr lang="de-CH" sz="1200" smtClean="0"/>
              <a:pPr algn="r"/>
              <a:t>‹Nr.›</a:t>
            </a:fld>
            <a:endParaRPr lang="de-CH" sz="1200" dirty="0"/>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1" r:id="rId5"/>
    <p:sldLayoutId id="2147483667" r:id="rId6"/>
    <p:sldLayoutId id="2147483670" r:id="rId7"/>
    <p:sldLayoutId id="2147483668" r:id="rId8"/>
    <p:sldLayoutId id="2147483669" r:id="rId9"/>
    <p:sldLayoutId id="2147483677"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image" Target="../media/image11.emf"/><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3.emf"/><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image" Target="../media/image15.emf"/><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4.emf"/><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4.m4a"/><Relationship Id="rId7" Type="http://schemas.openxmlformats.org/officeDocument/2006/relationships/image" Target="../media/image17.jpe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16.jpeg"/><Relationship Id="rId5" Type="http://schemas.openxmlformats.org/officeDocument/2006/relationships/notesSlide" Target="../notesSlides/notesSlide14.xml"/><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5.m4a"/><Relationship Id="rId7" Type="http://schemas.openxmlformats.org/officeDocument/2006/relationships/image" Target="../media/image20.jpe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19.jpe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7.xml"/><Relationship Id="rId7" Type="http://schemas.openxmlformats.org/officeDocument/2006/relationships/image" Target="../media/image24.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23.jpeg"/><Relationship Id="rId4" Type="http://schemas.openxmlformats.org/officeDocument/2006/relationships/notesSlide" Target="../notesSlides/notesSlide19.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26.tif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notesSlide" Target="../notesSlides/notesSlide21.xm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5.tiff"/><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notesSlide" Target="../notesSlides/notesSlide23.xm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6.emf"/><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0.xml"/><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file:///C:\Users\flury\AppData\Local\Temp\59e048ad-9ddd-4dac-ae0c-35f2a167c2ce.png" TargetMode="External"/><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chart" Target="../charts/chart1.xml"/><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9.m4a"/><Relationship Id="rId7" Type="http://schemas.openxmlformats.org/officeDocument/2006/relationships/image" Target="../media/image12.jpe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1.emf"/><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0"/>
          </p:nvPr>
        </p:nvSpPr>
        <p:spPr>
          <a:xfrm>
            <a:off x="1475656" y="2132856"/>
            <a:ext cx="6959224" cy="1144800"/>
          </a:xfrm>
        </p:spPr>
        <p:txBody>
          <a:bodyPr/>
          <a:lstStyle/>
          <a:p>
            <a:r>
              <a:rPr lang="de-CH" sz="2500" dirty="0" smtClean="0"/>
              <a:t>Teil 2</a:t>
            </a:r>
          </a:p>
          <a:p>
            <a:r>
              <a:rPr lang="de-CH" sz="2500" dirty="0" smtClean="0"/>
              <a:t>Profil und Tätigkeitsfelder </a:t>
            </a:r>
          </a:p>
          <a:p>
            <a:r>
              <a:rPr lang="de-CH" sz="2500" dirty="0" err="1" smtClean="0"/>
              <a:t>Neobiota</a:t>
            </a:r>
            <a:r>
              <a:rPr lang="de-CH" sz="2500" dirty="0" smtClean="0"/>
              <a:t>-Kontaktperson</a:t>
            </a:r>
          </a:p>
        </p:txBody>
      </p:sp>
      <p:sp>
        <p:nvSpPr>
          <p:cNvPr id="5" name="Inhaltsplatzhalter 4"/>
          <p:cNvSpPr>
            <a:spLocks noGrp="1"/>
          </p:cNvSpPr>
          <p:nvPr>
            <p:ph sz="quarter" idx="11"/>
          </p:nvPr>
        </p:nvSpPr>
        <p:spPr>
          <a:xfrm>
            <a:off x="1475656" y="1052736"/>
            <a:ext cx="7005600" cy="1144800"/>
          </a:xfrm>
        </p:spPr>
        <p:txBody>
          <a:bodyPr/>
          <a:lstStyle/>
          <a:p>
            <a:pPr marL="0" indent="0"/>
            <a:r>
              <a:rPr lang="de-CH" sz="3200" dirty="0" smtClean="0"/>
              <a:t>Basis Seminar </a:t>
            </a:r>
          </a:p>
          <a:p>
            <a:pPr marL="0" indent="0"/>
            <a:r>
              <a:rPr lang="de-CH" sz="3200" dirty="0" err="1" smtClean="0"/>
              <a:t>Neobiota</a:t>
            </a:r>
            <a:r>
              <a:rPr lang="de-CH" sz="3200" dirty="0" smtClean="0"/>
              <a:t>-Kontaktperson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9" name="Inhaltsplatzhalter 6"/>
          <p:cNvSpPr txBox="1">
            <a:spLocks/>
          </p:cNvSpPr>
          <p:nvPr/>
        </p:nvSpPr>
        <p:spPr>
          <a:xfrm>
            <a:off x="179512" y="5805264"/>
            <a:ext cx="4896544" cy="936104"/>
          </a:xfrm>
          <a:prstGeom prst="rect">
            <a:avLst/>
          </a:prstGeom>
        </p:spPr>
        <p:txBody>
          <a:bodyPr lIns="0" tIns="0" rIns="0" bIns="0"/>
          <a:lstStyle>
            <a:lvl1pPr marL="342900" indent="-342900" algn="l" defTabSz="914400" rtl="0" eaLnBrk="1" latinLnBrk="0" hangingPunct="1">
              <a:spcBef>
                <a:spcPct val="20000"/>
              </a:spcBef>
              <a:buFont typeface="Arial" pitchFamily="34" charset="0"/>
              <a:buNone/>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1800" b="1" dirty="0">
                <a:latin typeface="+mn-lt"/>
              </a:rPr>
              <a:t>2020</a:t>
            </a:r>
          </a:p>
          <a:p>
            <a:r>
              <a:rPr lang="de-CH" sz="1800" b="1" dirty="0" smtClean="0">
                <a:latin typeface="+mn-lt"/>
              </a:rPr>
              <a:t>Dr. Bianca </a:t>
            </a:r>
            <a:r>
              <a:rPr lang="de-CH" sz="1800" b="1" dirty="0">
                <a:latin typeface="+mn-lt"/>
              </a:rPr>
              <a:t>Saladin &amp; </a:t>
            </a:r>
            <a:r>
              <a:rPr lang="de-CH" sz="1800" b="1" dirty="0" smtClean="0">
                <a:latin typeface="+mn-lt"/>
              </a:rPr>
              <a:t>Dr. Linda </a:t>
            </a:r>
            <a:r>
              <a:rPr lang="de-CH" sz="1800" b="1" dirty="0">
                <a:latin typeface="+mn-lt"/>
              </a:rPr>
              <a:t>Frey</a:t>
            </a:r>
          </a:p>
          <a:p>
            <a:r>
              <a:rPr lang="de-CH" sz="1800" b="1" dirty="0">
                <a:latin typeface="+mn-lt"/>
              </a:rPr>
              <a:t>AWEL, Sektion Biosicherheit</a:t>
            </a:r>
          </a:p>
        </p:txBody>
      </p:sp>
    </p:spTree>
    <p:extLst>
      <p:ext uri="{BB962C8B-B14F-4D97-AF65-F5344CB8AC3E}">
        <p14:creationId xmlns:p14="http://schemas.microsoft.com/office/powerpoint/2010/main" val="3078058656"/>
      </p:ext>
    </p:extLst>
  </p:cSld>
  <p:clrMapOvr>
    <a:masterClrMapping/>
  </p:clrMapOvr>
  <mc:AlternateContent xmlns:mc="http://schemas.openxmlformats.org/markup-compatibility/2006" xmlns:p14="http://schemas.microsoft.com/office/powerpoint/2010/main">
    <mc:Choice Requires="p14">
      <p:transition spd="slow" p14:dur="2000" advTm="12263"/>
    </mc:Choice>
    <mc:Fallback xmlns="">
      <p:transition spd="slow" advTm="12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784349" y="3557139"/>
            <a:ext cx="357319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CH" b="1" i="0" u="none" strike="noStrike" kern="1200" cap="none" spc="0" normalizeH="0" baseline="0" noProof="0" dirty="0" smtClean="0">
              <a:ln>
                <a:noFill/>
              </a:ln>
              <a:solidFill>
                <a:srgbClr val="C00000"/>
              </a:solidFill>
              <a:effectLst/>
              <a:uLnTx/>
              <a:uFillTx/>
              <a:ea typeface="+mn-ea"/>
              <a:cs typeface="Arial" panose="020B0604020202020204" pitchFamily="34" charset="0"/>
              <a:sym typeface="Wingdings" panose="05000000000000000000" pitchFamily="2" charset="2"/>
            </a:endParaRPr>
          </a:p>
          <a:p>
            <a:pPr marR="0" lvl="0" algn="l" defTabSz="457200" rtl="0" eaLnBrk="1" fontAlgn="auto" latinLnBrk="0" hangingPunct="1">
              <a:lnSpc>
                <a:spcPct val="100000"/>
              </a:lnSpc>
              <a:spcBef>
                <a:spcPts val="0"/>
              </a:spcBef>
              <a:spcAft>
                <a:spcPts val="0"/>
              </a:spcAft>
              <a:buClrTx/>
              <a:buSzTx/>
              <a:tabLst/>
              <a:defRPr/>
            </a:pPr>
            <a:r>
              <a:rPr lang="de-CH" b="1" dirty="0" smtClean="0">
                <a:solidFill>
                  <a:srgbClr val="C00000"/>
                </a:solidFill>
                <a:cs typeface="Arial" panose="020B0604020202020204" pitchFamily="34" charset="0"/>
                <a:sym typeface="Wingdings" panose="05000000000000000000" pitchFamily="2" charset="2"/>
              </a:rPr>
              <a:t></a:t>
            </a:r>
            <a:r>
              <a:rPr lang="de-CH" b="1" dirty="0" smtClean="0">
                <a:solidFill>
                  <a:srgbClr val="C00000"/>
                </a:solidFill>
                <a:cs typeface="Arial" panose="020B0604020202020204" pitchFamily="34" charset="0"/>
              </a:rPr>
              <a:t> </a:t>
            </a:r>
            <a:r>
              <a:rPr kumimoji="0" lang="de-CH" b="1" i="0" u="none" strike="noStrike" kern="1200" cap="none" spc="0" normalizeH="0" baseline="0" noProof="0" dirty="0" smtClean="0">
                <a:ln>
                  <a:noFill/>
                </a:ln>
                <a:solidFill>
                  <a:srgbClr val="C00000"/>
                </a:solidFill>
                <a:effectLst/>
                <a:uLnTx/>
                <a:uFillTx/>
                <a:ea typeface="+mn-ea"/>
                <a:cs typeface="Arial" panose="020B0604020202020204" pitchFamily="34" charset="0"/>
              </a:rPr>
              <a:t>Bekämpfungsmerkblätter</a:t>
            </a:r>
            <a:endParaRPr kumimoji="0" lang="de-CH" b="1" i="0" u="none" strike="noStrike" kern="1200" cap="none" spc="0" normalizeH="0" baseline="0" noProof="0" dirty="0">
              <a:ln>
                <a:noFill/>
              </a:ln>
              <a:solidFill>
                <a:srgbClr val="C00000"/>
              </a:solidFill>
              <a:effectLst/>
              <a:uLnTx/>
              <a:uFillTx/>
              <a:ea typeface="+mn-ea"/>
              <a:cs typeface="Arial" panose="020B0604020202020204" pitchFamily="34" charset="0"/>
            </a:endParaRPr>
          </a:p>
        </p:txBody>
      </p:sp>
      <p:pic>
        <p:nvPicPr>
          <p:cNvPr id="2" name="Grafik 1"/>
          <p:cNvPicPr>
            <a:picLocks noChangeAspect="1"/>
          </p:cNvPicPr>
          <p:nvPr/>
        </p:nvPicPr>
        <p:blipFill rotWithShape="1">
          <a:blip r:embed="rId6"/>
          <a:srcRect t="2363" b="8843"/>
          <a:stretch/>
        </p:blipFill>
        <p:spPr>
          <a:xfrm>
            <a:off x="179512" y="3880305"/>
            <a:ext cx="3600400" cy="2854647"/>
          </a:xfrm>
          <a:prstGeom prst="rect">
            <a:avLst/>
          </a:prstGeom>
          <a:ln w="3175">
            <a:solidFill>
              <a:schemeClr val="tx1"/>
            </a:solidFill>
          </a:ln>
        </p:spPr>
      </p:pic>
      <p:pic>
        <p:nvPicPr>
          <p:cNvPr id="3" name="Grafik 2"/>
          <p:cNvPicPr>
            <a:picLocks noChangeAspect="1"/>
          </p:cNvPicPr>
          <p:nvPr/>
        </p:nvPicPr>
        <p:blipFill>
          <a:blip r:embed="rId7"/>
          <a:stretch>
            <a:fillRect/>
          </a:stretch>
        </p:blipFill>
        <p:spPr>
          <a:xfrm>
            <a:off x="4011572" y="4394952"/>
            <a:ext cx="3345973" cy="2340000"/>
          </a:xfrm>
          <a:prstGeom prst="rect">
            <a:avLst/>
          </a:prstGeom>
          <a:ln w="3175">
            <a:solidFill>
              <a:schemeClr val="tx1"/>
            </a:solidFill>
          </a:ln>
        </p:spPr>
      </p:pic>
      <p:sp>
        <p:nvSpPr>
          <p:cNvPr id="14"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2. Profil</a:t>
            </a:r>
            <a:br>
              <a:rPr lang="de-CH" sz="2000" b="1" dirty="0" smtClean="0">
                <a:solidFill>
                  <a:srgbClr val="009EE0"/>
                </a:solidFill>
                <a:latin typeface="+mn-lt"/>
              </a:rPr>
            </a:br>
            <a:r>
              <a:rPr lang="de-CH" sz="2000" b="1" dirty="0" err="1" smtClean="0">
                <a:solidFill>
                  <a:srgbClr val="009EE0"/>
                </a:solidFill>
                <a:latin typeface="+mn-lt"/>
              </a:rPr>
              <a:t>Neobiota</a:t>
            </a:r>
            <a:r>
              <a:rPr lang="de-CH" sz="2000" b="1" dirty="0" smtClean="0">
                <a:solidFill>
                  <a:srgbClr val="009EE0"/>
                </a:solidFill>
                <a:latin typeface="+mn-lt"/>
              </a:rPr>
              <a:t>-Kontaktperson</a:t>
            </a:r>
            <a:endParaRPr lang="de-CH" sz="2000" dirty="0">
              <a:solidFill>
                <a:srgbClr val="009EE0"/>
              </a:solidFill>
            </a:endParaRPr>
          </a:p>
        </p:txBody>
      </p:sp>
      <p:sp>
        <p:nvSpPr>
          <p:cNvPr id="15" name="Inhaltsplatzhalter 1"/>
          <p:cNvSpPr txBox="1">
            <a:spLocks/>
          </p:cNvSpPr>
          <p:nvPr/>
        </p:nvSpPr>
        <p:spPr>
          <a:xfrm>
            <a:off x="1410365" y="1340768"/>
            <a:ext cx="7619999" cy="2736304"/>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ymbol" pitchFamily="18" charset="2"/>
              <a:buNone/>
            </a:pPr>
            <a:r>
              <a:rPr lang="de-CH" sz="2000" b="1" dirty="0" smtClean="0"/>
              <a:t>Die </a:t>
            </a:r>
            <a:r>
              <a:rPr lang="de-CH" sz="2000" b="1" dirty="0" err="1" smtClean="0"/>
              <a:t>Neobiota</a:t>
            </a:r>
            <a:r>
              <a:rPr lang="de-CH" sz="2000" b="1" dirty="0" smtClean="0"/>
              <a:t>-Kontaktperson:</a:t>
            </a:r>
          </a:p>
          <a:p>
            <a:pPr marL="441325" indent="-441325" defTabSz="441325">
              <a:spcBef>
                <a:spcPts val="1200"/>
              </a:spcBef>
              <a:buFont typeface="Wingdings" panose="05000000000000000000" pitchFamily="2" charset="2"/>
              <a:buChar char="ü"/>
            </a:pPr>
            <a:r>
              <a:rPr lang="de-CH" sz="2000" dirty="0" smtClean="0">
                <a:solidFill>
                  <a:srgbClr val="00B050"/>
                </a:solidFill>
              </a:rPr>
              <a:t>kennt geeignete Massnahmen zur Bekämpfung der wichtigsten </a:t>
            </a:r>
            <a:r>
              <a:rPr lang="de-CH" sz="2000" dirty="0" err="1" smtClean="0">
                <a:solidFill>
                  <a:srgbClr val="00B050"/>
                </a:solidFill>
              </a:rPr>
              <a:t>Neobiota</a:t>
            </a:r>
            <a:r>
              <a:rPr lang="de-CH" sz="2000" dirty="0" smtClean="0">
                <a:solidFill>
                  <a:srgbClr val="00B050"/>
                </a:solidFill>
              </a:rPr>
              <a:t>-Arten</a:t>
            </a:r>
          </a:p>
          <a:p>
            <a:pPr marL="441325" indent="-441325">
              <a:buFont typeface="Wingdings" panose="05000000000000000000" pitchFamily="2" charset="2"/>
              <a:buChar char="à"/>
            </a:pPr>
            <a:endParaRPr lang="de-CH" sz="2000" b="1" dirty="0"/>
          </a:p>
          <a:p>
            <a:pPr marL="441325" indent="-441325">
              <a:buFont typeface="Wingdings" panose="05000000000000000000" pitchFamily="2" charset="2"/>
              <a:buChar char="à"/>
            </a:pPr>
            <a:r>
              <a:rPr lang="de-CH" sz="2000" b="1" dirty="0" smtClean="0"/>
              <a:t>Besuchen Sie unsere Praxis-Seminare</a:t>
            </a:r>
          </a:p>
          <a:p>
            <a:pPr marL="441325" indent="-441325">
              <a:buFont typeface="Wingdings" panose="05000000000000000000" pitchFamily="2" charset="2"/>
              <a:buChar char="à"/>
            </a:pPr>
            <a:r>
              <a:rPr lang="de-CH" sz="2000" b="1" dirty="0"/>
              <a:t>Einfach nachschlagen: </a:t>
            </a:r>
            <a:r>
              <a:rPr lang="de-CH" sz="2000" dirty="0"/>
              <a:t>www.cercleexotique.ch </a:t>
            </a:r>
          </a:p>
          <a:p>
            <a:pPr marL="441325" indent="-441325">
              <a:buFont typeface="Wingdings" panose="05000000000000000000" pitchFamily="2" charset="2"/>
              <a:buChar char="à"/>
            </a:pPr>
            <a:endParaRPr lang="de-CH" sz="2000" dirty="0" smtClean="0">
              <a:solidFill>
                <a:srgbClr val="00B050"/>
              </a:solidFill>
            </a:endParaRPr>
          </a:p>
        </p:txBody>
      </p:sp>
      <p:sp>
        <p:nvSpPr>
          <p:cNvPr id="16" name="Textfeld 15"/>
          <p:cNvSpPr txBox="1"/>
          <p:nvPr/>
        </p:nvSpPr>
        <p:spPr>
          <a:xfrm>
            <a:off x="6810715" y="4180340"/>
            <a:ext cx="357319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CH" b="1" i="0" u="none" strike="noStrike" kern="1200" cap="none" spc="0" normalizeH="0" baseline="0" noProof="0" dirty="0" smtClean="0">
              <a:ln>
                <a:noFill/>
              </a:ln>
              <a:solidFill>
                <a:srgbClr val="C00000"/>
              </a:solidFill>
              <a:effectLst/>
              <a:uLnTx/>
              <a:uFillTx/>
              <a:ea typeface="+mn-ea"/>
              <a:cs typeface="Arial" panose="020B0604020202020204" pitchFamily="34" charset="0"/>
              <a:sym typeface="Wingdings" panose="05000000000000000000" pitchFamily="2" charset="2"/>
            </a:endParaRPr>
          </a:p>
          <a:p>
            <a:pPr marR="0" lvl="0" algn="l" defTabSz="457200" rtl="0" eaLnBrk="1" fontAlgn="auto" latinLnBrk="0" hangingPunct="1">
              <a:lnSpc>
                <a:spcPct val="100000"/>
              </a:lnSpc>
              <a:spcBef>
                <a:spcPts val="0"/>
              </a:spcBef>
              <a:spcAft>
                <a:spcPts val="0"/>
              </a:spcAft>
              <a:buClrTx/>
              <a:buSzTx/>
              <a:tabLst/>
              <a:defRPr/>
            </a:pPr>
            <a:r>
              <a:rPr lang="de-CH" b="1" dirty="0" smtClean="0">
                <a:solidFill>
                  <a:srgbClr val="C00000"/>
                </a:solidFill>
                <a:cs typeface="Arial" panose="020B0604020202020204" pitchFamily="34" charset="0"/>
                <a:sym typeface="Wingdings" panose="05000000000000000000" pitchFamily="2" charset="2"/>
              </a:rPr>
              <a:t></a:t>
            </a:r>
            <a:r>
              <a:rPr lang="de-CH" b="1" dirty="0" smtClean="0">
                <a:solidFill>
                  <a:srgbClr val="C00000"/>
                </a:solidFill>
                <a:cs typeface="Arial" panose="020B0604020202020204" pitchFamily="34" charset="0"/>
              </a:rPr>
              <a:t> </a:t>
            </a:r>
            <a:r>
              <a:rPr kumimoji="0" lang="de-CH" b="1" i="0" u="none" strike="noStrike" kern="1200" cap="none" spc="0" normalizeH="0" baseline="0" noProof="0" dirty="0" smtClean="0">
                <a:ln>
                  <a:noFill/>
                </a:ln>
                <a:solidFill>
                  <a:srgbClr val="C00000"/>
                </a:solidFill>
                <a:effectLst/>
                <a:uLnTx/>
                <a:uFillTx/>
                <a:ea typeface="+mn-ea"/>
                <a:cs typeface="Arial" panose="020B0604020202020204" pitchFamily="34" charset="0"/>
              </a:rPr>
              <a:t>In Überarbeitung</a:t>
            </a:r>
            <a:endParaRPr kumimoji="0" lang="de-CH" b="1" i="0" u="none" strike="noStrike" kern="1200" cap="none" spc="0" normalizeH="0" baseline="0" noProof="0" dirty="0">
              <a:ln>
                <a:noFill/>
              </a:ln>
              <a:solidFill>
                <a:srgbClr val="C00000"/>
              </a:solidFill>
              <a:effectLst/>
              <a:uLnTx/>
              <a:uFillTx/>
              <a:ea typeface="+mn-ea"/>
              <a:cs typeface="Arial" panose="020B060402020202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372939870"/>
      </p:ext>
    </p:extLst>
  </p:cSld>
  <p:clrMapOvr>
    <a:masterClrMapping/>
  </p:clrMapOvr>
  <mc:AlternateContent xmlns:mc="http://schemas.openxmlformats.org/markup-compatibility/2006" xmlns:p14="http://schemas.microsoft.com/office/powerpoint/2010/main">
    <mc:Choice Requires="p14">
      <p:transition spd="slow" p14:dur="2000" advTm="39269"/>
    </mc:Choice>
    <mc:Fallback xmlns="">
      <p:transition spd="slow" advTm="3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8" grpId="0"/>
      <p:bldP spid="16" grpId="0"/>
    </p:bldLst>
  </p:timing>
  <p:extLst mod="1">
    <p:ext uri="{3A86A75C-4F4B-4683-9AE1-C65F6400EC91}">
      <p14:laserTraceLst xmlns:p14="http://schemas.microsoft.com/office/powerpoint/2010/main">
        <p14:tracePtLst>
          <p14:tracePt t="5213" x="6308725" y="5921375"/>
          <p14:tracePt t="5229" x="6315075" y="5921375"/>
          <p14:tracePt t="5245" x="6321425" y="5921375"/>
          <p14:tracePt t="5252" x="6326188" y="5921375"/>
          <p14:tracePt t="5278" x="6332538" y="5921375"/>
          <p14:tracePt t="5295" x="6337300" y="5921375"/>
          <p14:tracePt t="26117" x="6343650" y="5921375"/>
          <p14:tracePt t="26277" x="6343650" y="5926138"/>
          <p14:tracePt t="26321" x="6292850" y="5949950"/>
          <p14:tracePt t="26368" x="6172200" y="5961063"/>
          <p14:tracePt t="26412" x="5961063" y="5961063"/>
          <p14:tracePt t="26455" x="5743575" y="5937250"/>
          <p14:tracePt t="26494" x="5549900" y="5915025"/>
          <p14:tracePt t="26531" x="5435600" y="5903913"/>
          <p14:tracePt t="26568" x="5418138" y="5897563"/>
          <p14:tracePt t="27477" x="5411788" y="5897563"/>
          <p14:tracePt t="27515" x="5400675" y="5897563"/>
          <p14:tracePt t="27553" x="5389563" y="5897563"/>
          <p14:tracePt t="27590" x="5372100" y="5892800"/>
          <p14:tracePt t="27628" x="5365750" y="5892800"/>
          <p14:tracePt t="27664" x="5360988" y="5892800"/>
          <p14:tracePt t="27703" x="5354638" y="5886450"/>
          <p14:tracePt t="27778" x="5349875" y="5886450"/>
          <p14:tracePt t="27828" x="5343525" y="5886450"/>
          <p14:tracePt t="28053" x="5343525" y="5880100"/>
          <p14:tracePt t="28093" x="5337175" y="5880100"/>
          <p14:tracePt t="28132" x="5332413" y="5880100"/>
          <p14:tracePt t="28213" x="5326063" y="5880100"/>
          <p14:tracePt t="28293" x="5321300" y="5880100"/>
          <p14:tracePt t="28349" x="5314950" y="5880100"/>
          <p14:tracePt t="28385" x="5297488" y="5880100"/>
          <p14:tracePt t="28424" x="5251450" y="5864225"/>
          <p14:tracePt t="28465" x="5222875" y="5835650"/>
          <p14:tracePt t="28503" x="5218113" y="5822950"/>
          <p14:tracePt t="28541" x="5218113" y="5811838"/>
          <p14:tracePt t="28578" x="5211763" y="5800725"/>
          <p14:tracePt t="28616" x="5207000" y="5772150"/>
          <p14:tracePt t="28655" x="5207000" y="5737225"/>
          <p14:tracePt t="28692" x="5211763" y="5651500"/>
          <p14:tracePt t="28730" x="5229225" y="5554663"/>
          <p14:tracePt t="28769" x="5264150" y="5394325"/>
          <p14:tracePt t="28807" x="5286375" y="5189538"/>
          <p14:tracePt t="28846" x="5303838" y="4989513"/>
          <p14:tracePt t="28885" x="5349875" y="4789488"/>
          <p14:tracePt t="28924" x="5411788" y="4594225"/>
          <p14:tracePt t="28964" x="5486400" y="4383088"/>
          <p14:tracePt t="29003" x="5543550" y="4217988"/>
          <p14:tracePt t="29041" x="5622925" y="4006850"/>
          <p14:tracePt t="29080" x="5715000" y="3778250"/>
          <p14:tracePt t="29091" x="5726113" y="3749675"/>
          <p14:tracePt t="29107" x="5754688" y="3657600"/>
          <p14:tracePt t="29124" x="5772150" y="3578225"/>
          <p14:tracePt t="29141" x="5789613" y="3468688"/>
          <p14:tracePt t="29157" x="5789613" y="3406775"/>
          <p14:tracePt t="29174" x="5789613" y="3354388"/>
          <p14:tracePt t="29191" x="5783263" y="3308350"/>
          <p14:tracePt t="29207" x="5749925" y="3268663"/>
          <p14:tracePt t="29224" x="5721350" y="3240088"/>
          <p14:tracePt t="29241" x="5703888" y="3222625"/>
          <p14:tracePt t="29278" x="5703888" y="3217863"/>
          <p14:tracePt t="29291" x="5697538" y="3217863"/>
          <p14:tracePt t="29311" x="5692775" y="3217863"/>
          <p14:tracePt t="29324" x="5692775" y="3222625"/>
          <p14:tracePt t="29340" x="5668963" y="3246438"/>
          <p14:tracePt t="29358" x="5657850" y="3257550"/>
          <p14:tracePt t="29374" x="5635625" y="3268663"/>
          <p14:tracePt t="29391" x="5618163" y="3286125"/>
          <p14:tracePt t="29407" x="5594350" y="3303588"/>
          <p14:tracePt t="29424" x="5578475" y="3325813"/>
          <p14:tracePt t="29441" x="5572125" y="3336925"/>
          <p14:tracePt t="29458" x="5572125" y="3343275"/>
          <p14:tracePt t="29474" x="5572125" y="3349625"/>
          <p14:tracePt t="29491" x="5572125" y="3354388"/>
          <p14:tracePt t="29507" x="5572125" y="3360738"/>
          <p14:tracePt t="29524" x="5565775" y="3371850"/>
          <p14:tracePt t="29540" x="5561013" y="3382963"/>
          <p14:tracePt t="29557" x="5554663" y="3389313"/>
          <p14:tracePt t="29574" x="5543550" y="3406775"/>
          <p14:tracePt t="29591" x="5537200" y="3411538"/>
          <p14:tracePt t="29607" x="5537200" y="3422650"/>
          <p14:tracePt t="29624" x="5532438" y="3435350"/>
          <p14:tracePt t="29641" x="5526088" y="3451225"/>
          <p14:tracePt t="29657" x="5526088" y="3457575"/>
          <p14:tracePt t="29674" x="5521325" y="3463925"/>
          <p14:tracePt t="29707" x="5521325" y="3468688"/>
          <p14:tracePt t="29726" x="5521325" y="3475038"/>
          <p14:tracePt t="29740" x="5514975" y="3475038"/>
          <p14:tracePt t="29757" x="5514975" y="3486150"/>
          <p14:tracePt t="29774" x="5508625" y="3492500"/>
          <p14:tracePt t="29791" x="5503863" y="3503613"/>
          <p14:tracePt t="29807" x="5503863" y="3525838"/>
          <p14:tracePt t="29824" x="5503863" y="3536950"/>
          <p14:tracePt t="29841" x="5503863" y="3543300"/>
          <p14:tracePt t="29858" x="5503863" y="3549650"/>
          <p14:tracePt t="29874" x="5503863" y="3554413"/>
          <p14:tracePt t="30110" x="5508625" y="3554413"/>
          <p14:tracePt t="30117" x="5508625" y="3560763"/>
          <p14:tracePt t="30126" x="5514975" y="3560763"/>
          <p14:tracePt t="30140" x="5521325" y="3560763"/>
          <p14:tracePt t="30157" x="5526088" y="3560763"/>
          <p14:tracePt t="30174" x="5537200" y="3560763"/>
          <p14:tracePt t="30191" x="5543550" y="3560763"/>
          <p14:tracePt t="30207" x="5549900" y="3560763"/>
          <p14:tracePt t="30241" x="5554663" y="3560763"/>
          <p14:tracePt t="30257" x="5554663" y="3565525"/>
          <p14:tracePt t="30274" x="5565775" y="3565525"/>
          <p14:tracePt t="30291" x="5572125" y="3565525"/>
          <p14:tracePt t="30307" x="5583238" y="3565525"/>
          <p14:tracePt t="30324" x="5594350" y="3571875"/>
          <p14:tracePt t="30341" x="5618163" y="3571875"/>
          <p14:tracePt t="30358" x="5635625" y="3571875"/>
          <p14:tracePt t="30374" x="5668963" y="3571875"/>
          <p14:tracePt t="30391" x="5697538" y="3571875"/>
          <p14:tracePt t="30407" x="5732463" y="3571875"/>
          <p14:tracePt t="30424" x="5772150" y="3571875"/>
          <p14:tracePt t="30440" x="5807075" y="3571875"/>
          <p14:tracePt t="30457" x="5840413" y="3571875"/>
          <p14:tracePt t="30474" x="5851525" y="3571875"/>
          <p14:tracePt t="30491" x="5857875" y="3578225"/>
          <p14:tracePt t="30734" x="5864225" y="3578225"/>
          <p14:tracePt t="30741" x="5868988" y="3578225"/>
          <p14:tracePt t="30757" x="5875338" y="3578225"/>
          <p14:tracePt t="30765" x="5892800" y="3578225"/>
          <p14:tracePt t="30774" x="5903913" y="3578225"/>
          <p14:tracePt t="30791" x="5932488" y="3582988"/>
          <p14:tracePt t="30808" x="5961063" y="3594100"/>
          <p14:tracePt t="30824" x="5989638" y="3600450"/>
          <p14:tracePt t="30841" x="6007100" y="3600450"/>
          <p14:tracePt t="30857" x="6018213" y="3600450"/>
          <p14:tracePt t="30874" x="6029325" y="3600450"/>
          <p14:tracePt t="30890" x="6040438" y="3600450"/>
          <p14:tracePt t="30907" x="6057900" y="3600450"/>
          <p14:tracePt t="30924" x="6080125" y="3600450"/>
          <p14:tracePt t="30940" x="6086475" y="3600450"/>
          <p14:tracePt t="30957" x="6103938" y="3606800"/>
          <p14:tracePt t="30974" x="6115050" y="3606800"/>
          <p14:tracePt t="30990" x="6126163" y="3606800"/>
          <p14:tracePt t="31007" x="6132513" y="3606800"/>
          <p14:tracePt t="31046" x="6137275" y="3606800"/>
          <p14:tracePt t="31069" x="6143625" y="3606800"/>
          <p14:tracePt t="31078" x="6149975" y="3606800"/>
          <p14:tracePt t="31094" x="6154738" y="3606800"/>
          <p14:tracePt t="31110" x="6161088" y="3606800"/>
          <p14:tracePt t="31126" x="6172200" y="3606800"/>
          <p14:tracePt t="31140" x="6178550" y="3606800"/>
          <p14:tracePt t="31157" x="6189663" y="3606800"/>
          <p14:tracePt t="31174" x="6207125" y="3606800"/>
          <p14:tracePt t="31191" x="6223000" y="3606800"/>
          <p14:tracePt t="31207" x="6240463" y="3606800"/>
          <p14:tracePt t="31224" x="6251575" y="3606800"/>
          <p14:tracePt t="31241" x="6280150" y="3606800"/>
          <p14:tracePt t="31257" x="6308725" y="3606800"/>
          <p14:tracePt t="31274" x="6326188" y="3606800"/>
          <p14:tracePt t="31291" x="6350000" y="3606800"/>
          <p14:tracePt t="31307" x="6372225" y="3606800"/>
          <p14:tracePt t="31324" x="6400800" y="3611563"/>
          <p14:tracePt t="31341" x="6429375" y="3611563"/>
          <p14:tracePt t="31357" x="6451600" y="3611563"/>
          <p14:tracePt t="31374" x="6475413" y="3611563"/>
          <p14:tracePt t="31390" x="6503988" y="3611563"/>
          <p14:tracePt t="31407" x="6532563" y="3611563"/>
          <p14:tracePt t="31424" x="6554788" y="3611563"/>
          <p14:tracePt t="31440" x="6572250" y="3611563"/>
          <p14:tracePt t="31457" x="6578600" y="3611563"/>
          <p14:tracePt t="31901" x="6583363" y="3611563"/>
          <p14:tracePt t="31910" x="6589713" y="3611563"/>
          <p14:tracePt t="31918" x="6600825" y="3611563"/>
          <p14:tracePt t="31926" x="6618288" y="3611563"/>
          <p14:tracePt t="31940" x="6664325" y="3611563"/>
          <p14:tracePt t="31957" x="6726238" y="3611563"/>
          <p14:tracePt t="31974" x="6783388" y="3611563"/>
          <p14:tracePt t="31991" x="6835775" y="3611563"/>
          <p14:tracePt t="32007" x="6851650" y="3611563"/>
          <p14:tracePt t="32024" x="6858000" y="3611563"/>
          <p14:tracePt t="33485" x="6858000" y="3617913"/>
          <p14:tracePt t="33493" x="6858000" y="3622675"/>
          <p14:tracePt t="33507" x="6858000" y="3629025"/>
          <p14:tracePt t="33524" x="6869113" y="3663950"/>
          <p14:tracePt t="33540" x="6892925" y="3708400"/>
          <p14:tracePt t="33557" x="6915150" y="3771900"/>
          <p14:tracePt t="33574" x="6926263" y="3829050"/>
          <p14:tracePt t="33591" x="6926263" y="3875088"/>
          <p14:tracePt t="33607" x="6932613" y="3937000"/>
          <p14:tracePt t="33624" x="6932613" y="4006850"/>
          <p14:tracePt t="33640" x="6932613" y="4079875"/>
          <p14:tracePt t="33657" x="6926263" y="4137025"/>
          <p14:tracePt t="33674" x="6915150" y="4183063"/>
          <p14:tracePt t="33690" x="6904038" y="4235450"/>
          <p14:tracePt t="33734" x="6858000" y="4371975"/>
          <p14:tracePt t="33776" x="6811963" y="4475163"/>
          <p14:tracePt t="33815" x="6772275" y="4532313"/>
          <p14:tracePt t="33854" x="6737350" y="4594225"/>
          <p14:tracePt t="33895" x="6704013" y="4651375"/>
          <p14:tracePt t="33936" x="6640513" y="4721225"/>
          <p14:tracePt t="33976" x="6565900" y="4778375"/>
          <p14:tracePt t="34018" x="6497638" y="4794250"/>
          <p14:tracePt t="34056" x="6435725" y="4794250"/>
          <p14:tracePt t="34095" x="6361113" y="4789488"/>
          <p14:tracePt t="34133" x="6280150" y="4811713"/>
          <p14:tracePt t="34171" x="6229350" y="4846638"/>
          <p14:tracePt t="34210" x="6178550" y="4886325"/>
          <p14:tracePt t="34248" x="6172200" y="4908550"/>
          <p14:tracePt t="34288" x="6172200" y="4932363"/>
          <p14:tracePt t="34327" x="6189663" y="4965700"/>
          <p14:tracePt t="34365" x="6246813" y="5011738"/>
          <p14:tracePt t="34402" x="6321425" y="5051425"/>
          <p14:tracePt t="34441" x="6429375" y="5092700"/>
          <p14:tracePt t="34482" x="6526213" y="5114925"/>
          <p14:tracePt t="34520" x="6543675" y="5114925"/>
          <p14:tracePt t="34893" x="6550025" y="5114925"/>
          <p14:tracePt t="34932" x="6623050" y="5114925"/>
          <p14:tracePt t="34969" x="6840538" y="5154613"/>
          <p14:tracePt t="35008" x="7126288" y="5218113"/>
          <p14:tracePt t="35046" x="7321550" y="5246688"/>
          <p14:tracePt t="35084" x="7332663" y="52514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010381" y="2771636"/>
            <a:ext cx="9669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dirty="0" smtClean="0">
                <a:cs typeface="Arial" panose="020B0604020202020204" pitchFamily="34" charset="0"/>
                <a:sym typeface="Wingdings" panose="05000000000000000000" pitchFamily="2" charset="2"/>
              </a:rPr>
              <a:t>Seite 8:</a:t>
            </a:r>
            <a:endParaRPr kumimoji="0" lang="de-CH" i="0" u="none" strike="noStrike" kern="1200" cap="none" spc="0" normalizeH="0" baseline="0" noProof="0" dirty="0">
              <a:ln>
                <a:noFill/>
              </a:ln>
              <a:effectLst/>
              <a:uLnTx/>
              <a:uFillTx/>
              <a:cs typeface="Arial" panose="020B0604020202020204" pitchFamily="34" charset="0"/>
            </a:endParaRPr>
          </a:p>
        </p:txBody>
      </p:sp>
      <p:sp>
        <p:nvSpPr>
          <p:cNvPr id="8" name="Textfeld 7"/>
          <p:cNvSpPr txBox="1"/>
          <p:nvPr/>
        </p:nvSpPr>
        <p:spPr>
          <a:xfrm>
            <a:off x="1331640" y="2506323"/>
            <a:ext cx="19291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b="1" i="0" u="none" strike="noStrike" kern="1200" cap="none" spc="0" normalizeH="0" baseline="0" noProof="0" dirty="0" smtClean="0">
                <a:ln>
                  <a:noFill/>
                </a:ln>
                <a:solidFill>
                  <a:srgbClr val="C00000"/>
                </a:solidFill>
                <a:effectLst/>
                <a:uLnTx/>
                <a:uFillTx/>
                <a:ea typeface="+mn-ea"/>
                <a:cs typeface="Arial" panose="020B0604020202020204" pitchFamily="34" charset="0"/>
                <a:sym typeface="Wingdings" panose="05000000000000000000" pitchFamily="2" charset="2"/>
              </a:rPr>
              <a:t> </a:t>
            </a:r>
            <a:r>
              <a:rPr kumimoji="0" lang="de-CH" b="1" i="0" u="none" strike="noStrike" kern="1200" cap="none" spc="0" normalizeH="0" baseline="0" noProof="0" dirty="0" smtClean="0">
                <a:ln>
                  <a:noFill/>
                </a:ln>
                <a:solidFill>
                  <a:srgbClr val="C00000"/>
                </a:solidFill>
                <a:effectLst/>
                <a:uLnTx/>
                <a:uFillTx/>
                <a:ea typeface="+mn-ea"/>
                <a:cs typeface="Arial" panose="020B0604020202020204" pitchFamily="34" charset="0"/>
              </a:rPr>
              <a:t>Entsorgung</a:t>
            </a:r>
            <a:endParaRPr kumimoji="0" lang="de-CH" b="1" i="0" u="none" strike="noStrike" kern="1200" cap="none" spc="0" normalizeH="0" baseline="0" noProof="0" dirty="0">
              <a:ln>
                <a:noFill/>
              </a:ln>
              <a:solidFill>
                <a:srgbClr val="C00000"/>
              </a:solidFill>
              <a:effectLst/>
              <a:uLnTx/>
              <a:uFillTx/>
              <a:ea typeface="+mn-ea"/>
              <a:cs typeface="Arial" panose="020B0604020202020204" pitchFamily="34" charset="0"/>
            </a:endParaRPr>
          </a:p>
        </p:txBody>
      </p:sp>
      <p:pic>
        <p:nvPicPr>
          <p:cNvPr id="2" name="Grafik 1"/>
          <p:cNvPicPr>
            <a:picLocks noChangeAspect="1"/>
          </p:cNvPicPr>
          <p:nvPr/>
        </p:nvPicPr>
        <p:blipFill>
          <a:blip r:embed="rId6"/>
          <a:stretch>
            <a:fillRect/>
          </a:stretch>
        </p:blipFill>
        <p:spPr>
          <a:xfrm>
            <a:off x="1458639" y="3140968"/>
            <a:ext cx="2495897" cy="3522894"/>
          </a:xfrm>
          <a:prstGeom prst="rect">
            <a:avLst/>
          </a:prstGeom>
          <a:ln w="3175">
            <a:solidFill>
              <a:schemeClr val="tx1"/>
            </a:solidFill>
          </a:ln>
        </p:spPr>
      </p:pic>
      <p:pic>
        <p:nvPicPr>
          <p:cNvPr id="4" name="Grafik 3"/>
          <p:cNvPicPr>
            <a:picLocks noChangeAspect="1"/>
          </p:cNvPicPr>
          <p:nvPr/>
        </p:nvPicPr>
        <p:blipFill rotWithShape="1">
          <a:blip r:embed="rId7"/>
          <a:srcRect l="10464" t="4999" r="6087"/>
          <a:stretch/>
        </p:blipFill>
        <p:spPr>
          <a:xfrm>
            <a:off x="4082388" y="3140968"/>
            <a:ext cx="2830083" cy="3522894"/>
          </a:xfrm>
          <a:prstGeom prst="rect">
            <a:avLst/>
          </a:prstGeom>
          <a:ln w="3175">
            <a:solidFill>
              <a:schemeClr val="tx1"/>
            </a:solidFill>
          </a:ln>
        </p:spPr>
      </p:pic>
      <p:sp>
        <p:nvSpPr>
          <p:cNvPr id="13"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2. Profil</a:t>
            </a:r>
            <a:br>
              <a:rPr lang="de-CH" sz="2000" b="1" dirty="0" smtClean="0">
                <a:solidFill>
                  <a:srgbClr val="009EE0"/>
                </a:solidFill>
                <a:latin typeface="+mn-lt"/>
              </a:rPr>
            </a:br>
            <a:r>
              <a:rPr lang="de-CH" sz="2000" b="1" dirty="0" err="1" smtClean="0">
                <a:solidFill>
                  <a:srgbClr val="009EE0"/>
                </a:solidFill>
                <a:latin typeface="+mn-lt"/>
              </a:rPr>
              <a:t>Neobiota</a:t>
            </a:r>
            <a:r>
              <a:rPr lang="de-CH" sz="2000" b="1" dirty="0" smtClean="0">
                <a:solidFill>
                  <a:srgbClr val="009EE0"/>
                </a:solidFill>
                <a:latin typeface="+mn-lt"/>
              </a:rPr>
              <a:t>-Kontaktperson</a:t>
            </a:r>
            <a:endParaRPr lang="de-CH" sz="2000" dirty="0">
              <a:solidFill>
                <a:srgbClr val="009EE0"/>
              </a:solidFill>
            </a:endParaRPr>
          </a:p>
        </p:txBody>
      </p:sp>
      <p:sp>
        <p:nvSpPr>
          <p:cNvPr id="14" name="Inhaltsplatzhalter 1"/>
          <p:cNvSpPr txBox="1">
            <a:spLocks/>
          </p:cNvSpPr>
          <p:nvPr/>
        </p:nvSpPr>
        <p:spPr>
          <a:xfrm>
            <a:off x="1410365" y="1340768"/>
            <a:ext cx="7619999" cy="2736304"/>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ymbol" pitchFamily="18" charset="2"/>
              <a:buNone/>
            </a:pPr>
            <a:r>
              <a:rPr lang="de-CH" sz="2000" b="1" dirty="0" smtClean="0"/>
              <a:t>Die </a:t>
            </a:r>
            <a:r>
              <a:rPr lang="de-CH" sz="2000" b="1" dirty="0" err="1" smtClean="0"/>
              <a:t>Neobiota</a:t>
            </a:r>
            <a:r>
              <a:rPr lang="de-CH" sz="2000" b="1" dirty="0" smtClean="0"/>
              <a:t>-Kontaktperson:</a:t>
            </a:r>
          </a:p>
          <a:p>
            <a:pPr marL="441325" indent="-441325" defTabSz="441325">
              <a:spcBef>
                <a:spcPts val="1200"/>
              </a:spcBef>
              <a:buFont typeface="Wingdings" panose="05000000000000000000" pitchFamily="2" charset="2"/>
              <a:buChar char="ü"/>
            </a:pPr>
            <a:r>
              <a:rPr lang="de-CH" sz="2000" dirty="0" smtClean="0">
                <a:solidFill>
                  <a:srgbClr val="00B050"/>
                </a:solidFill>
              </a:rPr>
              <a:t>kennt geeignete Massnahmen zur Bekämpfung der wichtigsten </a:t>
            </a:r>
            <a:r>
              <a:rPr lang="de-CH" sz="2000" dirty="0" err="1" smtClean="0">
                <a:solidFill>
                  <a:srgbClr val="00B050"/>
                </a:solidFill>
              </a:rPr>
              <a:t>Neobiota</a:t>
            </a:r>
            <a:r>
              <a:rPr lang="de-CH" sz="2000" dirty="0" smtClean="0">
                <a:solidFill>
                  <a:srgbClr val="00B050"/>
                </a:solidFill>
              </a:rPr>
              <a:t>-Arten</a:t>
            </a:r>
          </a:p>
          <a:p>
            <a:pPr marL="441325" indent="-441325">
              <a:buFont typeface="Wingdings" panose="05000000000000000000" pitchFamily="2" charset="2"/>
              <a:buChar char="à"/>
            </a:pPr>
            <a:endParaRPr lang="de-CH" sz="2000" b="1"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640398911"/>
      </p:ext>
    </p:extLst>
  </p:cSld>
  <p:clrMapOvr>
    <a:masterClrMapping/>
  </p:clrMapOvr>
  <mc:AlternateContent xmlns:mc="http://schemas.openxmlformats.org/markup-compatibility/2006" xmlns:p14="http://schemas.microsoft.com/office/powerpoint/2010/main">
    <mc:Choice Requires="p14">
      <p:transition spd="slow" p14:dur="2000" advTm="23350"/>
    </mc:Choice>
    <mc:Fallback xmlns="">
      <p:transition spd="slow" advTm="2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p:cNvSpPr txBox="1">
            <a:spLocks/>
          </p:cNvSpPr>
          <p:nvPr/>
        </p:nvSpPr>
        <p:spPr>
          <a:xfrm>
            <a:off x="1403648" y="1916832"/>
            <a:ext cx="8028384" cy="5544616"/>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Die </a:t>
            </a:r>
            <a:r>
              <a:rPr lang="de-CH" sz="2000" b="1" dirty="0" err="1" smtClean="0"/>
              <a:t>Neobiota</a:t>
            </a:r>
            <a:r>
              <a:rPr lang="de-CH" sz="2000" b="1" dirty="0" smtClean="0"/>
              <a:t>-Kontaktperson </a:t>
            </a:r>
          </a:p>
          <a:p>
            <a:pPr marL="0" indent="0">
              <a:spcBef>
                <a:spcPts val="0"/>
              </a:spcBef>
              <a:spcAft>
                <a:spcPts val="600"/>
              </a:spcAft>
              <a:buClr>
                <a:srgbClr val="00B050"/>
              </a:buClr>
              <a:buNone/>
            </a:pPr>
            <a:r>
              <a:rPr lang="de-CH" sz="2000" b="1" dirty="0" smtClean="0"/>
              <a:t>führt regelmässig eine Situationsanalyse durch:</a:t>
            </a:r>
          </a:p>
          <a:p>
            <a:pPr marL="285750" indent="-285750">
              <a:buClr>
                <a:schemeClr val="tx1"/>
              </a:buClr>
              <a:buFont typeface="Arial" panose="020B0604020202020204" pitchFamily="34" charset="0"/>
              <a:buChar char="□"/>
            </a:pPr>
            <a:r>
              <a:rPr lang="de-CH" sz="2000" dirty="0" smtClean="0"/>
              <a:t>Liste aller involvierten </a:t>
            </a:r>
            <a:r>
              <a:rPr lang="de-CH" sz="2000" dirty="0" err="1" smtClean="0"/>
              <a:t>Neobiota</a:t>
            </a:r>
            <a:r>
              <a:rPr lang="de-CH" sz="2000" dirty="0" smtClean="0"/>
              <a:t> Akteure in der Gemeinde (aktualisiert)</a:t>
            </a:r>
          </a:p>
          <a:p>
            <a:pPr marL="285750" indent="-285750">
              <a:buClr>
                <a:schemeClr val="tx1"/>
              </a:buClr>
              <a:buFont typeface="Arial" panose="020B0604020202020204" pitchFamily="34" charset="0"/>
              <a:buChar char="□"/>
            </a:pPr>
            <a:r>
              <a:rPr lang="de-CH" sz="2000" dirty="0" smtClean="0"/>
              <a:t>Gemeindeinterne Abläufe / Strukturen sind klar</a:t>
            </a:r>
          </a:p>
          <a:p>
            <a:pPr marL="285750" indent="-285750">
              <a:buClr>
                <a:schemeClr val="tx1"/>
              </a:buClr>
              <a:buFont typeface="Arial" panose="020B0604020202020204" pitchFamily="34" charset="0"/>
              <a:buChar char="□"/>
            </a:pPr>
            <a:r>
              <a:rPr lang="de-CH" sz="2000" dirty="0" smtClean="0"/>
              <a:t>Verantwortlichkeiten sind geklärt</a:t>
            </a:r>
          </a:p>
          <a:p>
            <a:pPr marL="285750" indent="-285750">
              <a:buClr>
                <a:schemeClr val="tx1"/>
              </a:buClr>
              <a:buFont typeface="Arial" panose="020B0604020202020204" pitchFamily="34" charset="0"/>
              <a:buChar char="□"/>
            </a:pPr>
            <a:r>
              <a:rPr lang="de-CH" sz="2000" dirty="0" smtClean="0"/>
              <a:t>Bereits durchgeführte Massnahmen sind bekannt</a:t>
            </a:r>
          </a:p>
          <a:p>
            <a:pPr marL="285750" indent="-285750">
              <a:buClr>
                <a:schemeClr val="tx1"/>
              </a:buClr>
              <a:buFont typeface="Arial" panose="020B0604020202020204" pitchFamily="34" charset="0"/>
              <a:buChar char="□"/>
            </a:pPr>
            <a:r>
              <a:rPr lang="de-CH" sz="2000" dirty="0" smtClean="0"/>
              <a:t>Geplante Massnahmen sind bekannt (Bekämpfung, Öffentlichkeitsarbeit)</a:t>
            </a:r>
          </a:p>
          <a:p>
            <a:pPr marL="285750" indent="-285750">
              <a:buClr>
                <a:schemeClr val="tx1"/>
              </a:buClr>
              <a:buFont typeface="Arial" panose="020B0604020202020204" pitchFamily="34" charset="0"/>
              <a:buChar char="□"/>
            </a:pPr>
            <a:r>
              <a:rPr lang="de-CH" sz="2000" dirty="0" smtClean="0"/>
              <a:t>Datenmanagement ist bekannt und Verantwortlichkeiten geklärt</a:t>
            </a:r>
          </a:p>
          <a:p>
            <a:pPr marL="285750" indent="-285750">
              <a:buClr>
                <a:schemeClr val="tx1"/>
              </a:buClr>
              <a:buFont typeface="Arial" panose="020B0604020202020204" pitchFamily="34" charset="0"/>
              <a:buChar char="□"/>
            </a:pPr>
            <a:r>
              <a:rPr lang="de-CH" sz="2000" dirty="0" smtClean="0"/>
              <a:t>Bekämpfungsstand der Bestände ist klar</a:t>
            </a:r>
          </a:p>
          <a:p>
            <a:pPr marL="285750" indent="-285750">
              <a:buClr>
                <a:schemeClr val="tx1"/>
              </a:buClr>
              <a:buFont typeface="Arial" panose="020B0604020202020204" pitchFamily="34" charset="0"/>
              <a:buChar char="□"/>
            </a:pPr>
            <a:r>
              <a:rPr lang="de-CH" sz="2000" dirty="0" smtClean="0"/>
              <a:t>Erfassungsstand im GIS-Browser ist klar</a:t>
            </a:r>
          </a:p>
          <a:p>
            <a:pPr marL="285750" indent="-285750">
              <a:buClr>
                <a:schemeClr val="tx1"/>
              </a:buClr>
              <a:buFont typeface="Arial" panose="020B0604020202020204" pitchFamily="34" charset="0"/>
              <a:buChar char="□"/>
            </a:pPr>
            <a:r>
              <a:rPr lang="de-CH" sz="2000" dirty="0" smtClean="0"/>
              <a:t>Konzept erstellt </a:t>
            </a:r>
            <a:r>
              <a:rPr lang="de-CH" sz="2000" dirty="0" smtClean="0">
                <a:sym typeface="Wingdings" panose="05000000000000000000" pitchFamily="2" charset="2"/>
              </a:rPr>
              <a:t></a:t>
            </a:r>
            <a:r>
              <a:rPr lang="de-CH" sz="2000" dirty="0" smtClean="0"/>
              <a:t> siehe Mustervorlage</a:t>
            </a:r>
          </a:p>
          <a:p>
            <a:pPr marL="285750" indent="-285750">
              <a:buClr>
                <a:schemeClr val="tx1"/>
              </a:buClr>
              <a:buFont typeface="Arial" panose="020B0604020202020204" pitchFamily="34" charset="0"/>
              <a:buChar char="□"/>
            </a:pPr>
            <a:endParaRPr lang="de-CH" sz="1800" b="1" dirty="0"/>
          </a:p>
          <a:p>
            <a:pPr marL="0" indent="0">
              <a:buClr>
                <a:srgbClr val="00B050"/>
              </a:buClr>
              <a:buNone/>
            </a:pPr>
            <a:endParaRPr lang="de-CH" sz="1800" dirty="0" smtClean="0"/>
          </a:p>
          <a:p>
            <a:pPr marL="0" indent="0">
              <a:buClr>
                <a:srgbClr val="00B050"/>
              </a:buClr>
              <a:buNone/>
            </a:pPr>
            <a:endParaRPr lang="de-CH" sz="1800" dirty="0" smtClean="0"/>
          </a:p>
          <a:p>
            <a:pPr marL="285750" indent="-285750">
              <a:buClr>
                <a:srgbClr val="00B050"/>
              </a:buClr>
              <a:buFont typeface="Wingdings" panose="05000000000000000000" pitchFamily="2" charset="2"/>
              <a:buChar char="à"/>
            </a:pPr>
            <a:endParaRPr lang="de-CH" sz="1800" dirty="0"/>
          </a:p>
          <a:p>
            <a:pPr marL="0" indent="0">
              <a:buClr>
                <a:srgbClr val="00B050"/>
              </a:buClr>
              <a:buNone/>
            </a:pPr>
            <a:endParaRPr lang="de-CH" sz="1800" dirty="0" smtClean="0"/>
          </a:p>
          <a:p>
            <a:pPr marL="0" indent="0">
              <a:buClr>
                <a:srgbClr val="00B050"/>
              </a:buClr>
              <a:buNone/>
            </a:pPr>
            <a:endParaRPr lang="de-CH" sz="1800" dirty="0" smtClean="0"/>
          </a:p>
          <a:p>
            <a:pPr marL="0" indent="0">
              <a:buClr>
                <a:srgbClr val="00B050"/>
              </a:buClr>
              <a:buNone/>
            </a:pPr>
            <a:endParaRPr lang="de-CH" sz="1800" dirty="0" smtClean="0"/>
          </a:p>
          <a:p>
            <a:pPr marL="0" indent="0">
              <a:buClr>
                <a:srgbClr val="00B050"/>
              </a:buClr>
              <a:buNone/>
            </a:pPr>
            <a:endParaRPr lang="de-CH" sz="1800" dirty="0" smtClean="0"/>
          </a:p>
          <a:p>
            <a:pPr marL="0" indent="0">
              <a:spcBef>
                <a:spcPts val="1800"/>
              </a:spcBef>
              <a:buClr>
                <a:srgbClr val="00B050"/>
              </a:buClr>
              <a:buFont typeface="Symbol" pitchFamily="18" charset="2"/>
              <a:buNone/>
            </a:pPr>
            <a:r>
              <a:rPr lang="de-CH" sz="1800" dirty="0" smtClean="0"/>
              <a:t>          </a:t>
            </a:r>
            <a:endParaRPr lang="de-CH" sz="1800" dirty="0"/>
          </a:p>
        </p:txBody>
      </p:sp>
      <p:sp>
        <p:nvSpPr>
          <p:cNvPr id="10" name="Titel 3"/>
          <p:cNvSpPr>
            <a:spLocks noGrp="1"/>
          </p:cNvSpPr>
          <p:nvPr>
            <p:ph type="title"/>
          </p:nvPr>
        </p:nvSpPr>
        <p:spPr>
          <a:xfrm>
            <a:off x="1410365" y="1021548"/>
            <a:ext cx="7186948" cy="535244"/>
          </a:xfrm>
        </p:spPr>
        <p:txBody>
          <a:bodyPr/>
          <a:lstStyle/>
          <a:p>
            <a:r>
              <a:rPr lang="de-CH" dirty="0" smtClean="0">
                <a:solidFill>
                  <a:srgbClr val="009EE0"/>
                </a:solidFill>
              </a:rPr>
              <a:t>3. Tätigkeitsfelder</a:t>
            </a:r>
            <a:endParaRPr lang="de-CH" dirty="0">
              <a:solidFill>
                <a:srgbClr val="009EE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587658196"/>
      </p:ext>
    </p:extLst>
  </p:cSld>
  <p:clrMapOvr>
    <a:masterClrMapping/>
  </p:clrMapOvr>
  <mc:AlternateContent xmlns:mc="http://schemas.openxmlformats.org/markup-compatibility/2006" xmlns:p14="http://schemas.microsoft.com/office/powerpoint/2010/main">
    <mc:Choice Requires="p14">
      <p:transition spd="slow" p14:dur="2000" advTm="77141"/>
    </mc:Choice>
    <mc:Fallback xmlns="">
      <p:transition spd="slow" advTm="77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482628" y="2204864"/>
            <a:ext cx="2952328" cy="369332"/>
          </a:xfrm>
          <a:prstGeom prst="rect">
            <a:avLst/>
          </a:prstGeom>
          <a:gradFill>
            <a:gsLst>
              <a:gs pos="0">
                <a:srgbClr val="B6E0F9"/>
              </a:gs>
              <a:gs pos="35000">
                <a:srgbClr val="B6E0F9"/>
              </a:gs>
              <a:gs pos="100000">
                <a:srgbClr val="B6E0F9"/>
              </a:gs>
            </a:gsLst>
          </a:gradFill>
          <a:ln>
            <a:solidFill>
              <a:schemeClr val="bg1"/>
            </a:solid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de-CH" sz="1800" b="1" i="0" u="none" strike="noStrike" kern="1200" cap="none" spc="0" normalizeH="0" baseline="0" noProof="0" dirty="0" smtClean="0">
                <a:ln>
                  <a:noFill/>
                </a:ln>
                <a:solidFill>
                  <a:prstClr val="black"/>
                </a:solidFill>
                <a:effectLst/>
                <a:uLnTx/>
                <a:uFillTx/>
                <a:latin typeface="Calibri "/>
                <a:ea typeface="+mn-ea"/>
                <a:cs typeface="+mn-cs"/>
              </a:rPr>
              <a:t>Kanton</a:t>
            </a:r>
            <a:endParaRPr kumimoji="0" lang="de-CH" sz="1800" b="1" i="0" u="none" strike="noStrike" kern="1200" cap="none" spc="0" normalizeH="0" baseline="0" noProof="0" dirty="0">
              <a:ln>
                <a:noFill/>
              </a:ln>
              <a:solidFill>
                <a:prstClr val="black"/>
              </a:solidFill>
              <a:effectLst/>
              <a:uLnTx/>
              <a:uFillTx/>
              <a:latin typeface="Calibri "/>
              <a:ea typeface="+mn-ea"/>
              <a:cs typeface="+mn-cs"/>
            </a:endParaRPr>
          </a:p>
        </p:txBody>
      </p:sp>
      <p:sp>
        <p:nvSpPr>
          <p:cNvPr id="7" name="Textfeld 6"/>
          <p:cNvSpPr txBox="1"/>
          <p:nvPr/>
        </p:nvSpPr>
        <p:spPr>
          <a:xfrm>
            <a:off x="1482628" y="3630597"/>
            <a:ext cx="2952328" cy="1754326"/>
          </a:xfrm>
          <a:prstGeom prst="rect">
            <a:avLst/>
          </a:prstGeom>
          <a:solidFill>
            <a:srgbClr val="FFC000"/>
          </a:solidFill>
          <a:ln>
            <a:solidFill>
              <a:schemeClr val="bg1"/>
            </a:solidFill>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smtClean="0">
                <a:ln>
                  <a:noFill/>
                </a:ln>
                <a:solidFill>
                  <a:prstClr val="black"/>
                </a:solidFill>
                <a:effectLst/>
                <a:uLnTx/>
                <a:uFillTx/>
                <a:latin typeface="Calibri "/>
                <a:ea typeface="+mn-ea"/>
                <a:cs typeface="+mn-cs"/>
              </a:rPr>
              <a:t>Gemeinde</a:t>
            </a:r>
          </a:p>
          <a:p>
            <a:pPr marL="0" marR="0" lvl="0" indent="0" defTabSz="457200" rtl="0" eaLnBrk="1" fontAlgn="auto" latinLnBrk="0" hangingPunct="1">
              <a:lnSpc>
                <a:spcPct val="100000"/>
              </a:lnSpc>
              <a:spcBef>
                <a:spcPts val="0"/>
              </a:spcBef>
              <a:spcAft>
                <a:spcPts val="0"/>
              </a:spcAft>
              <a:buClrTx/>
              <a:buSzTx/>
              <a:buFontTx/>
              <a:buNone/>
              <a:tabLst/>
              <a:defRPr/>
            </a:pPr>
            <a:r>
              <a:rPr lang="de-CH" dirty="0" smtClean="0">
                <a:solidFill>
                  <a:prstClr val="black"/>
                </a:solidFill>
                <a:latin typeface="Calibri "/>
              </a:rPr>
              <a:t>Relevante</a:t>
            </a:r>
          </a:p>
          <a:p>
            <a:pPr marL="0" marR="0" lvl="0" indent="0" defTabSz="457200" rtl="0" eaLnBrk="1" fontAlgn="auto" latinLnBrk="0" hangingPunct="1">
              <a:lnSpc>
                <a:spcPct val="100000"/>
              </a:lnSpc>
              <a:spcBef>
                <a:spcPts val="0"/>
              </a:spcBef>
              <a:spcAft>
                <a:spcPts val="0"/>
              </a:spcAft>
              <a:buClrTx/>
              <a:buSzTx/>
              <a:buFontTx/>
              <a:buNone/>
              <a:tabLst/>
              <a:defRPr/>
            </a:pPr>
            <a:r>
              <a:rPr lang="de-CH" dirty="0" smtClean="0">
                <a:solidFill>
                  <a:prstClr val="black"/>
                </a:solidFill>
                <a:latin typeface="Calibri "/>
              </a:rPr>
              <a:t>- Stellen</a:t>
            </a:r>
          </a:p>
          <a:p>
            <a:pPr marL="0" marR="0" lvl="0" indent="0" defTabSz="457200" rtl="0" eaLnBrk="1" fontAlgn="auto" latinLnBrk="0" hangingPunct="1">
              <a:lnSpc>
                <a:spcPct val="100000"/>
              </a:lnSpc>
              <a:spcBef>
                <a:spcPts val="0"/>
              </a:spcBef>
              <a:spcAft>
                <a:spcPts val="0"/>
              </a:spcAft>
              <a:buClrTx/>
              <a:buSzTx/>
              <a:buFontTx/>
              <a:buNone/>
              <a:tabLst/>
              <a:defRPr/>
            </a:pPr>
            <a:r>
              <a:rPr lang="de-CH" dirty="0" smtClean="0">
                <a:solidFill>
                  <a:prstClr val="black"/>
                </a:solidFill>
                <a:latin typeface="Calibri "/>
              </a:rPr>
              <a:t>- Ämter</a:t>
            </a:r>
          </a:p>
          <a:p>
            <a:pPr marL="0" marR="0" lvl="0" indent="0" defTabSz="457200" rtl="0" eaLnBrk="1" fontAlgn="auto" latinLnBrk="0" hangingPunct="1">
              <a:lnSpc>
                <a:spcPct val="100000"/>
              </a:lnSpc>
              <a:spcBef>
                <a:spcPts val="0"/>
              </a:spcBef>
              <a:spcAft>
                <a:spcPts val="0"/>
              </a:spcAft>
              <a:buClrTx/>
              <a:buSzTx/>
              <a:buFontTx/>
              <a:buNone/>
              <a:tabLst/>
              <a:defRPr/>
            </a:pPr>
            <a:r>
              <a:rPr lang="de-CH" dirty="0" smtClean="0">
                <a:solidFill>
                  <a:prstClr val="black"/>
                </a:solidFill>
                <a:latin typeface="Calibri "/>
              </a:rPr>
              <a:t>- Personen</a:t>
            </a:r>
          </a:p>
          <a:p>
            <a:pPr marL="0" marR="0" lvl="0" indent="0" defTabSz="457200" rtl="0" eaLnBrk="1" fontAlgn="auto" latinLnBrk="0" hangingPunct="1">
              <a:lnSpc>
                <a:spcPct val="100000"/>
              </a:lnSpc>
              <a:spcBef>
                <a:spcPts val="0"/>
              </a:spcBef>
              <a:spcAft>
                <a:spcPts val="0"/>
              </a:spcAft>
              <a:buClrTx/>
              <a:buSzTx/>
              <a:buFontTx/>
              <a:buNone/>
              <a:tabLst/>
              <a:defRPr/>
            </a:pPr>
            <a:r>
              <a:rPr kumimoji="0" lang="de-CH" sz="1800" i="0" u="none" strike="noStrike" kern="1200" cap="none" spc="0" normalizeH="0" baseline="0" noProof="0" dirty="0" smtClean="0">
                <a:ln>
                  <a:noFill/>
                </a:ln>
                <a:solidFill>
                  <a:prstClr val="black"/>
                </a:solidFill>
                <a:effectLst/>
                <a:uLnTx/>
                <a:uFillTx/>
                <a:latin typeface="Calibri "/>
              </a:rPr>
              <a:t>Nachbargemeinde</a:t>
            </a:r>
          </a:p>
        </p:txBody>
      </p:sp>
      <p:cxnSp>
        <p:nvCxnSpPr>
          <p:cNvPr id="17" name="Gerade Verbindung mit Pfeil 16"/>
          <p:cNvCxnSpPr/>
          <p:nvPr/>
        </p:nvCxnSpPr>
        <p:spPr>
          <a:xfrm>
            <a:off x="2958792" y="5405597"/>
            <a:ext cx="0" cy="506569"/>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1482628" y="5968018"/>
            <a:ext cx="2952328" cy="369332"/>
          </a:xfrm>
          <a:prstGeom prst="rect">
            <a:avLst/>
          </a:prstGeom>
          <a:solidFill>
            <a:schemeClr val="accent6">
              <a:lumMod val="40000"/>
              <a:lumOff val="60000"/>
            </a:schemeClr>
          </a:solidFill>
          <a:ln>
            <a:solidFill>
              <a:schemeClr val="bg1"/>
            </a:solidFill>
          </a:ln>
          <a:effectLst/>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0" marR="0" lvl="0" indent="0" algn="ctr" defTabSz="457200" rtl="0" eaLnBrk="1" fontAlgn="auto" latinLnBrk="0" hangingPunct="1">
              <a:spcBef>
                <a:spcPts val="0"/>
              </a:spcBef>
              <a:spcAft>
                <a:spcPts val="0"/>
              </a:spcAft>
              <a:buClrTx/>
              <a:buSzTx/>
              <a:buFontTx/>
              <a:buNone/>
              <a:tabLst/>
              <a:defRPr/>
            </a:pPr>
            <a:r>
              <a:rPr lang="de-CH" b="1" dirty="0" smtClean="0">
                <a:solidFill>
                  <a:prstClr val="black"/>
                </a:solidFill>
                <a:latin typeface="Calibri "/>
              </a:rPr>
              <a:t>Bevölkerung</a:t>
            </a:r>
          </a:p>
        </p:txBody>
      </p:sp>
      <p:sp>
        <p:nvSpPr>
          <p:cNvPr id="19" name="Textfeld 18"/>
          <p:cNvSpPr txBox="1"/>
          <p:nvPr/>
        </p:nvSpPr>
        <p:spPr>
          <a:xfrm>
            <a:off x="5436096" y="1340768"/>
            <a:ext cx="3384376" cy="1631216"/>
          </a:xfrm>
          <a:prstGeom prst="rect">
            <a:avLst/>
          </a:prstGeom>
          <a:noFill/>
        </p:spPr>
        <p:txBody>
          <a:bodyPr wrap="square" rtlCol="0">
            <a:spAutoFit/>
          </a:bodyPr>
          <a:lstStyle/>
          <a:p>
            <a:r>
              <a:rPr lang="de-CH" sz="2000" b="1" dirty="0" err="1" smtClean="0">
                <a:solidFill>
                  <a:srgbClr val="FF0000"/>
                </a:solidFill>
              </a:rPr>
              <a:t>Neobiota</a:t>
            </a:r>
            <a:r>
              <a:rPr lang="de-CH" sz="2000" b="1" dirty="0" smtClean="0">
                <a:solidFill>
                  <a:srgbClr val="FF0000"/>
                </a:solidFill>
              </a:rPr>
              <a:t>-Kontaktperson</a:t>
            </a:r>
          </a:p>
          <a:p>
            <a:pPr marL="285750" indent="-285750">
              <a:buFont typeface="Arial" panose="020B0604020202020204" pitchFamily="34" charset="0"/>
              <a:buChar char="•"/>
            </a:pPr>
            <a:r>
              <a:rPr lang="de-CH" sz="2000" b="1" dirty="0" smtClean="0">
                <a:solidFill>
                  <a:srgbClr val="FF0000"/>
                </a:solidFill>
              </a:rPr>
              <a:t>Ansprechpartner</a:t>
            </a:r>
          </a:p>
          <a:p>
            <a:pPr marL="285750" indent="-285750">
              <a:buFont typeface="Arial" panose="020B0604020202020204" pitchFamily="34" charset="0"/>
              <a:buChar char="•"/>
            </a:pPr>
            <a:r>
              <a:rPr lang="de-CH" sz="2000" b="1" dirty="0" smtClean="0">
                <a:solidFill>
                  <a:srgbClr val="FF0000"/>
                </a:solidFill>
              </a:rPr>
              <a:t>Bindeglied</a:t>
            </a:r>
          </a:p>
          <a:p>
            <a:pPr marL="285750" indent="-285750">
              <a:buFont typeface="Arial" panose="020B0604020202020204" pitchFamily="34" charset="0"/>
              <a:buChar char="•"/>
            </a:pPr>
            <a:r>
              <a:rPr lang="de-CH" sz="2000" b="1" dirty="0" smtClean="0">
                <a:solidFill>
                  <a:srgbClr val="FF0000"/>
                </a:solidFill>
              </a:rPr>
              <a:t>Gewährleistet</a:t>
            </a:r>
          </a:p>
          <a:p>
            <a:r>
              <a:rPr lang="de-CH" sz="2000" b="1" dirty="0" smtClean="0">
                <a:solidFill>
                  <a:srgbClr val="FF0000"/>
                </a:solidFill>
              </a:rPr>
              <a:t>     Informationsfluss</a:t>
            </a:r>
            <a:endParaRPr lang="de-CH" sz="2000" b="1" dirty="0">
              <a:solidFill>
                <a:srgbClr val="FF0000"/>
              </a:solidFill>
            </a:endParaRPr>
          </a:p>
        </p:txBody>
      </p:sp>
      <p:sp>
        <p:nvSpPr>
          <p:cNvPr id="22" name="Textfeld 21"/>
          <p:cNvSpPr txBox="1"/>
          <p:nvPr/>
        </p:nvSpPr>
        <p:spPr>
          <a:xfrm>
            <a:off x="4479134" y="3906631"/>
            <a:ext cx="3981298" cy="1477328"/>
          </a:xfrm>
          <a:prstGeom prst="rect">
            <a:avLst/>
          </a:prstGeom>
          <a:noFill/>
        </p:spPr>
        <p:txBody>
          <a:bodyPr wrap="square" rtlCol="0">
            <a:spAutoFit/>
          </a:bodyPr>
          <a:lstStyle/>
          <a:p>
            <a:r>
              <a:rPr lang="de-CH" dirty="0" smtClean="0"/>
              <a:t>Empfehlung</a:t>
            </a:r>
          </a:p>
          <a:p>
            <a:pPr marL="285750" indent="-285750">
              <a:buFont typeface="Arial" panose="020B0604020202020204" pitchFamily="34" charset="0"/>
              <a:buChar char="•"/>
            </a:pPr>
            <a:r>
              <a:rPr lang="de-CH" dirty="0" smtClean="0"/>
              <a:t>Weiterleitung des Newsletters an alle </a:t>
            </a:r>
            <a:r>
              <a:rPr lang="de-CH" dirty="0" err="1" smtClean="0"/>
              <a:t>Neobiota</a:t>
            </a:r>
            <a:r>
              <a:rPr lang="de-CH" dirty="0" smtClean="0"/>
              <a:t>-Akteure</a:t>
            </a:r>
          </a:p>
          <a:p>
            <a:pPr marL="285750" indent="-285750">
              <a:buFont typeface="Arial" panose="020B0604020202020204" pitchFamily="34" charset="0"/>
              <a:buChar char="•"/>
            </a:pPr>
            <a:r>
              <a:rPr lang="de-CH" dirty="0" smtClean="0"/>
              <a:t>Jährlicher Informationsaustausch</a:t>
            </a:r>
          </a:p>
          <a:p>
            <a:endParaRPr lang="de-CH" dirty="0"/>
          </a:p>
        </p:txBody>
      </p:sp>
      <p:sp>
        <p:nvSpPr>
          <p:cNvPr id="23" name="Textfeld 22"/>
          <p:cNvSpPr txBox="1"/>
          <p:nvPr/>
        </p:nvSpPr>
        <p:spPr>
          <a:xfrm>
            <a:off x="3118117" y="2651875"/>
            <a:ext cx="2037626" cy="923330"/>
          </a:xfrm>
          <a:prstGeom prst="rect">
            <a:avLst/>
          </a:prstGeom>
          <a:noFill/>
        </p:spPr>
        <p:txBody>
          <a:bodyPr wrap="square" rtlCol="0">
            <a:spAutoFit/>
          </a:bodyPr>
          <a:lstStyle/>
          <a:p>
            <a:pPr marL="285750" indent="-285750">
              <a:buFont typeface="Arial" panose="020B0604020202020204" pitchFamily="34" charset="0"/>
              <a:buChar char="•"/>
            </a:pPr>
            <a:r>
              <a:rPr lang="de-CH" dirty="0" smtClean="0"/>
              <a:t>Newsletter</a:t>
            </a:r>
          </a:p>
          <a:p>
            <a:pPr marL="285750" indent="-285750">
              <a:buFont typeface="Arial" panose="020B0604020202020204" pitchFamily="34" charset="0"/>
              <a:buChar char="•"/>
            </a:pPr>
            <a:r>
              <a:rPr lang="de-CH" dirty="0" smtClean="0"/>
              <a:t>Spez. Fälle</a:t>
            </a:r>
          </a:p>
          <a:p>
            <a:pPr marL="285750" indent="-285750">
              <a:buFont typeface="Arial" panose="020B0604020202020204" pitchFamily="34" charset="0"/>
              <a:buChar char="•"/>
            </a:pPr>
            <a:r>
              <a:rPr lang="de-CH" dirty="0" smtClean="0"/>
              <a:t>Pilotprojekte</a:t>
            </a:r>
            <a:endParaRPr lang="de-CH" dirty="0"/>
          </a:p>
        </p:txBody>
      </p:sp>
      <p:cxnSp>
        <p:nvCxnSpPr>
          <p:cNvPr id="29" name="Gerade Verbindung mit Pfeil 28"/>
          <p:cNvCxnSpPr/>
          <p:nvPr/>
        </p:nvCxnSpPr>
        <p:spPr>
          <a:xfrm>
            <a:off x="2958792" y="2605994"/>
            <a:ext cx="0" cy="100811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4479134" y="5824002"/>
            <a:ext cx="2808312" cy="646331"/>
          </a:xfrm>
          <a:prstGeom prst="rect">
            <a:avLst/>
          </a:prstGeom>
          <a:noFill/>
        </p:spPr>
        <p:txBody>
          <a:bodyPr wrap="square" rtlCol="0">
            <a:spAutoFit/>
          </a:bodyPr>
          <a:lstStyle/>
          <a:p>
            <a:pPr marL="285750" indent="-285750">
              <a:buFont typeface="Arial" panose="020B0604020202020204" pitchFamily="34" charset="0"/>
              <a:buChar char="•"/>
            </a:pPr>
            <a:r>
              <a:rPr lang="de-CH" dirty="0" smtClean="0"/>
              <a:t>Öffentlichkeitsarbeit</a:t>
            </a:r>
          </a:p>
          <a:p>
            <a:pPr marL="285750" indent="-285750">
              <a:buFont typeface="Arial" panose="020B0604020202020204" pitchFamily="34" charset="0"/>
              <a:buChar char="•"/>
            </a:pPr>
            <a:r>
              <a:rPr lang="de-CH" dirty="0" smtClean="0"/>
              <a:t>Unterstützung</a:t>
            </a:r>
          </a:p>
        </p:txBody>
      </p:sp>
      <p:sp>
        <p:nvSpPr>
          <p:cNvPr id="14"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3. Tätigkeitsfelder</a:t>
            </a:r>
            <a:r>
              <a:rPr lang="de-CH" sz="2000" b="1" dirty="0">
                <a:solidFill>
                  <a:srgbClr val="009EE0"/>
                </a:solidFill>
                <a:latin typeface="+mn-lt"/>
              </a:rPr>
              <a:t> </a:t>
            </a:r>
            <a:r>
              <a:rPr lang="de-CH" sz="2000" b="1" dirty="0" smtClean="0">
                <a:solidFill>
                  <a:srgbClr val="009EE0"/>
                </a:solidFill>
                <a:latin typeface="+mn-lt"/>
              </a:rPr>
              <a:t/>
            </a:r>
            <a:br>
              <a:rPr lang="de-CH" sz="2000" b="1" dirty="0" smtClean="0">
                <a:solidFill>
                  <a:srgbClr val="009EE0"/>
                </a:solidFill>
                <a:latin typeface="+mn-lt"/>
              </a:rPr>
            </a:br>
            <a:r>
              <a:rPr lang="de-CH" sz="2000" b="1" dirty="0" err="1" smtClean="0">
                <a:solidFill>
                  <a:srgbClr val="009EE0"/>
                </a:solidFill>
                <a:latin typeface="+mn-lt"/>
              </a:rPr>
              <a:t>Neobiota</a:t>
            </a:r>
            <a:r>
              <a:rPr lang="de-CH" sz="2000" b="1" dirty="0" smtClean="0">
                <a:solidFill>
                  <a:srgbClr val="009EE0"/>
                </a:solidFill>
                <a:latin typeface="+mn-lt"/>
              </a:rPr>
              <a:t>-Kontaktperson</a:t>
            </a:r>
            <a:endParaRPr lang="de-CH" sz="2000" dirty="0">
              <a:solidFill>
                <a:srgbClr val="009EE0"/>
              </a:solidFill>
            </a:endParaRPr>
          </a:p>
        </p:txBody>
      </p:sp>
      <p:sp>
        <p:nvSpPr>
          <p:cNvPr id="20" name="Inhaltsplatzhalter 1"/>
          <p:cNvSpPr txBox="1">
            <a:spLocks/>
          </p:cNvSpPr>
          <p:nvPr/>
        </p:nvSpPr>
        <p:spPr>
          <a:xfrm>
            <a:off x="1403648" y="1340768"/>
            <a:ext cx="3240360" cy="36004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Informationsaustausch:</a:t>
            </a:r>
          </a:p>
        </p:txBody>
      </p:sp>
      <p:pic>
        <p:nvPicPr>
          <p:cNvPr id="26" name="Audio 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557503501"/>
      </p:ext>
    </p:extLst>
  </p:cSld>
  <p:clrMapOvr>
    <a:masterClrMapping/>
  </p:clrMapOvr>
  <mc:AlternateContent xmlns:mc="http://schemas.openxmlformats.org/markup-compatibility/2006" xmlns:p14="http://schemas.microsoft.com/office/powerpoint/2010/main">
    <mc:Choice Requires="p14">
      <p:transition spd="slow" p14:dur="2000" advTm="161879"/>
    </mc:Choice>
    <mc:Fallback xmlns="">
      <p:transition spd="slow" advTm="16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6"/>
                </p:tgtEl>
              </p:cMediaNode>
            </p:audio>
          </p:childTnLst>
        </p:cTn>
      </p:par>
    </p:tnLst>
    <p:bldLst>
      <p:bldP spid="6" grpId="0" animBg="1"/>
      <p:bldP spid="7" grpId="0" animBg="1"/>
      <p:bldP spid="18" grpId="0" animBg="1"/>
      <p:bldP spid="22" grpId="0"/>
      <p:bldP spid="23" grpId="0"/>
      <p:bldP spid="32" grpId="0"/>
    </p:bldLst>
  </p:timing>
  <p:extLst mod="1">
    <p:ext uri="{3A86A75C-4F4B-4683-9AE1-C65F6400EC91}">
      <p14:laserTraceLst xmlns:p14="http://schemas.microsoft.com/office/powerpoint/2010/main">
        <p14:tracePtLst>
          <p14:tracePt t="616" x="7446963" y="5178425"/>
          <p14:tracePt t="943" x="7440613" y="5172075"/>
          <p14:tracePt t="951" x="7418388" y="5160963"/>
          <p14:tracePt t="959" x="7400925" y="5154613"/>
          <p14:tracePt t="970" x="7383463" y="5143500"/>
          <p14:tracePt t="987" x="7332663" y="5114925"/>
          <p14:tracePt t="1004" x="7280275" y="5080000"/>
          <p14:tracePt t="1020" x="7264400" y="5075238"/>
          <p14:tracePt t="1037" x="7240588" y="5057775"/>
          <p14:tracePt t="1054" x="7207250" y="5035550"/>
          <p14:tracePt t="1070" x="7150100" y="5000625"/>
          <p14:tracePt t="1088" x="7104063" y="4978400"/>
          <p14:tracePt t="1104" x="7023100" y="4914900"/>
          <p14:tracePt t="1120" x="6954838" y="4864100"/>
          <p14:tracePt t="1137" x="6869113" y="4794250"/>
          <p14:tracePt t="1154" x="6783388" y="4743450"/>
          <p14:tracePt t="1170" x="6664325" y="4675188"/>
          <p14:tracePt t="1187" x="6526213" y="4600575"/>
          <p14:tracePt t="1204" x="6383338" y="4532313"/>
          <p14:tracePt t="1220" x="6257925" y="4475163"/>
          <p14:tracePt t="1237" x="6161088" y="4429125"/>
          <p14:tracePt t="1254" x="6103938" y="4418013"/>
          <p14:tracePt t="1270" x="6035675" y="4400550"/>
          <p14:tracePt t="1287" x="6000750" y="4394200"/>
          <p14:tracePt t="1304" x="5972175" y="4389438"/>
          <p14:tracePt t="1320" x="5921375" y="4365625"/>
          <p14:tracePt t="1337" x="5868988" y="4332288"/>
          <p14:tracePt t="1354" x="5807075" y="4286250"/>
          <p14:tracePt t="1370" x="5761038" y="4246563"/>
          <p14:tracePt t="1387" x="5743575" y="4235450"/>
          <p14:tracePt t="1404" x="5743575" y="4229100"/>
          <p14:tracePt t="6782" x="5743575" y="4222750"/>
          <p14:tracePt t="7487" x="5732463" y="4222750"/>
          <p14:tracePt t="7550" x="5726113" y="4222750"/>
          <p14:tracePt t="7607" x="5715000" y="4217988"/>
          <p14:tracePt t="7614" x="5703888" y="4211638"/>
          <p14:tracePt t="7623" x="5703888" y="4200525"/>
          <p14:tracePt t="7637" x="5703888" y="4171950"/>
          <p14:tracePt t="7959" x="5697538" y="4171950"/>
          <p14:tracePt t="7966" x="5680075" y="4160838"/>
          <p14:tracePt t="7974" x="5668963" y="4149725"/>
          <p14:tracePt t="7986" x="5651500" y="4143375"/>
          <p14:tracePt t="8003" x="5629275" y="4132263"/>
          <p14:tracePt t="8020" x="5589588" y="4097338"/>
          <p14:tracePt t="8037" x="5583238" y="4079875"/>
          <p14:tracePt t="8053" x="5521325" y="4000500"/>
          <p14:tracePt t="8070" x="5468938" y="3932238"/>
          <p14:tracePt t="8086" x="5365750" y="3806825"/>
          <p14:tracePt t="8103" x="5251450" y="3697288"/>
          <p14:tracePt t="8120" x="5092700" y="3554413"/>
          <p14:tracePt t="8136" x="4921250" y="3435350"/>
          <p14:tracePt t="8153" x="4749800" y="3321050"/>
          <p14:tracePt t="8170" x="4583113" y="3228975"/>
          <p14:tracePt t="8187" x="4468813" y="3154363"/>
          <p14:tracePt t="8203" x="4246563" y="3017838"/>
          <p14:tracePt t="8220" x="4114800" y="2949575"/>
          <p14:tracePt t="8237" x="3978275" y="2879725"/>
          <p14:tracePt t="8253" x="3851275" y="2828925"/>
          <p14:tracePt t="8270" x="3771900" y="2794000"/>
          <p14:tracePt t="8286" x="3663950" y="2765425"/>
          <p14:tracePt t="8303" x="3594100" y="2754313"/>
          <p14:tracePt t="8320" x="3514725" y="2749550"/>
          <p14:tracePt t="8336" x="3417888" y="2749550"/>
          <p14:tracePt t="8353" x="3308350" y="2743200"/>
          <p14:tracePt t="8370" x="3160713" y="2743200"/>
          <p14:tracePt t="8386" x="3121025" y="2743200"/>
          <p14:tracePt t="8403" x="3011488" y="2749550"/>
          <p14:tracePt t="8420" x="2965450" y="2760663"/>
          <p14:tracePt t="8436" x="2936875" y="2765425"/>
          <p14:tracePt t="8453" x="2925763" y="2771775"/>
          <p14:tracePt t="8470" x="2908300" y="2782888"/>
          <p14:tracePt t="8486" x="2879725" y="2806700"/>
          <p14:tracePt t="8503" x="2868613" y="2817813"/>
          <p14:tracePt t="8520" x="2857500" y="2800350"/>
          <p14:tracePt t="8536" x="2857500" y="2749550"/>
          <p14:tracePt t="8791" x="2857500" y="2754313"/>
          <p14:tracePt t="8798" x="2857500" y="2782888"/>
          <p14:tracePt t="8807" x="2868613" y="2879725"/>
          <p14:tracePt t="8820" x="2874963" y="2903538"/>
          <p14:tracePt t="8836" x="2874963" y="2914650"/>
          <p14:tracePt t="8919" x="2874963" y="2921000"/>
          <p14:tracePt t="8967" x="2874963" y="2932113"/>
          <p14:tracePt t="8975" x="2874963" y="2936875"/>
          <p14:tracePt t="8983" x="2874963" y="2943225"/>
          <p14:tracePt t="8991" x="2874963" y="2965450"/>
          <p14:tracePt t="9003" x="2874963" y="2982913"/>
          <p14:tracePt t="9020" x="2874963" y="3028950"/>
          <p14:tracePt t="9036" x="2874963" y="3108325"/>
          <p14:tracePt t="9053" x="2874963" y="3171825"/>
          <p14:tracePt t="9070" x="2874963" y="3246438"/>
          <p14:tracePt t="9086" x="2874963" y="3382963"/>
          <p14:tracePt t="9103" x="2874963" y="3486150"/>
          <p14:tracePt t="9120" x="2879725" y="3594100"/>
          <p14:tracePt t="9137" x="2879725" y="3697288"/>
          <p14:tracePt t="9153" x="2879725" y="3806825"/>
          <p14:tracePt t="9170" x="2879725" y="3908425"/>
          <p14:tracePt t="9186" x="2879725" y="4006850"/>
          <p14:tracePt t="9203" x="2879725" y="4154488"/>
          <p14:tracePt t="9220" x="2879725" y="4222750"/>
          <p14:tracePt t="9236" x="2879725" y="4286250"/>
          <p14:tracePt t="9253" x="2879725" y="4354513"/>
          <p14:tracePt t="9270" x="2879725" y="4440238"/>
          <p14:tracePt t="9286" x="2868613" y="4565650"/>
          <p14:tracePt t="9303" x="2868613" y="4640263"/>
          <p14:tracePt t="9320" x="2868613" y="4703763"/>
          <p14:tracePt t="9336" x="2868613" y="4754563"/>
          <p14:tracePt t="9353" x="2863850" y="4835525"/>
          <p14:tracePt t="9370" x="2863850" y="4846638"/>
          <p14:tracePt t="9386" x="2863850" y="4857750"/>
          <p14:tracePt t="9431" x="2863850" y="4851400"/>
          <p14:tracePt t="9440" x="2874963" y="4806950"/>
          <p14:tracePt t="9453" x="2879725" y="4754563"/>
          <p14:tracePt t="9470" x="2908300" y="4646613"/>
          <p14:tracePt t="9486" x="2960688" y="4411663"/>
          <p14:tracePt t="9503" x="3017838" y="4154488"/>
          <p14:tracePt t="9520" x="3068638" y="3868738"/>
          <p14:tracePt t="9536" x="3114675" y="3571875"/>
          <p14:tracePt t="9553" x="3136900" y="3354388"/>
          <p14:tracePt t="9570" x="3165475" y="3006725"/>
          <p14:tracePt t="9586" x="3165475" y="2936875"/>
          <p14:tracePt t="9603" x="3171825" y="2749550"/>
          <p14:tracePt t="9620" x="3171825" y="2674938"/>
          <p14:tracePt t="9636" x="3171825" y="2606675"/>
          <p14:tracePt t="9653" x="3171825" y="2554288"/>
          <p14:tracePt t="9670" x="3171825" y="2503488"/>
          <p14:tracePt t="9686" x="3171825" y="2406650"/>
          <p14:tracePt t="9703" x="3165475" y="2336800"/>
          <p14:tracePt t="9720" x="3160713" y="2251075"/>
          <p14:tracePt t="9736" x="3160713" y="2182813"/>
          <p14:tracePt t="9753" x="3154363" y="2120900"/>
          <p14:tracePt t="9770" x="3154363" y="2097088"/>
          <p14:tracePt t="9863" x="3149600" y="2103438"/>
          <p14:tracePt t="9872" x="3149600" y="2114550"/>
          <p14:tracePt t="9879" x="3143250" y="2132013"/>
          <p14:tracePt t="9887" x="3132138" y="2182813"/>
          <p14:tracePt t="9903" x="3114675" y="2251075"/>
          <p14:tracePt t="9920" x="3103563" y="2286000"/>
          <p14:tracePt t="9936" x="3097213" y="2349500"/>
          <p14:tracePt t="9953" x="3092450" y="2474913"/>
          <p14:tracePt t="9970" x="3074988" y="2708275"/>
          <p14:tracePt t="9986" x="3068638" y="2868613"/>
          <p14:tracePt t="10003" x="3068638" y="3040063"/>
          <p14:tracePt t="10020" x="3068638" y="3240088"/>
          <p14:tracePt t="10036" x="3063875" y="3417888"/>
          <p14:tracePt t="10053" x="3057525" y="3589338"/>
          <p14:tracePt t="10070" x="3051175" y="3732213"/>
          <p14:tracePt t="10086" x="3046413" y="3925888"/>
          <p14:tracePt t="10103" x="3040063" y="4046538"/>
          <p14:tracePt t="10120" x="3040063" y="4143375"/>
          <p14:tracePt t="10136" x="3017838" y="4303713"/>
          <p14:tracePt t="10153" x="3000375" y="4383088"/>
          <p14:tracePt t="10170" x="2989263" y="4446588"/>
          <p14:tracePt t="10186" x="2982913" y="4486275"/>
          <p14:tracePt t="10203" x="2978150" y="4503738"/>
          <p14:tracePt t="10258" x="2978150" y="4492625"/>
          <p14:tracePt t="10262" x="2982913" y="4475163"/>
          <p14:tracePt t="10272" x="2989263" y="4446588"/>
          <p14:tracePt t="10286" x="3035300" y="4354513"/>
          <p14:tracePt t="10303" x="3097213" y="4211638"/>
          <p14:tracePt t="10320" x="3171825" y="4029075"/>
          <p14:tracePt t="10336" x="3314700" y="3600450"/>
          <p14:tracePt t="10353" x="3365500" y="3400425"/>
          <p14:tracePt t="10370" x="3394075" y="3235325"/>
          <p14:tracePt t="10386" x="3411538" y="3086100"/>
          <p14:tracePt t="10403" x="3411538" y="2954338"/>
          <p14:tracePt t="10420" x="3411538" y="2857500"/>
          <p14:tracePt t="10436" x="3411538" y="2771775"/>
          <p14:tracePt t="10453" x="3417888" y="2703513"/>
          <p14:tracePt t="10470" x="3417888" y="2651125"/>
          <p14:tracePt t="10486" x="3417888" y="2606675"/>
          <p14:tracePt t="10503" x="3417888" y="2582863"/>
          <p14:tracePt t="10520" x="3417888" y="2578100"/>
          <p14:tracePt t="10599" x="3417888" y="2582863"/>
          <p14:tracePt t="10607" x="3417888" y="2600325"/>
          <p14:tracePt t="10615" x="3406775" y="2622550"/>
          <p14:tracePt t="10624" x="3394075" y="2657475"/>
          <p14:tracePt t="10637" x="3378200" y="2692400"/>
          <p14:tracePt t="10653" x="3360738" y="2782888"/>
          <p14:tracePt t="10670" x="3349625" y="2886075"/>
          <p14:tracePt t="10686" x="3325813" y="3063875"/>
          <p14:tracePt t="10703" x="3303588" y="3222625"/>
          <p14:tracePt t="10720" x="3286125" y="3394075"/>
          <p14:tracePt t="10736" x="3263900" y="3817938"/>
          <p14:tracePt t="10753" x="3240088" y="4017963"/>
          <p14:tracePt t="10770" x="3235325" y="4211638"/>
          <p14:tracePt t="10786" x="3222625" y="4378325"/>
          <p14:tracePt t="10790" x="3206750" y="4464050"/>
          <p14:tracePt t="10803" x="3194050" y="4537075"/>
          <p14:tracePt t="10820" x="3178175" y="4686300"/>
          <p14:tracePt t="10837" x="3165475" y="4800600"/>
          <p14:tracePt t="10853" x="3160713" y="4851400"/>
          <p14:tracePt t="11159" x="3178175" y="4851400"/>
          <p14:tracePt t="11167" x="3206750" y="4851400"/>
          <p14:tracePt t="11175" x="3251200" y="4851400"/>
          <p14:tracePt t="11186" x="3303588" y="4851400"/>
          <p14:tracePt t="11203" x="3635375" y="4851400"/>
          <p14:tracePt t="11220" x="3960813" y="4851400"/>
          <p14:tracePt t="11236" x="4411663" y="4851400"/>
          <p14:tracePt t="11253" x="4818063" y="4857750"/>
          <p14:tracePt t="11270" x="5051425" y="4864100"/>
          <p14:tracePt t="11286" x="5251450" y="4864100"/>
          <p14:tracePt t="11303" x="5280025" y="4864100"/>
          <p14:tracePt t="14222" x="5280025" y="4851400"/>
          <p14:tracePt t="14230" x="5280025" y="4840288"/>
          <p14:tracePt t="14239" x="5280025" y="4778375"/>
          <p14:tracePt t="14256" x="5280025" y="4749800"/>
          <p14:tracePt t="14269" x="5268913" y="4618038"/>
          <p14:tracePt t="14286" x="5251450" y="4479925"/>
          <p14:tracePt t="14288" x="5240338" y="4406900"/>
          <p14:tracePt t="14303" x="5218113" y="4257675"/>
          <p14:tracePt t="14320" x="5194300" y="4137025"/>
          <p14:tracePt t="14336" x="5178425" y="4035425"/>
          <p14:tracePt t="14353" x="5149850" y="3949700"/>
          <p14:tracePt t="14369" x="5121275" y="3875088"/>
          <p14:tracePt t="14386" x="5086350" y="3800475"/>
          <p14:tracePt t="14403" x="5057775" y="3743325"/>
          <p14:tracePt t="14419" x="5040313" y="3714750"/>
          <p14:tracePt t="14436" x="5029200" y="3692525"/>
          <p14:tracePt t="14453" x="5011738" y="3675063"/>
          <p14:tracePt t="14469" x="4994275" y="3657600"/>
          <p14:tracePt t="14486" x="4972050" y="3629025"/>
          <p14:tracePt t="14503" x="4886325" y="3560763"/>
          <p14:tracePt t="14519" x="4806950" y="3503613"/>
          <p14:tracePt t="14536" x="4708525" y="3435350"/>
          <p14:tracePt t="14553" x="4618038" y="3382963"/>
          <p14:tracePt t="14570" x="4486275" y="3286125"/>
          <p14:tracePt t="14586" x="4411663" y="3235325"/>
          <p14:tracePt t="14603" x="4343400" y="3200400"/>
          <p14:tracePt t="14619" x="4279900" y="3171825"/>
          <p14:tracePt t="14637" x="4222750" y="3143250"/>
          <p14:tracePt t="14653" x="4206875" y="3136900"/>
          <p14:tracePt t="14669" x="4165600" y="3136900"/>
          <p14:tracePt t="14686" x="4137025" y="3132138"/>
          <p14:tracePt t="14703" x="4079875" y="3132138"/>
          <p14:tracePt t="14719" x="4035425" y="3125788"/>
          <p14:tracePt t="14736" x="3978275" y="3125788"/>
          <p14:tracePt t="14753" x="3932238" y="3114675"/>
          <p14:tracePt t="14769" x="3914775" y="3114675"/>
          <p14:tracePt t="14786" x="3892550" y="3114675"/>
          <p14:tracePt t="14803" x="3886200" y="3121025"/>
          <p14:tracePt t="14819" x="3879850" y="3125788"/>
          <p14:tracePt t="14836" x="3875088" y="3125788"/>
          <p14:tracePt t="14869" x="3875088" y="3132138"/>
          <p14:tracePt t="16687" x="3875088" y="3136900"/>
          <p14:tracePt t="16697" x="3863975" y="3149600"/>
          <p14:tracePt t="16703" x="3857625" y="3178175"/>
          <p14:tracePt t="16719" x="3822700" y="3222625"/>
          <p14:tracePt t="16736" x="3783013" y="3286125"/>
          <p14:tracePt t="16753" x="3771900" y="3325813"/>
          <p14:tracePt t="16769" x="3754438" y="3382963"/>
          <p14:tracePt t="16786" x="3749675" y="3422650"/>
          <p14:tracePt t="16802" x="3721100" y="3525838"/>
          <p14:tracePt t="16819" x="3714750" y="3560763"/>
          <p14:tracePt t="16836" x="3686175" y="3675063"/>
          <p14:tracePt t="16852" x="3675063" y="3736975"/>
          <p14:tracePt t="16869" x="3663950" y="3811588"/>
          <p14:tracePt t="16886" x="3657600" y="3879850"/>
          <p14:tracePt t="16903" x="3640138" y="3971925"/>
          <p14:tracePt t="16919" x="3617913" y="4046538"/>
          <p14:tracePt t="16936" x="3600450" y="4121150"/>
          <p14:tracePt t="16953" x="3582988" y="4200525"/>
          <p14:tracePt t="16969" x="3560763" y="4292600"/>
          <p14:tracePt t="16986" x="3543300" y="4378325"/>
          <p14:tracePt t="17003" x="3532188" y="4514850"/>
          <p14:tracePt t="17019" x="3525838" y="4618038"/>
          <p14:tracePt t="17036" x="3514725" y="4714875"/>
          <p14:tracePt t="17053" x="3514725" y="4835525"/>
          <p14:tracePt t="17069" x="3508375" y="4937125"/>
          <p14:tracePt t="17086" x="3508375" y="5022850"/>
          <p14:tracePt t="17103" x="3508375" y="5114925"/>
          <p14:tracePt t="17119" x="3503613" y="5154613"/>
          <p14:tracePt t="17136" x="3503613" y="5160963"/>
          <p14:tracePt t="17152" x="3497263" y="5165725"/>
          <p14:tracePt t="17186" x="3497263" y="5172075"/>
          <p14:tracePt t="17202" x="3497263" y="5178425"/>
          <p14:tracePt t="17236" x="3492500" y="5178425"/>
          <p14:tracePt t="17253" x="3486150" y="5178425"/>
          <p14:tracePt t="17269" x="3468688" y="5178425"/>
          <p14:tracePt t="17286" x="3451225" y="5121275"/>
          <p14:tracePt t="17696" x="3457575" y="5103813"/>
          <p14:tracePt t="17751" x="3463925" y="5103813"/>
          <p14:tracePt t="17759" x="3463925" y="5097463"/>
          <p14:tracePt t="17777" x="3457575" y="5097463"/>
          <p14:tracePt t="17786" x="3451225" y="5097463"/>
          <p14:tracePt t="17802" x="3446463" y="5097463"/>
          <p14:tracePt t="17819" x="3422650" y="5132388"/>
          <p14:tracePt t="17836" x="3389313" y="5172075"/>
          <p14:tracePt t="17852" x="3365500" y="5200650"/>
          <p14:tracePt t="17869" x="3349625" y="5240338"/>
          <p14:tracePt t="17886" x="3332163" y="5268913"/>
          <p14:tracePt t="17903" x="3314700" y="5365750"/>
          <p14:tracePt t="17919" x="3308350" y="5407025"/>
          <p14:tracePt t="17936" x="3303588" y="5440363"/>
          <p14:tracePt t="17952" x="3297238" y="5464175"/>
          <p14:tracePt t="17969" x="3292475" y="5486400"/>
          <p14:tracePt t="17986" x="3279775" y="5514975"/>
          <p14:tracePt t="18002" x="3275013" y="5532438"/>
          <p14:tracePt t="18019" x="3263900" y="5549900"/>
          <p14:tracePt t="18036" x="3257550" y="5583238"/>
          <p14:tracePt t="18053" x="3251200" y="5600700"/>
          <p14:tracePt t="18069" x="3246438" y="5607050"/>
          <p14:tracePt t="18088" x="3246438" y="5611813"/>
          <p14:tracePt t="18559" x="3246438" y="5607050"/>
          <p14:tracePt t="18567" x="3251200" y="5607050"/>
          <p14:tracePt t="18575" x="3257550" y="5600700"/>
          <p14:tracePt t="18586" x="3263900" y="5594350"/>
          <p14:tracePt t="18602" x="3279775" y="5589588"/>
          <p14:tracePt t="18619" x="3314700" y="5583238"/>
          <p14:tracePt t="18636" x="3343275" y="5572125"/>
          <p14:tracePt t="18652" x="3406775" y="5565775"/>
          <p14:tracePt t="18669" x="3492500" y="5565775"/>
          <p14:tracePt t="18686" x="3589338" y="5565775"/>
          <p14:tracePt t="18702" x="3879850" y="5565775"/>
          <p14:tracePt t="18719" x="4022725" y="5572125"/>
          <p14:tracePt t="18736" x="4137025" y="5583238"/>
          <p14:tracePt t="18753" x="4343400" y="5600700"/>
          <p14:tracePt t="18769" x="4389438" y="5600700"/>
          <p14:tracePt t="18786" x="4600575" y="5607050"/>
          <p14:tracePt t="18802" x="4697413" y="5607050"/>
          <p14:tracePt t="18819" x="4789488" y="5611813"/>
          <p14:tracePt t="18836" x="4875213" y="5611813"/>
          <p14:tracePt t="18852" x="4949825" y="5618163"/>
          <p14:tracePt t="18869" x="5022850" y="5618163"/>
          <p14:tracePt t="18886" x="5064125" y="5618163"/>
          <p14:tracePt t="18902" x="5075238" y="5618163"/>
          <p14:tracePt t="20374" x="5075238" y="5607050"/>
          <p14:tracePt t="20384" x="5075238" y="5594350"/>
          <p14:tracePt t="20391" x="5075238" y="5589588"/>
          <p14:tracePt t="20402" x="5080000" y="5583238"/>
          <p14:tracePt t="20419" x="5080000" y="5578475"/>
          <p14:tracePt t="20436" x="5086350" y="5583238"/>
          <p14:tracePt t="20456" x="5086350" y="5565775"/>
          <p14:tracePt t="20847" x="5086350" y="5572125"/>
          <p14:tracePt t="20855" x="5086350" y="5583238"/>
          <p14:tracePt t="20863" x="5086350" y="5589588"/>
          <p14:tracePt t="20872" x="5086350" y="5594350"/>
          <p14:tracePt t="20886" x="5086350" y="5607050"/>
          <p14:tracePt t="20903" x="5086350" y="5618163"/>
          <p14:tracePt t="20919" x="5086350" y="5622925"/>
          <p14:tracePt t="20983" x="5092700" y="5622925"/>
          <p14:tracePt t="20991" x="5092700" y="5618163"/>
          <p14:tracePt t="20999" x="5103813" y="5611813"/>
          <p14:tracePt t="21008" x="5103813" y="5607050"/>
          <p14:tracePt t="21019" x="5108575" y="5600700"/>
          <p14:tracePt t="21036" x="5114925" y="5583238"/>
          <p14:tracePt t="21052" x="5126038" y="5572125"/>
          <p14:tracePt t="21069" x="5137150" y="5561013"/>
          <p14:tracePt t="21086" x="5143500" y="5537200"/>
          <p14:tracePt t="21102" x="5154613" y="5526088"/>
          <p14:tracePt t="21119" x="5160963" y="5514975"/>
          <p14:tracePt t="21160" x="5160963" y="5508625"/>
          <p14:tracePt t="21175" x="5160963" y="5503863"/>
          <p14:tracePt t="21185" x="5165725" y="5503863"/>
          <p14:tracePt t="21202" x="5165725" y="5492750"/>
          <p14:tracePt t="21219" x="5172075" y="5475288"/>
          <p14:tracePt t="21235" x="5178425" y="5451475"/>
          <p14:tracePt t="21252" x="5194300" y="5418138"/>
          <p14:tracePt t="21269" x="5211763" y="5378450"/>
          <p14:tracePt t="21286" x="5218113" y="5343525"/>
          <p14:tracePt t="21302" x="5246688" y="5286375"/>
          <p14:tracePt t="21319" x="5257800" y="5235575"/>
          <p14:tracePt t="21336" x="5264150" y="5211763"/>
          <p14:tracePt t="21352" x="5268913" y="5194300"/>
          <p14:tracePt t="21369" x="5280025" y="5165725"/>
          <p14:tracePt t="21386" x="5297488" y="5108575"/>
          <p14:tracePt t="21402" x="5297488" y="5097463"/>
          <p14:tracePt t="21419" x="5303838" y="5080000"/>
          <p14:tracePt t="21436" x="5303838" y="5064125"/>
          <p14:tracePt t="21452" x="5308600" y="5051425"/>
          <p14:tracePt t="21469" x="5308600" y="5040313"/>
          <p14:tracePt t="21485" x="5308600" y="5035550"/>
          <p14:tracePt t="21502" x="5314950" y="5022850"/>
          <p14:tracePt t="21519" x="5321300" y="5018088"/>
          <p14:tracePt t="21536" x="5326063" y="5018088"/>
          <p14:tracePt t="21552" x="5326063" y="4994275"/>
          <p14:tracePt t="21569" x="5326063" y="4978400"/>
          <p14:tracePt t="22063" x="5332413" y="4978400"/>
          <p14:tracePt t="22073" x="5332413" y="4989513"/>
          <p14:tracePt t="22175" x="5337175" y="4983163"/>
          <p14:tracePt t="22191" x="5337175" y="4972050"/>
          <p14:tracePt t="22207" x="5343525" y="4960938"/>
          <p14:tracePt t="22224" x="5343525" y="4954588"/>
          <p14:tracePt t="22231" x="5343525" y="4949825"/>
          <p14:tracePt t="22239" x="5343525" y="4943475"/>
          <p14:tracePt t="22256" x="5343525" y="4937125"/>
          <p14:tracePt t="22279" x="5343525" y="4932363"/>
          <p14:tracePt t="22342" x="5343525" y="4926013"/>
          <p14:tracePt t="22400" x="5343525" y="4921250"/>
          <p14:tracePt t="22751" x="5349875" y="4921250"/>
          <p14:tracePt t="24087" x="5349875" y="4914900"/>
          <p14:tracePt t="24104" x="5349875" y="4908550"/>
          <p14:tracePt t="24111" x="5349875" y="4897438"/>
          <p14:tracePt t="24127" x="5349875" y="4886325"/>
          <p14:tracePt t="24135" x="5349875" y="4868863"/>
          <p14:tracePt t="24152" x="5349875" y="4846638"/>
          <p14:tracePt t="24169" x="5343525" y="4835525"/>
          <p14:tracePt t="24185" x="5343525" y="4818063"/>
          <p14:tracePt t="24202" x="5343525" y="4811713"/>
          <p14:tracePt t="24902" x="5332413" y="4800600"/>
          <p14:tracePt t="24911" x="5326063" y="4800600"/>
          <p14:tracePt t="24919" x="5321300" y="4794250"/>
          <p14:tracePt t="24935" x="5297488" y="4783138"/>
          <p14:tracePt t="24952" x="5280025" y="4772025"/>
          <p14:tracePt t="24969" x="5268913" y="4765675"/>
          <p14:tracePt t="24985" x="5264150" y="4760913"/>
          <p14:tracePt t="25002" x="5264150" y="4754563"/>
          <p14:tracePt t="28310" x="5264150" y="4749800"/>
          <p14:tracePt t="28319" x="5264150" y="4743450"/>
          <p14:tracePt t="28326" x="5264150" y="4737100"/>
          <p14:tracePt t="28343" x="5264150" y="4732338"/>
          <p14:tracePt t="28359" x="5264150" y="4725988"/>
          <p14:tracePt t="28368" x="5264150" y="4721225"/>
          <p14:tracePt t="28385" x="5264150" y="4697413"/>
          <p14:tracePt t="28402" x="5264150" y="4668838"/>
          <p14:tracePt t="28418" x="5264150" y="4646613"/>
          <p14:tracePt t="28435" x="5264150" y="4622800"/>
          <p14:tracePt t="28452" x="5264150" y="4589463"/>
          <p14:tracePt t="28468" x="5264150" y="4554538"/>
          <p14:tracePt t="28485" x="5264150" y="4497388"/>
          <p14:tracePt t="28502" x="5257800" y="4383088"/>
          <p14:tracePt t="28518" x="5257800" y="4292600"/>
          <p14:tracePt t="28535" x="5251450" y="4229100"/>
          <p14:tracePt t="28552" x="5240338" y="4165600"/>
          <p14:tracePt t="28569" x="5229225" y="4108450"/>
          <p14:tracePt t="28585" x="5218113" y="4046538"/>
          <p14:tracePt t="28602" x="5200650" y="3989388"/>
          <p14:tracePt t="28618" x="5189538" y="3932238"/>
          <p14:tracePt t="28635" x="5178425" y="3863975"/>
          <p14:tracePt t="28652" x="5172075" y="3846513"/>
          <p14:tracePt t="28668" x="5154613" y="3829050"/>
          <p14:tracePt t="28685" x="5143500" y="3806825"/>
          <p14:tracePt t="28702" x="5126038" y="3783013"/>
          <p14:tracePt t="28718" x="5097463" y="3754438"/>
          <p14:tracePt t="28735" x="5075238" y="3725863"/>
          <p14:tracePt t="28752" x="5040313" y="3697288"/>
          <p14:tracePt t="28768" x="4960938" y="3635375"/>
          <p14:tracePt t="28785" x="4914900" y="3589338"/>
          <p14:tracePt t="28802" x="4851400" y="3560763"/>
          <p14:tracePt t="28818" x="4783138" y="3521075"/>
          <p14:tracePt t="28835" x="4668838" y="3463925"/>
          <p14:tracePt t="28852" x="4606925" y="3446463"/>
          <p14:tracePt t="28868" x="4549775" y="3440113"/>
          <p14:tracePt t="28885" x="4503738" y="3435350"/>
          <p14:tracePt t="28902" x="4475163" y="3435350"/>
          <p14:tracePt t="28919" x="4418013" y="3429000"/>
          <p14:tracePt t="28935" x="4383088" y="3429000"/>
          <p14:tracePt t="28952" x="4349750" y="3422650"/>
          <p14:tracePt t="28968" x="4314825" y="3417888"/>
          <p14:tracePt t="28985" x="4275138" y="3417888"/>
          <p14:tracePt t="29002" x="4206875" y="3411538"/>
          <p14:tracePt t="29018" x="4183063" y="3411538"/>
          <p14:tracePt t="29035" x="4171950" y="3411538"/>
          <p14:tracePt t="29052" x="4160838" y="3411538"/>
          <p14:tracePt t="29068" x="4154488" y="3417888"/>
          <p14:tracePt t="29085" x="4149725" y="3422650"/>
          <p14:tracePt t="29102" x="4143375" y="3440113"/>
          <p14:tracePt t="29118" x="4143375" y="3463925"/>
          <p14:tracePt t="29135" x="4143375" y="3475038"/>
          <p14:tracePt t="29152" x="4171950" y="3503613"/>
          <p14:tracePt t="29168" x="4206875" y="3521075"/>
          <p14:tracePt t="29185" x="4257675" y="3543300"/>
          <p14:tracePt t="29202" x="4332288" y="3554413"/>
          <p14:tracePt t="29218" x="4435475" y="3571875"/>
          <p14:tracePt t="29235" x="4537075" y="3578225"/>
          <p14:tracePt t="29252" x="4611688" y="3578225"/>
          <p14:tracePt t="29268" x="4675188" y="3582988"/>
          <p14:tracePt t="29285" x="4714875" y="3571875"/>
          <p14:tracePt t="29302" x="4732338" y="3560763"/>
          <p14:tracePt t="29304" x="4732338" y="3554413"/>
          <p14:tracePt t="29319" x="4737100" y="3543300"/>
          <p14:tracePt t="29350" x="4737100" y="3532188"/>
          <p14:tracePt t="29358" x="4732338" y="3525838"/>
          <p14:tracePt t="29374" x="4721225" y="3521075"/>
          <p14:tracePt t="29390" x="4708525" y="3521075"/>
          <p14:tracePt t="29402" x="4668838" y="3508375"/>
          <p14:tracePt t="29418" x="4622800" y="3503613"/>
          <p14:tracePt t="29435" x="4572000" y="3497263"/>
          <p14:tracePt t="29452" x="4508500" y="3497263"/>
          <p14:tracePt t="29468" x="4446588" y="3497263"/>
          <p14:tracePt t="29485" x="4383088" y="3492500"/>
          <p14:tracePt t="29502" x="4343400" y="3492500"/>
          <p14:tracePt t="29518" x="4308475" y="3497263"/>
          <p14:tracePt t="29535" x="4303713" y="3503613"/>
          <p14:tracePt t="29552" x="4292600" y="3514725"/>
          <p14:tracePt t="29568" x="4292600" y="3532188"/>
          <p14:tracePt t="29585" x="4292600" y="3554413"/>
          <p14:tracePt t="29602" x="4292600" y="3571875"/>
          <p14:tracePt t="29618" x="4297363" y="3582988"/>
          <p14:tracePt t="29635" x="4325938" y="3606800"/>
          <p14:tracePt t="29652" x="4389438" y="3635375"/>
          <p14:tracePt t="29668" x="4468813" y="3651250"/>
          <p14:tracePt t="29685" x="4560888" y="3663950"/>
          <p14:tracePt t="29702" x="4651375" y="3668713"/>
          <p14:tracePt t="29718" x="4760913" y="3668713"/>
          <p14:tracePt t="29735" x="4772025" y="3668713"/>
          <p14:tracePt t="29752" x="4783138" y="3668713"/>
          <p14:tracePt t="29768" x="4783138" y="3657600"/>
          <p14:tracePt t="29785" x="4783138" y="3651250"/>
          <p14:tracePt t="29802" x="4778375" y="3640138"/>
          <p14:tracePt t="29818" x="4754563" y="3617913"/>
          <p14:tracePt t="29835" x="4708525" y="3600450"/>
          <p14:tracePt t="29852" x="4635500" y="3578225"/>
          <p14:tracePt t="29868" x="4543425" y="3560763"/>
          <p14:tracePt t="29885" x="4429125" y="3549650"/>
          <p14:tracePt t="29902" x="4314825" y="3543300"/>
          <p14:tracePt t="29918" x="4132263" y="3536950"/>
          <p14:tracePt t="29935" x="4097338" y="3536950"/>
          <p14:tracePt t="29951" x="4092575" y="3549650"/>
          <p14:tracePt t="29968" x="4092575" y="3554413"/>
          <p14:tracePt t="29985" x="4114800" y="3578225"/>
          <p14:tracePt t="30002" x="4183063" y="3600450"/>
          <p14:tracePt t="30018" x="4217988" y="3611563"/>
          <p14:tracePt t="30035" x="4422775" y="3675063"/>
          <p14:tracePt t="30051" x="4554538" y="3721100"/>
          <p14:tracePt t="30068" x="4664075" y="3765550"/>
          <p14:tracePt t="30085" x="4737100" y="3783013"/>
          <p14:tracePt t="30102" x="4754563" y="3789363"/>
          <p14:tracePt t="30118" x="4754563" y="3806825"/>
          <p14:tracePt t="30135" x="4749800" y="3822700"/>
          <p14:tracePt t="30152" x="4737100" y="3886200"/>
          <p14:tracePt t="30168" x="4737100" y="3925888"/>
          <p14:tracePt t="30185" x="4737100" y="3971925"/>
          <p14:tracePt t="30202" x="4737100" y="4075113"/>
          <p14:tracePt t="30218" x="4737100" y="4114800"/>
          <p14:tracePt t="30235" x="4743450" y="4257675"/>
          <p14:tracePt t="30252" x="4749800" y="4343400"/>
          <p14:tracePt t="30268" x="4749800" y="4394200"/>
          <p14:tracePt t="30285" x="4754563" y="4429125"/>
          <p14:tracePt t="42263" x="4754563" y="4435475"/>
          <p14:tracePt t="42279" x="4749800" y="4440238"/>
          <p14:tracePt t="42295" x="4743450" y="4446588"/>
          <p14:tracePt t="42304" x="4743450" y="4451350"/>
          <p14:tracePt t="42311" x="4737100" y="4457700"/>
          <p14:tracePt t="42327" x="4737100" y="4464050"/>
          <p14:tracePt t="42337" x="4732338" y="4464050"/>
          <p14:tracePt t="42351" x="4725988" y="4479925"/>
          <p14:tracePt t="42367" x="4714875" y="4497388"/>
          <p14:tracePt t="42384" x="4697413" y="4514850"/>
          <p14:tracePt t="42401" x="4692650" y="4525963"/>
          <p14:tracePt t="42418" x="4686300" y="4537075"/>
          <p14:tracePt t="42434" x="4679950" y="4549775"/>
          <p14:tracePt t="42451" x="4675188" y="4560888"/>
          <p14:tracePt t="42467" x="4668838" y="4578350"/>
          <p14:tracePt t="42484" x="4664075" y="4606925"/>
          <p14:tracePt t="42501" x="4664075" y="4618038"/>
          <p14:tracePt t="42517" x="4664075" y="4629150"/>
          <p14:tracePt t="42534" x="4664075" y="4635500"/>
          <p14:tracePt t="42551" x="4664075" y="4640263"/>
          <p14:tracePt t="42582" x="4664075" y="4646613"/>
          <p14:tracePt t="42599" x="4664075" y="4651375"/>
          <p14:tracePt t="42607" x="4664075" y="4657725"/>
          <p14:tracePt t="42617" x="4664075" y="4664075"/>
          <p14:tracePt t="42634" x="4679950" y="4679950"/>
          <p14:tracePt t="42651" x="4703763" y="4703763"/>
          <p14:tracePt t="42684" x="4714875" y="4708525"/>
          <p14:tracePt t="42727" x="4714875" y="4714875"/>
          <p14:tracePt t="54695" x="4725988" y="4686300"/>
          <p14:tracePt t="54710" x="4737100" y="4657725"/>
          <p14:tracePt t="55734" x="4737100" y="4651375"/>
          <p14:tracePt t="55766" x="4737100" y="4657725"/>
          <p14:tracePt t="55790" x="4737100" y="4668838"/>
          <p14:tracePt t="55800" x="4743450" y="4675188"/>
          <p14:tracePt t="55817" x="4749800" y="4686300"/>
          <p14:tracePt t="55833" x="4754563" y="4692650"/>
          <p14:tracePt t="55850" x="4760913" y="4692650"/>
          <p14:tracePt t="55867" x="4800600" y="4692650"/>
          <p14:tracePt t="55883" x="4851400" y="4692650"/>
          <p14:tracePt t="55900" x="4908550" y="4679950"/>
          <p14:tracePt t="55916" x="4994275" y="4664075"/>
          <p14:tracePt t="55933" x="5092700" y="4618038"/>
          <p14:tracePt t="55950" x="5218113" y="4583113"/>
          <p14:tracePt t="55966" x="5435600" y="4503738"/>
          <p14:tracePt t="55983" x="5607050" y="4435475"/>
          <p14:tracePt t="56000" x="5754688" y="4354513"/>
          <p14:tracePt t="56016" x="5875338" y="4275138"/>
          <p14:tracePt t="56033" x="5943600" y="4240213"/>
          <p14:tracePt t="56050" x="5954713" y="4240213"/>
          <p14:tracePt t="56066" x="5989638" y="4217988"/>
          <p14:tracePt t="56083" x="5994400" y="4206875"/>
          <p14:tracePt t="56100" x="6011863" y="4183063"/>
          <p14:tracePt t="56117" x="6035675" y="4125913"/>
          <p14:tracePt t="56133" x="6051550" y="4092575"/>
          <p14:tracePt t="56150" x="6069013" y="4011613"/>
          <p14:tracePt t="56590" x="6092825" y="4011613"/>
          <p14:tracePt t="56598" x="6115050" y="4011613"/>
          <p14:tracePt t="56655" x="6126163" y="4011613"/>
          <p14:tracePt t="56680" x="6115050" y="4006850"/>
          <p14:tracePt t="56686" x="6108700" y="4006850"/>
          <p14:tracePt t="56704" x="6121400" y="4011613"/>
          <p14:tracePt t="56716" x="6132513" y="4022725"/>
          <p14:tracePt t="56733" x="6154738" y="4035425"/>
          <p14:tracePt t="56750" x="6178550" y="4035425"/>
          <p14:tracePt t="56766" x="6235700" y="4035425"/>
          <p14:tracePt t="56783" x="6343650" y="4017963"/>
          <p14:tracePt t="56800" x="6418263" y="3983038"/>
          <p14:tracePt t="56816" x="6492875" y="3960813"/>
          <p14:tracePt t="56833" x="6554788" y="3932238"/>
          <p14:tracePt t="56850" x="6623050" y="3897313"/>
          <p14:tracePt t="56866" x="6686550" y="3868738"/>
          <p14:tracePt t="56883" x="6732588" y="3822700"/>
          <p14:tracePt t="56900" x="6800850" y="3783013"/>
          <p14:tracePt t="56916" x="6846888" y="3760788"/>
          <p14:tracePt t="56933" x="6892925" y="3721100"/>
          <p14:tracePt t="56950" x="6943725" y="3663950"/>
          <p14:tracePt t="56966" x="7029450" y="3582988"/>
          <p14:tracePt t="56983" x="7064375" y="3543300"/>
          <p14:tracePt t="57000" x="7104063" y="3492500"/>
          <p14:tracePt t="57016" x="7108825" y="3463925"/>
          <p14:tracePt t="57033" x="7121525" y="3435350"/>
          <p14:tracePt t="57050" x="7121525" y="3394075"/>
          <p14:tracePt t="57066" x="7121525" y="3336925"/>
          <p14:tracePt t="57083" x="7126288" y="3275013"/>
          <p14:tracePt t="57100" x="7126288" y="3206750"/>
          <p14:tracePt t="57116" x="7126288" y="3136900"/>
          <p14:tracePt t="57133" x="7126288" y="3057525"/>
          <p14:tracePt t="57150" x="7104063" y="2982913"/>
          <p14:tracePt t="57166" x="7035800" y="2879725"/>
          <p14:tracePt t="57183" x="6943725" y="2782888"/>
          <p14:tracePt t="57200" x="6875463" y="2736850"/>
          <p14:tracePt t="57216" x="6811963" y="2708275"/>
          <p14:tracePt t="57233" x="6737350" y="2692400"/>
          <p14:tracePt t="57250" x="6657975" y="2686050"/>
          <p14:tracePt t="57266" x="6565900" y="2679700"/>
          <p14:tracePt t="57283" x="6457950" y="2679700"/>
          <p14:tracePt t="57300" x="6321425" y="2708275"/>
          <p14:tracePt t="57303" x="6251575" y="2725738"/>
          <p14:tracePt t="57316" x="6172200" y="2760663"/>
          <p14:tracePt t="57333" x="6040438" y="2835275"/>
          <p14:tracePt t="57350" x="5949950" y="2932113"/>
          <p14:tracePt t="57366" x="5822950" y="3165475"/>
          <p14:tracePt t="57383" x="5811838" y="3268663"/>
          <p14:tracePt t="57400" x="5811838" y="3371850"/>
          <p14:tracePt t="57416" x="5840413" y="3463925"/>
          <p14:tracePt t="57433" x="5886450" y="3543300"/>
          <p14:tracePt t="57450" x="5943600" y="3622675"/>
          <p14:tracePt t="57466" x="6018213" y="3692525"/>
          <p14:tracePt t="57483" x="6080125" y="3749675"/>
          <p14:tracePt t="57500" x="6161088" y="3789363"/>
          <p14:tracePt t="57516" x="6264275" y="3835400"/>
          <p14:tracePt t="57533" x="6411913" y="3863975"/>
          <p14:tracePt t="57550" x="6629400" y="3879850"/>
          <p14:tracePt t="57566" x="6823075" y="3875088"/>
          <p14:tracePt t="57583" x="6965950" y="3840163"/>
          <p14:tracePt t="57600" x="7097713" y="3806825"/>
          <p14:tracePt t="57616" x="7207250" y="3749675"/>
          <p14:tracePt t="57633" x="7292975" y="3675063"/>
          <p14:tracePt t="57650" x="7343775" y="3611563"/>
          <p14:tracePt t="57666" x="7378700" y="3536950"/>
          <p14:tracePt t="57683" x="7389813" y="3475038"/>
          <p14:tracePt t="57700" x="7389813" y="3389313"/>
          <p14:tracePt t="57716" x="7343775" y="3240088"/>
          <p14:tracePt t="57733" x="7275513" y="3132138"/>
          <p14:tracePt t="57750" x="7200900" y="3028950"/>
          <p14:tracePt t="57766" x="7075488" y="2886075"/>
          <p14:tracePt t="57783" x="7007225" y="2806700"/>
          <p14:tracePt t="57800" x="6932613" y="2736850"/>
          <p14:tracePt t="57816" x="6858000" y="2679700"/>
          <p14:tracePt t="57833" x="6783388" y="2635250"/>
          <p14:tracePt t="57849" x="6697663" y="2593975"/>
          <p14:tracePt t="57866" x="6618288" y="2560638"/>
          <p14:tracePt t="57883" x="6515100" y="2520950"/>
          <p14:tracePt t="57900" x="6303963" y="2479675"/>
          <p14:tracePt t="57916" x="6211888" y="2463800"/>
          <p14:tracePt t="57933" x="6132513" y="2463800"/>
          <p14:tracePt t="57950" x="6064250" y="2463800"/>
          <p14:tracePt t="57966" x="6011863" y="2479675"/>
          <p14:tracePt t="57983" x="5994400" y="2514600"/>
          <p14:tracePt t="57999" x="5978525" y="2560638"/>
          <p14:tracePt t="58016" x="5961063" y="2617788"/>
          <p14:tracePt t="58033" x="5943600" y="2686050"/>
          <p14:tracePt t="58050" x="5937250" y="2771775"/>
          <p14:tracePt t="58066" x="5937250" y="2851150"/>
          <p14:tracePt t="58083" x="5954713" y="2989263"/>
          <p14:tracePt t="58100" x="5978525" y="3051175"/>
          <p14:tracePt t="58116" x="6018213" y="3121025"/>
          <p14:tracePt t="58133" x="6097588" y="3182938"/>
          <p14:tracePt t="58150" x="6211888" y="3222625"/>
          <p14:tracePt t="58166" x="6429375" y="3228975"/>
          <p14:tracePt t="58183" x="6561138" y="3206750"/>
          <p14:tracePt t="58200" x="6640513" y="3182938"/>
          <p14:tracePt t="58216" x="6697663" y="3143250"/>
          <p14:tracePt t="58233" x="6754813" y="2989263"/>
          <p14:tracePt t="58250" x="6754813" y="2925763"/>
          <p14:tracePt t="58267" x="6692900" y="2720975"/>
          <p14:tracePt t="58283" x="6623050" y="2622550"/>
          <p14:tracePt t="58300" x="6554788" y="2543175"/>
          <p14:tracePt t="58303" x="6515100" y="2514600"/>
          <p14:tracePt t="58316" x="6480175" y="2492375"/>
          <p14:tracePt t="58333" x="6440488" y="2463800"/>
          <p14:tracePt t="58350" x="6423025" y="2463800"/>
          <p14:tracePt t="58366" x="6378575" y="2486025"/>
          <p14:tracePt t="58383" x="6308725" y="2514600"/>
          <p14:tracePt t="58400" x="6172200" y="2565400"/>
          <p14:tracePt t="58416" x="6121400" y="2593975"/>
          <p14:tracePt t="58433" x="6051550" y="2622550"/>
          <p14:tracePt t="58449" x="5954713" y="2679700"/>
          <p14:tracePt t="58466" x="5926138" y="2692400"/>
          <p14:tracePt t="58483" x="5868988" y="2771775"/>
          <p14:tracePt t="58499" x="5829300" y="2822575"/>
          <p14:tracePt t="58516" x="5794375" y="2892425"/>
          <p14:tracePt t="58533" x="5761038" y="2971800"/>
          <p14:tracePt t="58550" x="5726113" y="3063875"/>
          <p14:tracePt t="58566" x="5680075" y="3165475"/>
          <p14:tracePt t="58583" x="5657850" y="3235325"/>
          <p14:tracePt t="58600" x="5629275" y="3325813"/>
          <p14:tracePt t="58616" x="5607050" y="3446463"/>
          <p14:tracePt t="58633" x="5565775" y="3725863"/>
          <p14:tracePt t="58650" x="5549900" y="3875088"/>
          <p14:tracePt t="58666" x="5526088" y="4017963"/>
          <p14:tracePt t="58684" x="5508625" y="4143375"/>
          <p14:tracePt t="58700" x="5480050" y="4275138"/>
          <p14:tracePt t="58716" x="5440363" y="4389438"/>
          <p14:tracePt t="58733" x="5394325" y="4497388"/>
          <p14:tracePt t="58750" x="5337175" y="4578350"/>
          <p14:tracePt t="58767" x="5286375" y="4635500"/>
          <p14:tracePt t="64847" x="5292725" y="4635500"/>
          <p14:tracePt t="64855" x="5308600" y="4629150"/>
          <p14:tracePt t="64863" x="5326063" y="4629150"/>
          <p14:tracePt t="64871" x="5349875" y="4611688"/>
          <p14:tracePt t="64882" x="5360988" y="4606925"/>
          <p14:tracePt t="64899" x="5383213" y="4589463"/>
          <p14:tracePt t="64916" x="5407025" y="4554538"/>
          <p14:tracePt t="64932" x="5418138" y="4508500"/>
          <p14:tracePt t="64949" x="5418138" y="4479925"/>
          <p14:tracePt t="64966" x="5418138" y="4468813"/>
          <p14:tracePt t="64982" x="5394325" y="4440238"/>
          <p14:tracePt t="64999" x="5349875" y="4406900"/>
          <p14:tracePt t="65016" x="5275263" y="4360863"/>
          <p14:tracePt t="65032" x="5200650" y="4314825"/>
          <p14:tracePt t="65049" x="5086350" y="4264025"/>
          <p14:tracePt t="65066" x="4949825" y="4217988"/>
          <p14:tracePt t="65083" x="4794250" y="4189413"/>
          <p14:tracePt t="65099" x="4640263" y="4160838"/>
          <p14:tracePt t="65116" x="4389438" y="4154488"/>
          <p14:tracePt t="65133" x="4264025" y="4154488"/>
          <p14:tracePt t="65149" x="4165600" y="4160838"/>
          <p14:tracePt t="65166" x="4075113" y="4183063"/>
          <p14:tracePt t="65182" x="4011613" y="4206875"/>
          <p14:tracePt t="65199" x="3965575" y="4240213"/>
          <p14:tracePt t="65216" x="3932238" y="4268788"/>
          <p14:tracePt t="65232" x="3897313" y="4297363"/>
          <p14:tracePt t="65249" x="3846513" y="4325938"/>
          <p14:tracePt t="65266" x="3840163" y="4332288"/>
          <p14:tracePt t="65282" x="3817938" y="4332288"/>
          <p14:tracePt t="65299" x="3817938" y="4325938"/>
          <p14:tracePt t="65316" x="3817938" y="4303713"/>
          <p14:tracePt t="65332" x="3811588" y="4240213"/>
          <p14:tracePt t="65759" x="3811588" y="4246563"/>
          <p14:tracePt t="65768" x="3811588" y="4257675"/>
          <p14:tracePt t="65774" x="3811588" y="4268788"/>
          <p14:tracePt t="65783" x="3811588" y="4286250"/>
          <p14:tracePt t="65799" x="3811588" y="4303713"/>
          <p14:tracePt t="65816" x="3811588" y="4314825"/>
          <p14:tracePt t="68575" x="3811588" y="4321175"/>
          <p14:tracePt t="68582" x="3811588" y="4325938"/>
          <p14:tracePt t="68591" x="3811588" y="4332288"/>
          <p14:tracePt t="68599" x="3811588" y="4349750"/>
          <p14:tracePt t="68615" x="3811588" y="4389438"/>
          <p14:tracePt t="68632" x="3806825" y="4435475"/>
          <p14:tracePt t="68649" x="3794125" y="4497388"/>
          <p14:tracePt t="68666" x="3778250" y="4618038"/>
          <p14:tracePt t="68682" x="3771900" y="4692650"/>
          <p14:tracePt t="68699" x="3765550" y="4765675"/>
          <p14:tracePt t="68715" x="3760788" y="4835525"/>
          <p14:tracePt t="68732" x="3754438" y="4897438"/>
          <p14:tracePt t="68749" x="3754438" y="4965700"/>
          <p14:tracePt t="68765" x="3754438" y="5029200"/>
          <p14:tracePt t="68782" x="3754438" y="5183188"/>
          <p14:tracePt t="68799" x="3760788" y="5280025"/>
          <p14:tracePt t="68806" x="3765550" y="5321300"/>
          <p14:tracePt t="68816" x="3765550" y="5349875"/>
          <p14:tracePt t="68832" x="3783013" y="5365750"/>
          <p14:tracePt t="68849" x="3789363" y="5365750"/>
          <p14:tracePt t="68865" x="3800475" y="5365750"/>
          <p14:tracePt t="68882" x="3806825" y="5365750"/>
          <p14:tracePt t="68899" x="3829050" y="5343525"/>
          <p14:tracePt t="68916" x="3863975" y="5286375"/>
          <p14:tracePt t="68932" x="3908425" y="5183188"/>
          <p14:tracePt t="68949" x="3960813" y="5051425"/>
          <p14:tracePt t="68965" x="4006850" y="4908550"/>
          <p14:tracePt t="68982" x="4029075" y="4697413"/>
          <p14:tracePt t="68999" x="4029075" y="4537075"/>
          <p14:tracePt t="69015" x="4022725" y="4394200"/>
          <p14:tracePt t="69032" x="3925888" y="4149725"/>
          <p14:tracePt t="69049" x="3897313" y="4097338"/>
          <p14:tracePt t="69065" x="3800475" y="3949700"/>
          <p14:tracePt t="69082" x="3754438" y="3886200"/>
          <p14:tracePt t="69099" x="3708400" y="3840163"/>
          <p14:tracePt t="69116" x="3668713" y="3817938"/>
          <p14:tracePt t="69132" x="3646488" y="3800475"/>
          <p14:tracePt t="69149" x="3622675" y="3783013"/>
          <p14:tracePt t="69166" x="3589338" y="3783013"/>
          <p14:tracePt t="69182" x="3486150" y="3817938"/>
          <p14:tracePt t="69199" x="3435350" y="3863975"/>
          <p14:tracePt t="69215" x="3371850" y="3925888"/>
          <p14:tracePt t="69232" x="3303588" y="4000500"/>
          <p14:tracePt t="69249" x="3257550" y="4165600"/>
          <p14:tracePt t="69265" x="3251200" y="4264025"/>
          <p14:tracePt t="69282" x="3246438" y="4371975"/>
          <p14:tracePt t="69299" x="3246438" y="4486275"/>
          <p14:tracePt t="69315" x="3263900" y="4618038"/>
          <p14:tracePt t="69332" x="3297238" y="4721225"/>
          <p14:tracePt t="69349" x="3343275" y="4811713"/>
          <p14:tracePt t="69365" x="3394075" y="4886325"/>
          <p14:tracePt t="69382" x="3503613" y="4983163"/>
          <p14:tracePt t="69399" x="3571875" y="5035550"/>
          <p14:tracePt t="69415" x="3629025" y="5068888"/>
          <p14:tracePt t="69432" x="3749675" y="5097463"/>
          <p14:tracePt t="69449" x="3846513" y="5103813"/>
          <p14:tracePt t="69466" x="3949700" y="5103813"/>
          <p14:tracePt t="69482" x="4051300" y="5103813"/>
          <p14:tracePt t="69499" x="4160838" y="5097463"/>
          <p14:tracePt t="69516" x="4257675" y="5075238"/>
          <p14:tracePt t="69532" x="4332288" y="5046663"/>
          <p14:tracePt t="69549" x="4400550" y="5006975"/>
          <p14:tracePt t="69566" x="4440238" y="4965700"/>
          <p14:tracePt t="69582" x="4486275" y="4892675"/>
          <p14:tracePt t="69599" x="4508500" y="4818063"/>
          <p14:tracePt t="69616" x="4514850" y="4800600"/>
          <p14:tracePt t="69632" x="4508500" y="4783138"/>
          <p14:tracePt t="69649" x="4497388" y="4772025"/>
          <p14:tracePt t="69665" x="4475163" y="4760913"/>
          <p14:tracePt t="69682" x="4451350" y="4760913"/>
          <p14:tracePt t="69699" x="4418013" y="4760913"/>
          <p14:tracePt t="69715" x="4378325" y="4760913"/>
          <p14:tracePt t="69732" x="4332288" y="4778375"/>
          <p14:tracePt t="69749" x="4246563" y="4868863"/>
          <p14:tracePt t="69765" x="4211638" y="4943475"/>
          <p14:tracePt t="69782" x="4189413" y="5029200"/>
          <p14:tracePt t="69799" x="4171950" y="5103813"/>
          <p14:tracePt t="69815" x="4171950" y="5251450"/>
          <p14:tracePt t="69832" x="4183063" y="5349875"/>
          <p14:tracePt t="69849" x="4217988" y="5446713"/>
          <p14:tracePt t="69865" x="4279900" y="5532438"/>
          <p14:tracePt t="69882" x="4343400" y="5600700"/>
          <p14:tracePt t="69899" x="4411663" y="5664200"/>
          <p14:tracePt t="69915" x="4492625" y="5721350"/>
          <p14:tracePt t="69932" x="4554538" y="5765800"/>
          <p14:tracePt t="69949" x="4629150" y="5811838"/>
          <p14:tracePt t="69966" x="4732338" y="5864225"/>
          <p14:tracePt t="69982" x="4760913" y="5875338"/>
          <p14:tracePt t="69999" x="4800600" y="5897563"/>
          <p14:tracePt t="70032" x="4800600" y="5903913"/>
          <p14:tracePt t="70049" x="4800600" y="5908675"/>
          <p14:tracePt t="70072" x="4800600" y="5915025"/>
          <p14:tracePt t="70082" x="4800600" y="5921375"/>
          <p14:tracePt t="70099" x="4800600" y="5932488"/>
          <p14:tracePt t="70115" x="4800600" y="5943600"/>
          <p14:tracePt t="70133" x="4794250" y="5943600"/>
          <p14:tracePt t="70149" x="4794250" y="5949950"/>
          <p14:tracePt t="70175" x="4794250" y="5954713"/>
          <p14:tracePt t="70184" x="4794250" y="5961063"/>
          <p14:tracePt t="70328" x="4794250" y="5965825"/>
          <p14:tracePt t="70336" x="4789488" y="5978525"/>
          <p14:tracePt t="70343" x="4789488" y="5983288"/>
          <p14:tracePt t="70352" x="4783138" y="5983288"/>
          <p14:tracePt t="70365" x="4783138" y="5994400"/>
          <p14:tracePt t="70382" x="4783138" y="6007100"/>
          <p14:tracePt t="70399" x="4783138" y="6011863"/>
          <p14:tracePt t="70432" x="4783138" y="6018213"/>
          <p14:tracePt t="77231" x="4789488" y="6018213"/>
          <p14:tracePt t="77238" x="4794250" y="6018213"/>
          <p14:tracePt t="77248" x="4800600" y="6018213"/>
          <p14:tracePt t="77265" x="4811713" y="6018213"/>
          <p14:tracePt t="77282" x="4829175" y="6018213"/>
          <p14:tracePt t="77298" x="4846638" y="6018213"/>
          <p14:tracePt t="77315" x="4864100" y="6011863"/>
          <p14:tracePt t="77332" x="4903788" y="6011863"/>
          <p14:tracePt t="77348" x="4937125" y="5994400"/>
          <p14:tracePt t="77365" x="4972050" y="5983288"/>
          <p14:tracePt t="77382" x="5006975" y="5965825"/>
          <p14:tracePt t="77398" x="5040313" y="5949950"/>
          <p14:tracePt t="77415" x="5068888" y="5932488"/>
          <p14:tracePt t="77432" x="5086350" y="5921375"/>
          <p14:tracePt t="77448" x="5103813" y="5921375"/>
          <p14:tracePt t="77465" x="5108575" y="5915025"/>
          <p14:tracePt t="77498" x="5108575" y="5908675"/>
          <p14:tracePt t="77782" x="5108575" y="5903913"/>
          <p14:tracePt t="77792" x="5108575" y="5897563"/>
          <p14:tracePt t="77799" x="5108575" y="5886450"/>
          <p14:tracePt t="77815" x="5108575" y="5864225"/>
          <p14:tracePt t="77832" x="5114925" y="5835650"/>
          <p14:tracePt t="77848" x="5114925" y="5822950"/>
          <p14:tracePt t="77865" x="5121275" y="5807075"/>
          <p14:tracePt t="77881" x="5137150" y="5794375"/>
          <p14:tracePt t="77898" x="5160963" y="5778500"/>
          <p14:tracePt t="77915" x="5165725" y="5778500"/>
          <p14:tracePt t="77932" x="5165725" y="5772150"/>
          <p14:tracePt t="77951" x="5165725" y="5765800"/>
          <p14:tracePt t="77965" x="5165725" y="5761038"/>
          <p14:tracePt t="77982" x="5165725" y="5743575"/>
          <p14:tracePt t="77998" x="5165725" y="5703888"/>
          <p14:tracePt t="78383" x="5160963" y="5703888"/>
          <p14:tracePt t="78391" x="5160963" y="5715000"/>
          <p14:tracePt t="78406" x="5165725" y="5715000"/>
          <p14:tracePt t="78422" x="5178425" y="5715000"/>
          <p14:tracePt t="78438" x="5189538" y="5715000"/>
          <p14:tracePt t="78448" x="5200650" y="5715000"/>
          <p14:tracePt t="78465" x="5229225" y="5715000"/>
          <p14:tracePt t="78481" x="5257800" y="5715000"/>
          <p14:tracePt t="78498" x="5275263" y="5715000"/>
          <p14:tracePt t="78515" x="5292725" y="5715000"/>
          <p14:tracePt t="78531" x="5314950" y="5715000"/>
          <p14:tracePt t="78548" x="5343525" y="5715000"/>
          <p14:tracePt t="78565" x="5372100" y="5715000"/>
          <p14:tracePt t="78581" x="5400675" y="5708650"/>
          <p14:tracePt t="78598" x="5480050" y="5697538"/>
          <p14:tracePt t="78615" x="5521325" y="5692775"/>
          <p14:tracePt t="78631" x="5561013" y="5668963"/>
          <p14:tracePt t="78648" x="5594350" y="5646738"/>
          <p14:tracePt t="78665" x="5618163" y="5622925"/>
          <p14:tracePt t="78681" x="5635625" y="5607050"/>
          <p14:tracePt t="78698" x="5646738" y="5578475"/>
          <p14:tracePt t="78715" x="5651500" y="5549900"/>
          <p14:tracePt t="78732" x="5657850" y="5532438"/>
          <p14:tracePt t="78748" x="5657850" y="5521325"/>
          <p14:tracePt t="78782" x="5664200" y="5521325"/>
          <p14:tracePt t="78798" x="5664200" y="5514975"/>
          <p14:tracePt t="78815" x="5664200" y="5508625"/>
          <p14:tracePt t="79150" x="5664200" y="5514975"/>
          <p14:tracePt t="106111" x="5651500" y="5514975"/>
          <p14:tracePt t="106118" x="5640388" y="5514975"/>
          <p14:tracePt t="106134" x="5635625" y="5514975"/>
          <p14:tracePt t="106146" x="5629275" y="5514975"/>
          <p14:tracePt t="106163" x="5622925" y="5514975"/>
          <p14:tracePt t="106180" x="5611813" y="5508625"/>
          <p14:tracePt t="106196" x="5594350" y="5508625"/>
          <p14:tracePt t="106213" x="5583238" y="5508625"/>
          <p14:tracePt t="106230" x="5565775" y="5503863"/>
          <p14:tracePt t="106246" x="5537200" y="5503863"/>
          <p14:tracePt t="106263" x="5508625" y="5503863"/>
          <p14:tracePt t="106280" x="5492750" y="5503863"/>
          <p14:tracePt t="106296" x="5475288" y="5503863"/>
          <p14:tracePt t="106313" x="5451475" y="5503863"/>
          <p14:tracePt t="106330" x="5440363" y="5503863"/>
          <p14:tracePt t="106346" x="5429250" y="5497513"/>
          <p14:tracePt t="106363" x="5422900" y="5497513"/>
          <p14:tracePt t="106380" x="5418138" y="5497513"/>
          <p14:tracePt t="106396" x="5407025" y="5497513"/>
          <p14:tracePt t="106413" x="5378450" y="5497513"/>
          <p14:tracePt t="106430" x="5365750" y="5497513"/>
          <p14:tracePt t="106446" x="5360988" y="5497513"/>
          <p14:tracePt t="106463" x="5349875" y="5497513"/>
          <p14:tracePt t="106496" x="5343525" y="5497513"/>
          <p14:tracePt t="106518" x="5337175" y="5497513"/>
          <p14:tracePt t="106550" x="5332413" y="5497513"/>
          <p14:tracePt t="106566" x="5326063" y="5492750"/>
          <p14:tracePt t="106583" x="5321300" y="5492750"/>
          <p14:tracePt t="106590" x="5314950" y="5492750"/>
          <p14:tracePt t="106600" x="5308600" y="5492750"/>
          <p14:tracePt t="106613" x="5303838" y="5492750"/>
          <p14:tracePt t="106630" x="5292725" y="5497513"/>
          <p14:tracePt t="106646" x="5264150" y="5503863"/>
          <p14:tracePt t="106663" x="5246688" y="5508625"/>
          <p14:tracePt t="106679" x="5229225" y="5508625"/>
          <p14:tracePt t="106696" x="5222875" y="5514975"/>
          <p14:tracePt t="106729" x="5218113" y="5514975"/>
          <p14:tracePt t="106783" x="5211763" y="5514975"/>
          <p14:tracePt t="106790" x="5207000" y="5514975"/>
          <p14:tracePt t="106799" x="5207000" y="5508625"/>
          <p14:tracePt t="106813" x="5207000" y="5497513"/>
          <p14:tracePt t="106830" x="5207000" y="5464175"/>
          <p14:tracePt t="106846" x="5207000" y="5429250"/>
          <p14:tracePt t="107111" x="5200650" y="5429250"/>
          <p14:tracePt t="107119" x="5178425" y="5435600"/>
          <p14:tracePt t="107129" x="5172075" y="5440363"/>
          <p14:tracePt t="107146" x="5165725" y="5440363"/>
          <p14:tracePt t="107163" x="5160963" y="5440363"/>
          <p14:tracePt t="107180" x="5154613" y="5440363"/>
          <p14:tracePt t="107196" x="5154613" y="5464175"/>
          <p14:tracePt t="107213" x="5178425" y="5521325"/>
          <p14:tracePt t="107311" x="5178425" y="5526088"/>
          <p14:tracePt t="118615" x="5178425" y="5514975"/>
          <p14:tracePt t="118623" x="5178425" y="5508625"/>
          <p14:tracePt t="118632" x="5178425" y="5497513"/>
          <p14:tracePt t="118645" x="5178425" y="5492750"/>
          <p14:tracePt t="118662" x="5178425" y="5486400"/>
          <p14:tracePt t="119072" x="5172075" y="5486400"/>
          <p14:tracePt t="119086" x="5165725" y="5486400"/>
          <p14:tracePt t="119103" x="5160963" y="5486400"/>
          <p14:tracePt t="119135" x="5154613" y="5486400"/>
          <p14:tracePt t="119303" x="5149850" y="5486400"/>
          <p14:tracePt t="124606" x="5137150" y="5480050"/>
          <p14:tracePt t="124615" x="5132388" y="5468938"/>
          <p14:tracePt t="124623" x="5126038" y="5468938"/>
          <p14:tracePt t="124639" x="5121275" y="5464175"/>
          <p14:tracePt t="124648" x="5121275" y="5457825"/>
          <p14:tracePt t="124662" x="5114925" y="5457825"/>
          <p14:tracePt t="124679" x="5103813" y="5451475"/>
          <p14:tracePt t="124695" x="5097463" y="5446713"/>
          <p14:tracePt t="124728" x="5086350" y="5446713"/>
          <p14:tracePt t="124745" x="5075238" y="5440363"/>
          <p14:tracePt t="124762" x="5051425" y="5435600"/>
          <p14:tracePt t="124778" x="5018088" y="5429250"/>
          <p14:tracePt t="124795" x="4978400" y="5422900"/>
          <p14:tracePt t="124812" x="4932363" y="5418138"/>
          <p14:tracePt t="124815" x="4892675" y="5411788"/>
          <p14:tracePt t="124828" x="4846638" y="5411788"/>
          <p14:tracePt t="124845" x="4737100" y="5400675"/>
          <p14:tracePt t="124862" x="4622800" y="5383213"/>
          <p14:tracePt t="124878" x="4440238" y="5372100"/>
          <p14:tracePt t="124895" x="4251325" y="5314950"/>
          <p14:tracePt t="124911" x="4149725" y="5297488"/>
          <p14:tracePt t="124928" x="4075113" y="5264150"/>
          <p14:tracePt t="124945" x="4046538" y="5235575"/>
          <p14:tracePt t="125271" x="4035425" y="5229225"/>
          <p14:tracePt t="125342" x="4022725" y="5229225"/>
          <p14:tracePt t="125352" x="4017963" y="5229225"/>
          <p14:tracePt t="125359" x="4017963" y="5235575"/>
          <p14:tracePt t="125367" x="4011613" y="5240338"/>
          <p14:tracePt t="125378" x="4011613" y="5246688"/>
          <p14:tracePt t="125395" x="4006850" y="5246688"/>
          <p14:tracePt t="125412" x="3989388" y="5246688"/>
          <p14:tracePt t="125428" x="3978275" y="5235575"/>
          <p14:tracePt t="125445" x="3954463" y="5178425"/>
          <p14:tracePt t="125462" x="3925888" y="5121275"/>
          <p14:tracePt t="125479" x="3868738" y="5011738"/>
          <p14:tracePt t="125495" x="3806825" y="4886325"/>
          <p14:tracePt t="125512" x="3714750" y="4697413"/>
          <p14:tracePt t="125528" x="3606800" y="4475163"/>
          <p14:tracePt t="125545" x="3503613" y="4257675"/>
          <p14:tracePt t="125561" x="3349625" y="3875088"/>
          <p14:tracePt t="125578" x="3297238" y="3743325"/>
          <p14:tracePt t="125595" x="3251200" y="3646488"/>
          <p14:tracePt t="125612" x="3206750" y="3578225"/>
          <p14:tracePt t="125628" x="3171825" y="3521075"/>
          <p14:tracePt t="125645" x="3132138" y="3457575"/>
          <p14:tracePt t="125661" x="3125788" y="3400425"/>
          <p14:tracePt t="125927" x="3121025" y="3400425"/>
          <p14:tracePt t="125935" x="3121025" y="3411538"/>
          <p14:tracePt t="125951" x="3121025" y="3400425"/>
          <p14:tracePt t="125961" x="3121025" y="3382963"/>
          <p14:tracePt t="125979" x="3125788" y="3321050"/>
          <p14:tracePt t="125995" x="3143250" y="3240088"/>
          <p14:tracePt t="126011" x="3154363" y="3171825"/>
          <p14:tracePt t="126028" x="3171825" y="3022600"/>
          <p14:tracePt t="126045" x="3182938" y="2908300"/>
          <p14:tracePt t="126061" x="3194050" y="2782888"/>
          <p14:tracePt t="126078" x="3206750" y="2617788"/>
          <p14:tracePt t="126095" x="3206750" y="2508250"/>
          <p14:tracePt t="126111" x="3206750" y="2411413"/>
          <p14:tracePt t="126128" x="3200400" y="2325688"/>
          <p14:tracePt t="126145" x="3200400" y="2239963"/>
          <p14:tracePt t="126162" x="3200400" y="2149475"/>
          <p14:tracePt t="126178" x="3200400" y="2063750"/>
          <p14:tracePt t="126195" x="3200400" y="1989138"/>
          <p14:tracePt t="126211" x="3194050" y="1885950"/>
          <p14:tracePt t="126228" x="3194050" y="1839913"/>
          <p14:tracePt t="126245" x="3194050" y="1817688"/>
          <p14:tracePt t="126262" x="3194050" y="1811338"/>
          <p14:tracePt t="126295" x="3194050" y="1817688"/>
          <p14:tracePt t="126311" x="3182938" y="1851025"/>
          <p14:tracePt t="126328" x="3160713" y="1892300"/>
          <p14:tracePt t="126345" x="3143250" y="1954213"/>
          <p14:tracePt t="126361" x="3132138" y="2046288"/>
          <p14:tracePt t="126378" x="3121025" y="2178050"/>
          <p14:tracePt t="126395" x="3108325" y="2389188"/>
          <p14:tracePt t="126411" x="3074988" y="2692400"/>
          <p14:tracePt t="126428" x="3057525" y="2874963"/>
          <p14:tracePt t="126445" x="3046413" y="3046413"/>
          <p14:tracePt t="126461" x="3035300" y="3211513"/>
          <p14:tracePt t="126479" x="3028950" y="3378200"/>
          <p14:tracePt t="126495" x="3028950" y="3400425"/>
          <p14:tracePt t="126591" x="3028950" y="3389313"/>
          <p14:tracePt t="126600" x="3028950" y="3332163"/>
          <p14:tracePt t="126615" x="3035300" y="3292475"/>
          <p14:tracePt t="126623" x="3046413" y="3154363"/>
          <p14:tracePt t="126634" x="3046413" y="3092450"/>
          <p14:tracePt t="126645" x="3051175" y="3035300"/>
          <p14:tracePt t="126662" x="3063875" y="2846388"/>
          <p14:tracePt t="126678" x="3074988" y="2743200"/>
          <p14:tracePt t="126695" x="3074988" y="2635250"/>
          <p14:tracePt t="126711" x="3079750" y="2520950"/>
          <p14:tracePt t="126728" x="3079750" y="2428875"/>
          <p14:tracePt t="126745" x="3079750" y="2371725"/>
          <p14:tracePt t="126761" x="3079750" y="2336800"/>
          <p14:tracePt t="126778" x="3079750" y="2320925"/>
          <p14:tracePt t="126942" x="3079750" y="2349500"/>
          <p14:tracePt t="126950" x="3074988" y="2365375"/>
          <p14:tracePt t="126959" x="3074988" y="2382838"/>
          <p14:tracePt t="126966" x="3068638" y="2411413"/>
          <p14:tracePt t="126978" x="3068638" y="2446338"/>
          <p14:tracePt t="126995" x="3057525" y="2532063"/>
          <p14:tracePt t="127012" x="3057525" y="2571750"/>
          <p14:tracePt t="127028" x="3057525" y="2765425"/>
          <p14:tracePt t="127045" x="3057525" y="2897188"/>
          <p14:tracePt t="127061" x="3063875" y="3035300"/>
          <p14:tracePt t="127078" x="3103563" y="3275013"/>
          <p14:tracePt t="127095" x="3136900" y="3468688"/>
          <p14:tracePt t="127111" x="3171825" y="3635375"/>
          <p14:tracePt t="127128" x="3211513" y="3800475"/>
          <p14:tracePt t="127145" x="3263900" y="3949700"/>
          <p14:tracePt t="127161" x="3336925" y="4132263"/>
          <p14:tracePt t="127178" x="3468688" y="4521200"/>
          <p14:tracePt t="127195" x="3514725" y="4668838"/>
          <p14:tracePt t="127211" x="3536950" y="4806950"/>
          <p14:tracePt t="127228" x="3565525" y="4908550"/>
          <p14:tracePt t="127245" x="3582988" y="5006975"/>
          <p14:tracePt t="127261" x="3594100" y="5051425"/>
          <p14:tracePt t="127303" x="3600450" y="5051425"/>
          <p14:tracePt t="127583" x="3617913" y="5051425"/>
          <p14:tracePt t="127591" x="3635375" y="5051425"/>
          <p14:tracePt t="127599" x="3651250" y="5051425"/>
          <p14:tracePt t="127611" x="3675063" y="5051425"/>
          <p14:tracePt t="127628" x="3760788" y="5051425"/>
          <p14:tracePt t="127645" x="3886200" y="5064125"/>
          <p14:tracePt t="127661" x="4194175" y="5086350"/>
          <p14:tracePt t="127678" x="4279900" y="5092700"/>
          <p14:tracePt t="127695" x="4651375" y="5103813"/>
          <p14:tracePt t="127711" x="4778375" y="5103813"/>
          <p14:tracePt t="127728" x="4851400" y="5103813"/>
          <p14:tracePt t="127745" x="4875213" y="5103813"/>
          <p14:tracePt t="128078" x="4875213" y="5086350"/>
          <p14:tracePt t="128086" x="4868863" y="5080000"/>
          <p14:tracePt t="128095" x="4868863" y="5075238"/>
          <p14:tracePt t="128111" x="4864100" y="5075238"/>
          <p14:tracePt t="128142" x="4864100" y="5068888"/>
          <p14:tracePt t="128174" x="4864100" y="5064125"/>
          <p14:tracePt t="128183" x="4864100" y="5040313"/>
          <p14:tracePt t="128190" x="4857750" y="5029200"/>
          <p14:tracePt t="128199" x="4846638" y="5011738"/>
          <p14:tracePt t="128211" x="4846638" y="5000625"/>
          <p14:tracePt t="128228" x="4835525" y="4983163"/>
          <p14:tracePt t="128245" x="4829175" y="4972050"/>
          <p14:tracePt t="128261" x="4822825" y="4972050"/>
          <p14:tracePt t="128358" x="4822825" y="4965700"/>
          <p14:tracePt t="135774" x="4818063" y="4960938"/>
          <p14:tracePt t="135783" x="4800600" y="4943475"/>
          <p14:tracePt t="135791" x="4772025" y="4937125"/>
          <p14:tracePt t="135799" x="4749800" y="4926013"/>
          <p14:tracePt t="135811" x="4714875" y="4914900"/>
          <p14:tracePt t="135827" x="4629150" y="4897438"/>
          <p14:tracePt t="135844" x="4554538" y="4879975"/>
          <p14:tracePt t="135861" x="4468813" y="4868863"/>
          <p14:tracePt t="135878" x="4354513" y="4864100"/>
          <p14:tracePt t="135894" x="4217988" y="4864100"/>
          <p14:tracePt t="135911" x="3897313" y="4864100"/>
          <p14:tracePt t="135927" x="3789363" y="4868863"/>
          <p14:tracePt t="135945" x="3714750" y="4875213"/>
          <p14:tracePt t="135961" x="3679825" y="4879975"/>
          <p14:tracePt t="135994" x="3675063" y="4879975"/>
          <p14:tracePt t="136022" x="3668713" y="4879975"/>
          <p14:tracePt t="136038" x="3663950" y="4886325"/>
          <p14:tracePt t="136048" x="3646488" y="4892675"/>
          <p14:tracePt t="136061" x="3635375" y="4903788"/>
          <p14:tracePt t="136078" x="3611563" y="4908550"/>
          <p14:tracePt t="136094" x="3582988" y="4921250"/>
          <p14:tracePt t="136111" x="3560763" y="4937125"/>
          <p14:tracePt t="136127" x="3536950" y="4949825"/>
          <p14:tracePt t="136144" x="3503613" y="4960938"/>
          <p14:tracePt t="136161" x="3479800" y="4972050"/>
          <p14:tracePt t="136177" x="3463925" y="4978400"/>
          <p14:tracePt t="136194" x="3451225" y="4983163"/>
          <p14:tracePt t="136211" x="3440113" y="4983163"/>
          <p14:tracePt t="136227" x="3429000" y="4994275"/>
          <p14:tracePt t="136244" x="3394075" y="5006975"/>
          <p14:tracePt t="136261" x="3371850" y="5018088"/>
          <p14:tracePt t="136278" x="3360738" y="5018088"/>
          <p14:tracePt t="136294" x="3354388" y="5029200"/>
          <p14:tracePt t="136311" x="3343275" y="5035550"/>
          <p14:tracePt t="136753" x="3336925" y="5040313"/>
          <p14:tracePt t="136759" x="3332163" y="5051425"/>
          <p14:tracePt t="136767" x="3325813" y="5064125"/>
          <p14:tracePt t="136777" x="3321050" y="5064125"/>
          <p14:tracePt t="136794" x="3314700" y="5075238"/>
          <p14:tracePt t="136798" x="3314700" y="5080000"/>
          <p14:tracePt t="136811" x="3314700" y="5086350"/>
          <p14:tracePt t="136864" x="3321050" y="5080000"/>
          <p14:tracePt t="136880" x="3321050" y="5068888"/>
          <p14:tracePt t="136886" x="3321050" y="5057775"/>
          <p14:tracePt t="136897" x="3332163" y="5035550"/>
          <p14:tracePt t="137519" x="3332163" y="5040313"/>
          <p14:tracePt t="137527" x="3325813" y="5051425"/>
          <p14:tracePt t="137544" x="3314700" y="5068888"/>
          <p14:tracePt t="137575" x="3314700" y="5075238"/>
          <p14:tracePt t="137599" x="3314700" y="5080000"/>
          <p14:tracePt t="137735" x="3314700" y="5086350"/>
          <p14:tracePt t="141279" x="3314700" y="5075238"/>
          <p14:tracePt t="141287" x="3314700" y="5064125"/>
          <p14:tracePt t="141296" x="3314700" y="5057775"/>
          <p14:tracePt t="141310" x="3325813" y="5046663"/>
          <p14:tracePt t="141327" x="3394075" y="5064125"/>
          <p14:tracePt t="141344" x="3565525" y="5178425"/>
          <p14:tracePt t="141360" x="3657600" y="5257800"/>
          <p14:tracePt t="141377" x="3732213" y="5326063"/>
          <p14:tracePt t="141394" x="3765550" y="5400675"/>
          <p14:tracePt t="141410" x="3778250" y="5468938"/>
          <p14:tracePt t="141427" x="3778250" y="5521325"/>
          <p14:tracePt t="141444" x="3778250" y="5565775"/>
          <p14:tracePt t="141460" x="3778250" y="5607050"/>
          <p14:tracePt t="141477" x="3765550" y="5646738"/>
          <p14:tracePt t="141494" x="3760788" y="5680075"/>
          <p14:tracePt t="141510" x="3736975" y="5754688"/>
          <p14:tracePt t="141527" x="3692525" y="5822950"/>
          <p14:tracePt t="141544" x="3651250" y="5851525"/>
          <p14:tracePt t="141560" x="3622675" y="5868988"/>
          <p14:tracePt t="141577" x="3582988" y="5892800"/>
          <p14:tracePt t="141594" x="3532188" y="5903913"/>
          <p14:tracePt t="141610" x="3468688" y="5908675"/>
          <p14:tracePt t="141627" x="3411538" y="5915025"/>
          <p14:tracePt t="141644" x="3365500" y="5915025"/>
          <p14:tracePt t="141660" x="3303588" y="5915025"/>
          <p14:tracePt t="141677" x="3263900" y="5915025"/>
          <p14:tracePt t="141694" x="3240088" y="5908675"/>
          <p14:tracePt t="141831" x="3240088" y="5903913"/>
          <p14:tracePt t="141871" x="3235325" y="5903913"/>
          <p14:tracePt t="141895" x="3235325" y="5897563"/>
          <p14:tracePt t="141911" x="3235325" y="5892800"/>
          <p14:tracePt t="141926" x="3235325" y="5886450"/>
          <p14:tracePt t="141943" x="3222625" y="5880100"/>
          <p14:tracePt t="141951" x="3217863" y="5875338"/>
          <p14:tracePt t="141960" x="3217863" y="5864225"/>
          <p14:tracePt t="141977" x="3217863" y="5807075"/>
          <p14:tracePt t="142239" x="3200400" y="5807075"/>
          <p14:tracePt t="142287" x="3194050" y="5807075"/>
          <p14:tracePt t="142296" x="3189288" y="5807075"/>
          <p14:tracePt t="142303" x="3182938" y="5807075"/>
          <p14:tracePt t="142327" x="3178175" y="5807075"/>
          <p14:tracePt t="142335" x="3171825" y="5811838"/>
          <p14:tracePt t="142344" x="3149600" y="5822950"/>
          <p14:tracePt t="142360" x="3136900" y="5829300"/>
          <p14:tracePt t="142377" x="3108325" y="5835650"/>
          <p14:tracePt t="142394" x="3046413" y="5851525"/>
          <p14:tracePt t="142410" x="2978150" y="5864225"/>
          <p14:tracePt t="142427" x="2903538" y="5875338"/>
          <p14:tracePt t="142444" x="2846388" y="5886450"/>
          <p14:tracePt t="142460" x="2794000" y="5886450"/>
          <p14:tracePt t="142477" x="2714625" y="5886450"/>
          <p14:tracePt t="142494" x="2628900" y="5886450"/>
          <p14:tracePt t="142510" x="2417763" y="5892800"/>
          <p14:tracePt t="142527" x="2314575" y="5897563"/>
          <p14:tracePt t="142544" x="2228850" y="5897563"/>
          <p14:tracePt t="142560" x="2149475" y="5897563"/>
          <p14:tracePt t="142577" x="2028825" y="5892800"/>
          <p14:tracePt t="142594" x="1960563" y="5886450"/>
          <p14:tracePt t="142610" x="1903413" y="5875338"/>
          <p14:tracePt t="142627" x="1874838" y="5875338"/>
          <p14:tracePt t="142644" x="1863725" y="5864225"/>
          <p14:tracePt t="142660" x="1857375" y="5851525"/>
          <p14:tracePt t="142677" x="1857375" y="5840413"/>
          <p14:tracePt t="142694" x="1851025" y="5822950"/>
          <p14:tracePt t="142710" x="1839913" y="5789613"/>
          <p14:tracePt t="142727" x="1828800" y="5761038"/>
          <p14:tracePt t="142744" x="1822450" y="5732463"/>
          <p14:tracePt t="142761" x="1817688" y="5721350"/>
          <p14:tracePt t="142777" x="1811338" y="5692775"/>
          <p14:tracePt t="142793" x="1800225" y="5664200"/>
          <p14:tracePt t="142810" x="1789113" y="5622925"/>
          <p14:tracePt t="142827" x="1778000" y="5600700"/>
          <p14:tracePt t="142843" x="1778000" y="5589588"/>
          <p14:tracePt t="142860" x="1778000" y="5578475"/>
          <p14:tracePt t="142877" x="1778000" y="5572125"/>
          <p14:tracePt t="142894" x="1778000" y="5554663"/>
          <p14:tracePt t="142910" x="1778000" y="5526088"/>
          <p14:tracePt t="142927" x="1771650" y="5486400"/>
          <p14:tracePt t="142944" x="1771650" y="5435600"/>
          <p14:tracePt t="142960" x="1771650" y="5418138"/>
          <p14:tracePt t="142977" x="1771650" y="5394325"/>
          <p14:tracePt t="142994" x="1771650" y="5383213"/>
          <p14:tracePt t="143010" x="1778000" y="5360988"/>
          <p14:tracePt t="143027" x="1782763" y="5349875"/>
          <p14:tracePt t="143060" x="1789113" y="5343525"/>
          <p14:tracePt t="143077" x="1789113" y="5332413"/>
          <p14:tracePt t="143110" x="1793875" y="5286375"/>
          <p14:tracePt t="143407" x="1778000" y="5286375"/>
          <p14:tracePt t="143471" x="1778000" y="5280025"/>
          <p14:tracePt t="143481" x="1778000" y="5268913"/>
          <p14:tracePt t="143487" x="1778000" y="5251450"/>
          <p14:tracePt t="143496" x="1778000" y="5235575"/>
          <p14:tracePt t="143526" x="1778000" y="5222875"/>
          <p14:tracePt t="143568" x="1782763" y="5222875"/>
          <p14:tracePt t="143575" x="1789113" y="5222875"/>
          <p14:tracePt t="143583" x="1789113" y="5218113"/>
          <p14:tracePt t="143599" x="1793875" y="5207000"/>
          <p14:tracePt t="143610" x="1800225" y="5194300"/>
          <p14:tracePt t="143627" x="1817688" y="5132388"/>
          <p14:tracePt t="143644" x="1839913" y="5068888"/>
          <p14:tracePt t="143660" x="1863725" y="4972050"/>
          <p14:tracePt t="143677" x="1874838" y="4903788"/>
          <p14:tracePt t="143693" x="1892300" y="4846638"/>
          <p14:tracePt t="143710" x="1914525" y="4754563"/>
          <p14:tracePt t="143727" x="1920875" y="4708525"/>
          <p14:tracePt t="143744" x="1925638" y="4679950"/>
          <p14:tracePt t="143760" x="1931988" y="4657725"/>
          <p14:tracePt t="143777" x="1931988" y="4646613"/>
          <p14:tracePt t="143840" x="1936750" y="4646613"/>
          <p14:tracePt t="145447" x="1943100" y="4646613"/>
          <p14:tracePt t="145455" x="1954213" y="4640263"/>
          <p14:tracePt t="145464" x="1971675" y="4640263"/>
          <p14:tracePt t="145477" x="1993900" y="4640263"/>
          <p14:tracePt t="145494" x="2136775" y="4640263"/>
          <p14:tracePt t="145510" x="2297113" y="4640263"/>
          <p14:tracePt t="145527" x="2378075" y="4640263"/>
          <p14:tracePt t="145544" x="2451100" y="4640263"/>
          <p14:tracePt t="145671" x="2451100" y="4646613"/>
          <p14:tracePt t="145680" x="2451100" y="4651375"/>
          <p14:tracePt t="145687" x="2451100" y="4657725"/>
          <p14:tracePt t="145697" x="2451100" y="4668838"/>
          <p14:tracePt t="145710" x="2451100" y="4679950"/>
          <p14:tracePt t="145727" x="2451100" y="4686300"/>
          <p14:tracePt t="145743" x="2468563" y="4703763"/>
          <p14:tracePt t="145760" x="2479675" y="4721225"/>
          <p14:tracePt t="145777" x="2514600" y="4754563"/>
          <p14:tracePt t="145793" x="2600325" y="4829175"/>
          <p14:tracePt t="145810" x="2646363" y="4879975"/>
          <p14:tracePt t="145827" x="2697163" y="4937125"/>
          <p14:tracePt t="145843" x="2765425" y="5000625"/>
          <p14:tracePt t="145860" x="2806700" y="5057775"/>
          <p14:tracePt t="145877" x="2828925" y="5080000"/>
          <p14:tracePt t="145894" x="2840038" y="5092700"/>
          <p14:tracePt t="145910" x="2846388" y="5103813"/>
          <p14:tracePt t="146808" x="2851150" y="5103813"/>
          <p14:tracePt t="146815" x="2863850" y="5103813"/>
          <p14:tracePt t="146826" x="2886075" y="5103813"/>
          <p14:tracePt t="146843" x="2960688" y="5114925"/>
          <p14:tracePt t="146860" x="3097213" y="5160963"/>
          <p14:tracePt t="146877" x="3263900" y="5207000"/>
          <p14:tracePt t="146893" x="3486150" y="5280025"/>
          <p14:tracePt t="146910" x="3708400" y="5360988"/>
          <p14:tracePt t="146927" x="4240213" y="5583238"/>
          <p14:tracePt t="146943" x="4343400" y="5635625"/>
          <p14:tracePt t="146960" x="4772025" y="5811838"/>
          <p14:tracePt t="146977" x="4937125" y="5880100"/>
          <p14:tracePt t="146993" x="5103813" y="5937250"/>
          <p14:tracePt t="147010" x="5240338" y="6000750"/>
          <p14:tracePt t="147027" x="5389563" y="6080125"/>
          <p14:tracePt t="147043" x="5521325" y="6143625"/>
          <p14:tracePt t="147060" x="5629275" y="6194425"/>
          <p14:tracePt t="147077" x="5721350" y="6246813"/>
          <p14:tracePt t="147093" x="5800725" y="6286500"/>
          <p14:tracePt t="147110" x="5880100" y="6332538"/>
          <p14:tracePt t="147127" x="6057900" y="6394450"/>
          <p14:tracePt t="147143" x="6137275" y="6411913"/>
          <p14:tracePt t="147160" x="6211888" y="6423025"/>
          <p14:tracePt t="147177" x="6264275" y="6429375"/>
          <p14:tracePt t="147193" x="6275388" y="6429375"/>
          <p14:tracePt t="147210" x="6292850" y="6429375"/>
          <p14:tracePt t="147227" x="6303963" y="6429375"/>
          <p14:tracePt t="147327" x="6303963" y="64182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28739" t="6951" r="8263" b="13250"/>
          <a:stretch/>
        </p:blipFill>
        <p:spPr>
          <a:xfrm>
            <a:off x="4772648" y="2120304"/>
            <a:ext cx="4263848" cy="4050655"/>
          </a:xfrm>
          <a:prstGeom prst="rect">
            <a:avLst/>
          </a:prstGeom>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0420" y="2564904"/>
            <a:ext cx="1056117" cy="1584176"/>
          </a:xfrm>
          <a:prstGeom prst="rect">
            <a:avLst/>
          </a:prstGeom>
        </p:spPr>
      </p:pic>
      <p:pic>
        <p:nvPicPr>
          <p:cNvPr id="3" name="Grafi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5127" y="2560594"/>
            <a:ext cx="1012288" cy="1585038"/>
          </a:xfrm>
          <a:prstGeom prst="rect">
            <a:avLst/>
          </a:prstGeom>
        </p:spPr>
      </p:pic>
      <p:sp>
        <p:nvSpPr>
          <p:cNvPr id="8" name="Rechteckige Legende 7"/>
          <p:cNvSpPr/>
          <p:nvPr/>
        </p:nvSpPr>
        <p:spPr>
          <a:xfrm>
            <a:off x="1521479" y="4221088"/>
            <a:ext cx="3482569" cy="1564774"/>
          </a:xfrm>
          <a:prstGeom prst="wedgeRectCallout">
            <a:avLst>
              <a:gd name="adj1" fmla="val 73858"/>
              <a:gd name="adj2" fmla="val 2665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Textfeld 19"/>
          <p:cNvSpPr txBox="1"/>
          <p:nvPr/>
        </p:nvSpPr>
        <p:spPr>
          <a:xfrm>
            <a:off x="1590117" y="4219571"/>
            <a:ext cx="3413931" cy="1754326"/>
          </a:xfrm>
          <a:prstGeom prst="rect">
            <a:avLst/>
          </a:prstGeom>
          <a:noFill/>
        </p:spPr>
        <p:txBody>
          <a:bodyPr wrap="square" rtlCol="0">
            <a:spAutoFit/>
          </a:bodyPr>
          <a:lstStyle/>
          <a:p>
            <a:r>
              <a:rPr lang="de-CH" dirty="0" smtClean="0"/>
              <a:t>Bekämpfung unten am Fluss ist mühselig &amp; oft sinnlos, wenn von Gemeinde oberhalb nicht bekämpft </a:t>
            </a:r>
            <a:r>
              <a:rPr lang="de-CH" dirty="0" smtClean="0">
                <a:sym typeface="Wingdings" panose="05000000000000000000" pitchFamily="2" charset="2"/>
              </a:rPr>
              <a:t> regelmässiger</a:t>
            </a:r>
            <a:r>
              <a:rPr lang="de-CH" dirty="0" smtClean="0"/>
              <a:t> Sameneintrag!</a:t>
            </a:r>
          </a:p>
          <a:p>
            <a:endParaRPr lang="de-CH" dirty="0"/>
          </a:p>
        </p:txBody>
      </p:sp>
      <p:sp>
        <p:nvSpPr>
          <p:cNvPr id="21" name="Textfeld 20"/>
          <p:cNvSpPr txBox="1"/>
          <p:nvPr/>
        </p:nvSpPr>
        <p:spPr>
          <a:xfrm>
            <a:off x="1403648" y="1814118"/>
            <a:ext cx="4998107" cy="646331"/>
          </a:xfrm>
          <a:prstGeom prst="rect">
            <a:avLst/>
          </a:prstGeom>
          <a:noFill/>
        </p:spPr>
        <p:txBody>
          <a:bodyPr wrap="square" rtlCol="0">
            <a:spAutoFit/>
          </a:bodyPr>
          <a:lstStyle/>
          <a:p>
            <a:r>
              <a:rPr lang="de-CH" dirty="0" err="1" smtClean="0"/>
              <a:t>Drüsiges</a:t>
            </a:r>
            <a:r>
              <a:rPr lang="de-CH" dirty="0" smtClean="0"/>
              <a:t> Springkraut</a:t>
            </a:r>
          </a:p>
          <a:p>
            <a:r>
              <a:rPr lang="de-CH" dirty="0" smtClean="0"/>
              <a:t>Samen schwimmen mit Wasser flussabwärts</a:t>
            </a:r>
          </a:p>
        </p:txBody>
      </p:sp>
      <p:sp>
        <p:nvSpPr>
          <p:cNvPr id="13" name="Titel 3"/>
          <p:cNvSpPr txBox="1">
            <a:spLocks/>
          </p:cNvSpPr>
          <p:nvPr/>
        </p:nvSpPr>
        <p:spPr>
          <a:xfrm>
            <a:off x="1410365" y="157452"/>
            <a:ext cx="7186948" cy="535244"/>
          </a:xfrm>
          <a:prstGeom prst="rect">
            <a:avLst/>
          </a:prstGeom>
        </p:spPr>
        <p:txBody>
          <a:bodyPr/>
          <a:lstStyle>
            <a:lvl1pPr algn="l" defTabSz="914400" rtl="0" eaLnBrk="1" latinLnBrk="0" hangingPunct="1">
              <a:spcBef>
                <a:spcPct val="0"/>
              </a:spcBef>
              <a:buNone/>
              <a:defRPr sz="3000" kern="1200">
                <a:solidFill>
                  <a:schemeClr val="tx1"/>
                </a:solidFill>
                <a:latin typeface="+mj-lt"/>
                <a:ea typeface="+mj-ea"/>
                <a:cs typeface="+mj-cs"/>
              </a:defRPr>
            </a:lvl1pPr>
          </a:lstStyle>
          <a:p>
            <a:pPr marL="274638" indent="-274638">
              <a:spcBef>
                <a:spcPts val="600"/>
              </a:spcBef>
            </a:pPr>
            <a:r>
              <a:rPr lang="de-CH" sz="2000" b="1" smtClean="0">
                <a:solidFill>
                  <a:srgbClr val="009EE0"/>
                </a:solidFill>
                <a:latin typeface="+mn-lt"/>
              </a:rPr>
              <a:t>3. Tätigkeitsfelder </a:t>
            </a:r>
            <a:br>
              <a:rPr lang="de-CH" sz="2000" b="1" smtClean="0">
                <a:solidFill>
                  <a:srgbClr val="009EE0"/>
                </a:solidFill>
                <a:latin typeface="+mn-lt"/>
              </a:rPr>
            </a:br>
            <a:r>
              <a:rPr lang="de-CH" sz="2000" b="1" smtClean="0">
                <a:solidFill>
                  <a:srgbClr val="009EE0"/>
                </a:solidFill>
                <a:latin typeface="+mn-lt"/>
              </a:rPr>
              <a:t>Neobiota-Kontaktperson</a:t>
            </a:r>
            <a:endParaRPr lang="de-CH" sz="2000" dirty="0">
              <a:solidFill>
                <a:srgbClr val="009EE0"/>
              </a:solidFill>
            </a:endParaRPr>
          </a:p>
        </p:txBody>
      </p:sp>
      <p:sp>
        <p:nvSpPr>
          <p:cNvPr id="14" name="Inhaltsplatzhalter 1"/>
          <p:cNvSpPr txBox="1">
            <a:spLocks/>
          </p:cNvSpPr>
          <p:nvPr/>
        </p:nvSpPr>
        <p:spPr>
          <a:xfrm>
            <a:off x="1403648" y="1340768"/>
            <a:ext cx="6984776" cy="47335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Austausch mit Nachbargemeinden ist sehr wichtig:</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52643741"/>
      </p:ext>
    </p:extLst>
  </p:cSld>
  <p:clrMapOvr>
    <a:masterClrMapping/>
  </p:clrMapOvr>
  <mc:AlternateContent xmlns:mc="http://schemas.openxmlformats.org/markup-compatibility/2006" xmlns:p14="http://schemas.microsoft.com/office/powerpoint/2010/main">
    <mc:Choice Requires="p14">
      <p:transition spd="slow" p14:dur="2000" advTm="58337"/>
    </mc:Choice>
    <mc:Fallback xmlns="">
      <p:transition spd="slow" advTm="58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23" fill="hold" display="0">
                  <p:stCondLst>
                    <p:cond delay="indefinite"/>
                  </p:stCondLst>
                  <p:endCondLst>
                    <p:cond evt="onStopAudio" delay="0">
                      <p:tgtEl>
                        <p:sldTgt/>
                      </p:tgtEl>
                    </p:cond>
                  </p:endCondLst>
                </p:cTn>
                <p:tgtEl>
                  <p:spTgt spid="10"/>
                </p:tgtEl>
              </p:cMediaNode>
            </p:audio>
          </p:childTnLst>
        </p:cTn>
      </p:par>
    </p:tnLst>
    <p:bldLst>
      <p:bldP spid="8" grpId="0" animBg="1"/>
      <p:bldP spid="20" grpId="0"/>
      <p:bldP spid="21" grpId="0"/>
    </p:bldLst>
  </p:timing>
  <p:extLst mod="1">
    <p:ext uri="{3A86A75C-4F4B-4683-9AE1-C65F6400EC91}">
      <p14:laserTraceLst xmlns:p14="http://schemas.microsoft.com/office/powerpoint/2010/main">
        <p14:tracePtLst>
          <p14:tracePt t="380" x="8321675" y="3760788"/>
          <p14:tracePt t="418" x="8321675" y="3765550"/>
          <p14:tracePt t="424" x="8321675" y="3771900"/>
          <p14:tracePt t="449" x="8321675" y="3778250"/>
          <p14:tracePt t="472" x="8321675" y="3783013"/>
          <p14:tracePt t="489" x="8321675" y="3789363"/>
          <p14:tracePt t="497" x="8321675" y="3794125"/>
          <p14:tracePt t="522" x="8321675" y="3800475"/>
          <p14:tracePt t="538" x="8321675" y="3806825"/>
          <p14:tracePt t="29617" x="8326438" y="3806825"/>
          <p14:tracePt t="29633" x="8332788" y="3806825"/>
          <p14:tracePt t="29640" x="8337550" y="3806825"/>
          <p14:tracePt t="29651" x="8343900" y="3800475"/>
          <p14:tracePt t="29667" x="8350250" y="3794125"/>
          <p14:tracePt t="29684" x="8355013" y="3789363"/>
          <p14:tracePt t="29701" x="8361363" y="3778250"/>
          <p14:tracePt t="29717" x="8366125" y="3771900"/>
          <p14:tracePt t="29734" x="8378825" y="3754438"/>
          <p14:tracePt t="29751" x="8389938" y="3743325"/>
          <p14:tracePt t="29767" x="8389938" y="3732213"/>
          <p14:tracePt t="29784" x="8394700" y="3721100"/>
          <p14:tracePt t="29801" x="8394700" y="3703638"/>
          <p14:tracePt t="29817" x="8401050" y="3692525"/>
          <p14:tracePt t="29834" x="8407400" y="3668713"/>
          <p14:tracePt t="29851" x="8412163" y="3640138"/>
          <p14:tracePt t="29867" x="8423275" y="3611563"/>
          <p14:tracePt t="29884" x="8423275" y="3578225"/>
          <p14:tracePt t="29901" x="8423275" y="3549650"/>
          <p14:tracePt t="29917" x="8423275" y="3521075"/>
          <p14:tracePt t="29934" x="8423275" y="3497263"/>
          <p14:tracePt t="29951" x="8412163" y="3475038"/>
          <p14:tracePt t="29967" x="8407400" y="3440113"/>
          <p14:tracePt t="29984" x="8394700" y="3417888"/>
          <p14:tracePt t="30001" x="8378825" y="3371850"/>
          <p14:tracePt t="30017" x="8361363" y="3349625"/>
          <p14:tracePt t="30034" x="8343900" y="3321050"/>
          <p14:tracePt t="30051" x="8326438" y="3286125"/>
          <p14:tracePt t="30067" x="8308975" y="3257550"/>
          <p14:tracePt t="30084" x="8293100" y="3228975"/>
          <p14:tracePt t="30101" x="8269288" y="3200400"/>
          <p14:tracePt t="30117" x="8235950" y="3171825"/>
          <p14:tracePt t="30134" x="8207375" y="3149600"/>
          <p14:tracePt t="30151" x="8178800" y="3121025"/>
          <p14:tracePt t="30167" x="8154988" y="3103563"/>
          <p14:tracePt t="30184" x="8143875" y="3086100"/>
          <p14:tracePt t="30201" x="8132763" y="3063875"/>
          <p14:tracePt t="30217" x="8115300" y="3046413"/>
          <p14:tracePt t="30234" x="8093075" y="3035300"/>
          <p14:tracePt t="30251" x="8069263" y="3028950"/>
          <p14:tracePt t="30267" x="8040688" y="3017838"/>
          <p14:tracePt t="30284" x="8029575" y="3017838"/>
          <p14:tracePt t="30301" x="8018463" y="3017838"/>
          <p14:tracePt t="30317" x="8012113" y="3017838"/>
          <p14:tracePt t="30334" x="8007350" y="3017838"/>
          <p14:tracePt t="30351" x="8001000" y="3017838"/>
          <p14:tracePt t="30367" x="8001000" y="3011488"/>
          <p14:tracePt t="30384" x="7994650" y="3006725"/>
          <p14:tracePt t="30401" x="7972425" y="2989263"/>
          <p14:tracePt t="30417" x="7943850" y="2971800"/>
          <p14:tracePt t="30434" x="7915275" y="2954338"/>
          <p14:tracePt t="30451" x="7880350" y="2943225"/>
          <p14:tracePt t="30467" x="7858125" y="2932113"/>
          <p14:tracePt t="30484" x="7847013" y="2932113"/>
          <p14:tracePt t="30501" x="7840663" y="2932113"/>
          <p14:tracePt t="32737" x="7835900" y="2932113"/>
          <p14:tracePt t="32744" x="7829550" y="2932113"/>
          <p14:tracePt t="32754" x="7829550" y="2925763"/>
          <p14:tracePt t="32767" x="7818438" y="2925763"/>
          <p14:tracePt t="32784" x="7772400" y="2914650"/>
          <p14:tracePt t="32800" x="7732713" y="2908300"/>
          <p14:tracePt t="32817" x="7680325" y="2897188"/>
          <p14:tracePt t="32834" x="7623175" y="2886075"/>
          <p14:tracePt t="32851" x="7561263" y="2879725"/>
          <p14:tracePt t="32867" x="7493000" y="2868613"/>
          <p14:tracePt t="32884" x="7423150" y="2863850"/>
          <p14:tracePt t="32900" x="7354888" y="2851150"/>
          <p14:tracePt t="32917" x="7280275" y="2851150"/>
          <p14:tracePt t="32934" x="7200900" y="2851150"/>
          <p14:tracePt t="32950" x="7121525" y="2851150"/>
          <p14:tracePt t="32967" x="7051675" y="2851150"/>
          <p14:tracePt t="32984" x="6950075" y="2846388"/>
          <p14:tracePt t="33000" x="6886575" y="2840038"/>
          <p14:tracePt t="33017" x="6823075" y="2835275"/>
          <p14:tracePt t="33034" x="6754813" y="2828925"/>
          <p14:tracePt t="33050" x="6686550" y="2828925"/>
          <p14:tracePt t="33067" x="6611938" y="2822575"/>
          <p14:tracePt t="33084" x="6532563" y="2806700"/>
          <p14:tracePt t="33101" x="6446838" y="2782888"/>
          <p14:tracePt t="33117" x="6354763" y="2760663"/>
          <p14:tracePt t="33134" x="6275388" y="2754313"/>
          <p14:tracePt t="33150" x="6200775" y="2749550"/>
          <p14:tracePt t="33167" x="6137275" y="2743200"/>
          <p14:tracePt t="33184" x="6064250" y="2749550"/>
          <p14:tracePt t="33200" x="6011863" y="2778125"/>
          <p14:tracePt t="33217" x="5954713" y="2806700"/>
          <p14:tracePt t="33234" x="5903913" y="2846388"/>
          <p14:tracePt t="33250" x="5875338" y="2886075"/>
          <p14:tracePt t="33267" x="5857875" y="2925763"/>
          <p14:tracePt t="33284" x="5846763" y="2960688"/>
          <p14:tracePt t="33300" x="5846763" y="2994025"/>
          <p14:tracePt t="33317" x="5846763" y="3028950"/>
          <p14:tracePt t="33334" x="5851525" y="3057525"/>
          <p14:tracePt t="33351" x="5875338" y="3086100"/>
          <p14:tracePt t="33367" x="5908675" y="3108325"/>
          <p14:tracePt t="33370" x="5932488" y="3121025"/>
          <p14:tracePt t="33384" x="5961063" y="3136900"/>
          <p14:tracePt t="33400" x="6046788" y="3189288"/>
          <p14:tracePt t="33417" x="6115050" y="3222625"/>
          <p14:tracePt t="33434" x="6172200" y="3263900"/>
          <p14:tracePt t="33450" x="6211888" y="3297238"/>
          <p14:tracePt t="33467" x="6251575" y="3332163"/>
          <p14:tracePt t="33484" x="6292850" y="3378200"/>
          <p14:tracePt t="33501" x="6337300" y="3435350"/>
          <p14:tracePt t="33517" x="6383338" y="3486150"/>
          <p14:tracePt t="33534" x="6440488" y="3532188"/>
          <p14:tracePt t="33550" x="6503988" y="3582988"/>
          <p14:tracePt t="33567" x="6572250" y="3629025"/>
          <p14:tracePt t="33584" x="6635750" y="3668713"/>
          <p14:tracePt t="33600" x="6704013" y="3714750"/>
          <p14:tracePt t="33617" x="6737350" y="3736975"/>
          <p14:tracePt t="33634" x="6765925" y="3760788"/>
          <p14:tracePt t="33650" x="6789738" y="3789363"/>
          <p14:tracePt t="33667" x="6807200" y="3817938"/>
          <p14:tracePt t="33684" x="6835775" y="3857625"/>
          <p14:tracePt t="33700" x="6851650" y="3903663"/>
          <p14:tracePt t="33717" x="6875463" y="3943350"/>
          <p14:tracePt t="33734" x="6908800" y="3989388"/>
          <p14:tracePt t="33750" x="6926263" y="4040188"/>
          <p14:tracePt t="33767" x="6961188" y="4097338"/>
          <p14:tracePt t="33784" x="6983413" y="4160838"/>
          <p14:tracePt t="33800" x="7000875" y="4235450"/>
          <p14:tracePt t="33817" x="7007225" y="4275138"/>
          <p14:tracePt t="33834" x="7007225" y="4303713"/>
          <p14:tracePt t="33850" x="7007225" y="4332288"/>
          <p14:tracePt t="33867" x="7007225" y="4354513"/>
          <p14:tracePt t="33884" x="6994525" y="4371975"/>
          <p14:tracePt t="33900" x="6983413" y="4389438"/>
          <p14:tracePt t="33917" x="6965950" y="4411663"/>
          <p14:tracePt t="33934" x="6943725" y="4429125"/>
          <p14:tracePt t="33950" x="6926263" y="4446588"/>
          <p14:tracePt t="33967" x="6904038" y="4457700"/>
          <p14:tracePt t="33984" x="6875463" y="4475163"/>
          <p14:tracePt t="34000" x="6829425" y="4492625"/>
          <p14:tracePt t="34017" x="6783388" y="4508500"/>
          <p14:tracePt t="34034" x="6743700" y="4537075"/>
          <p14:tracePt t="34050" x="6704013" y="4560888"/>
          <p14:tracePt t="34067" x="6664325" y="4589463"/>
          <p14:tracePt t="34084" x="6623050" y="4618038"/>
          <p14:tracePt t="34100" x="6600825" y="4646613"/>
          <p14:tracePt t="34117" x="6578600" y="4679950"/>
          <p14:tracePt t="34134" x="6561138" y="4703763"/>
          <p14:tracePt t="34150" x="6543675" y="4737100"/>
          <p14:tracePt t="34167" x="6532563" y="4765675"/>
          <p14:tracePt t="34184" x="6526213" y="4794250"/>
          <p14:tracePt t="34200" x="6526213" y="4846638"/>
          <p14:tracePt t="34217" x="6526213" y="4868863"/>
          <p14:tracePt t="34234" x="6526213" y="4903788"/>
          <p14:tracePt t="34250" x="6537325" y="4937125"/>
          <p14:tracePt t="34267" x="6554788" y="4972050"/>
          <p14:tracePt t="34284" x="6572250" y="5006975"/>
          <p14:tracePt t="34300" x="6594475" y="5040313"/>
          <p14:tracePt t="34317" x="6629400" y="5075238"/>
          <p14:tracePt t="34334" x="6669088" y="5103813"/>
          <p14:tracePt t="34350" x="6708775" y="5132388"/>
          <p14:tracePt t="34367" x="6761163" y="5160963"/>
          <p14:tracePt t="34370" x="6783388" y="5165725"/>
          <p14:tracePt t="34384" x="6818313" y="5183188"/>
          <p14:tracePt t="34400" x="6915150" y="5211763"/>
          <p14:tracePt t="34417" x="6983413" y="5229225"/>
          <p14:tracePt t="34434" x="7064375" y="5240338"/>
          <p14:tracePt t="34450" x="7150100" y="5251450"/>
          <p14:tracePt t="34467" x="7240588" y="5257800"/>
          <p14:tracePt t="34484" x="7337425" y="5264150"/>
          <p14:tracePt t="34500" x="7429500" y="5268913"/>
          <p14:tracePt t="34517" x="7515225" y="5275263"/>
          <p14:tracePt t="34534" x="7583488" y="5286375"/>
          <p14:tracePt t="34550" x="7623175" y="5286375"/>
          <p14:tracePt t="34567" x="7651750" y="5292725"/>
          <p14:tracePt t="34584" x="7669213" y="5292725"/>
          <p14:tracePt t="34600" x="7675563" y="5292725"/>
          <p14:tracePt t="34962" x="7680325" y="5292725"/>
          <p14:tracePt t="34969" x="7680325" y="5286375"/>
          <p14:tracePt t="34984" x="7693025" y="5280025"/>
          <p14:tracePt t="35000" x="7726363" y="5257800"/>
          <p14:tracePt t="35017" x="7823200" y="5183188"/>
          <p14:tracePt t="35034" x="7937500" y="5108575"/>
          <p14:tracePt t="35050" x="8080375" y="5006975"/>
          <p14:tracePt t="35067" x="8258175" y="4886325"/>
          <p14:tracePt t="35084" x="8447088" y="4737100"/>
          <p14:tracePt t="35100" x="8640763" y="4606925"/>
          <p14:tracePt t="35117" x="8778875" y="4492625"/>
          <p14:tracePt t="35134" x="8915400" y="4394200"/>
          <p14:tracePt t="35150" x="9018588" y="4321175"/>
          <p14:tracePt t="35167" x="9075738" y="4264025"/>
          <p14:tracePt t="35184" x="9104313" y="4235450"/>
          <p14:tracePt t="35200" x="9115425" y="42227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6" cstate="print">
            <a:extLst>
              <a:ext uri="{28A0092B-C50C-407E-A947-70E740481C1C}">
                <a14:useLocalDpi xmlns:a14="http://schemas.microsoft.com/office/drawing/2010/main" val="0"/>
              </a:ext>
            </a:extLst>
          </a:blip>
          <a:srcRect l="28739" t="5901" r="8263" b="13250"/>
          <a:stretch/>
        </p:blipFill>
        <p:spPr>
          <a:xfrm>
            <a:off x="4908613" y="2492896"/>
            <a:ext cx="3839851" cy="3695858"/>
          </a:xfrm>
          <a:prstGeom prst="rect">
            <a:avLst/>
          </a:prstGeom>
        </p:spPr>
      </p:pic>
      <p:sp>
        <p:nvSpPr>
          <p:cNvPr id="21" name="Textfeld 20"/>
          <p:cNvSpPr txBox="1"/>
          <p:nvPr/>
        </p:nvSpPr>
        <p:spPr>
          <a:xfrm>
            <a:off x="1375136" y="1814118"/>
            <a:ext cx="6294251" cy="923330"/>
          </a:xfrm>
          <a:prstGeom prst="rect">
            <a:avLst/>
          </a:prstGeom>
          <a:noFill/>
        </p:spPr>
        <p:txBody>
          <a:bodyPr wrap="square" rtlCol="0">
            <a:spAutoFit/>
          </a:bodyPr>
          <a:lstStyle/>
          <a:p>
            <a:r>
              <a:rPr lang="de-CH" dirty="0" smtClean="0"/>
              <a:t>Japanischer Knöterich</a:t>
            </a:r>
          </a:p>
          <a:p>
            <a:r>
              <a:rPr lang="de-CH" dirty="0" smtClean="0"/>
              <a:t>Bei Überschwemmung:</a:t>
            </a:r>
          </a:p>
          <a:p>
            <a:r>
              <a:rPr lang="de-CH" dirty="0" smtClean="0"/>
              <a:t>Wurzelstücke reisen flussabwärts</a:t>
            </a:r>
          </a:p>
        </p:txBody>
      </p:sp>
      <p:pic>
        <p:nvPicPr>
          <p:cNvPr id="5" name="Grafi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6505" y="3005013"/>
            <a:ext cx="2796221" cy="1864147"/>
          </a:xfrm>
          <a:prstGeom prst="rect">
            <a:avLst/>
          </a:prstGeom>
        </p:spPr>
      </p:pic>
      <p:sp>
        <p:nvSpPr>
          <p:cNvPr id="11" name="Textfeld 10"/>
          <p:cNvSpPr txBox="1"/>
          <p:nvPr/>
        </p:nvSpPr>
        <p:spPr>
          <a:xfrm>
            <a:off x="1375136" y="5108991"/>
            <a:ext cx="3328736" cy="1200329"/>
          </a:xfrm>
          <a:prstGeom prst="rect">
            <a:avLst/>
          </a:prstGeom>
          <a:noFill/>
        </p:spPr>
        <p:txBody>
          <a:bodyPr wrap="square" rtlCol="0">
            <a:spAutoFit/>
          </a:bodyPr>
          <a:lstStyle/>
          <a:p>
            <a:r>
              <a:rPr lang="de-CH" b="1" dirty="0" smtClean="0">
                <a:solidFill>
                  <a:srgbClr val="C00000"/>
                </a:solidFill>
              </a:rPr>
              <a:t>Analog</a:t>
            </a:r>
          </a:p>
          <a:p>
            <a:r>
              <a:rPr lang="de-CH" b="1" dirty="0" smtClean="0">
                <a:solidFill>
                  <a:srgbClr val="C00000"/>
                </a:solidFill>
              </a:rPr>
              <a:t>Strassen bei Pflanzen die sich durch Flugsamen über Wind vermehren</a:t>
            </a:r>
          </a:p>
        </p:txBody>
      </p:sp>
      <p:sp>
        <p:nvSpPr>
          <p:cNvPr id="15" name="Titel 3"/>
          <p:cNvSpPr txBox="1">
            <a:spLocks/>
          </p:cNvSpPr>
          <p:nvPr/>
        </p:nvSpPr>
        <p:spPr>
          <a:xfrm>
            <a:off x="1410365" y="157452"/>
            <a:ext cx="7186948" cy="535244"/>
          </a:xfrm>
          <a:prstGeom prst="rect">
            <a:avLst/>
          </a:prstGeom>
        </p:spPr>
        <p:txBody>
          <a:bodyPr/>
          <a:lstStyle>
            <a:lvl1pPr algn="l" defTabSz="914400" rtl="0" eaLnBrk="1" latinLnBrk="0" hangingPunct="1">
              <a:spcBef>
                <a:spcPct val="0"/>
              </a:spcBef>
              <a:buNone/>
              <a:defRPr sz="3000" kern="1200">
                <a:solidFill>
                  <a:schemeClr val="tx1"/>
                </a:solidFill>
                <a:latin typeface="+mj-lt"/>
                <a:ea typeface="+mj-ea"/>
                <a:cs typeface="+mj-cs"/>
              </a:defRPr>
            </a:lvl1pPr>
          </a:lstStyle>
          <a:p>
            <a:pPr marL="274638" indent="-274638">
              <a:spcBef>
                <a:spcPts val="600"/>
              </a:spcBef>
            </a:pPr>
            <a:r>
              <a:rPr lang="de-CH" sz="2000" b="1" smtClean="0">
                <a:solidFill>
                  <a:srgbClr val="009EE0"/>
                </a:solidFill>
                <a:latin typeface="+mn-lt"/>
              </a:rPr>
              <a:t>3. Tätigkeitsfelder </a:t>
            </a:r>
            <a:br>
              <a:rPr lang="de-CH" sz="2000" b="1" smtClean="0">
                <a:solidFill>
                  <a:srgbClr val="009EE0"/>
                </a:solidFill>
                <a:latin typeface="+mn-lt"/>
              </a:rPr>
            </a:br>
            <a:r>
              <a:rPr lang="de-CH" sz="2000" b="1" smtClean="0">
                <a:solidFill>
                  <a:srgbClr val="009EE0"/>
                </a:solidFill>
                <a:latin typeface="+mn-lt"/>
              </a:rPr>
              <a:t>Neobiota-Kontaktperson</a:t>
            </a:r>
            <a:endParaRPr lang="de-CH" sz="2000" dirty="0">
              <a:solidFill>
                <a:srgbClr val="009EE0"/>
              </a:solidFill>
            </a:endParaRPr>
          </a:p>
        </p:txBody>
      </p:sp>
      <p:sp>
        <p:nvSpPr>
          <p:cNvPr id="16" name="Inhaltsplatzhalter 1"/>
          <p:cNvSpPr txBox="1">
            <a:spLocks/>
          </p:cNvSpPr>
          <p:nvPr/>
        </p:nvSpPr>
        <p:spPr>
          <a:xfrm>
            <a:off x="1403648" y="1340768"/>
            <a:ext cx="6984776" cy="47335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Austausch mit Nachbargemeinden ist sehr wichtig:</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454773028"/>
      </p:ext>
    </p:extLst>
  </p:cSld>
  <p:clrMapOvr>
    <a:masterClrMapping/>
  </p:clrMapOvr>
  <mc:AlternateContent xmlns:mc="http://schemas.openxmlformats.org/markup-compatibility/2006" xmlns:p14="http://schemas.microsoft.com/office/powerpoint/2010/main">
    <mc:Choice Requires="p14">
      <p:transition spd="slow" p14:dur="2000" advTm="31713"/>
    </mc:Choice>
    <mc:Fallback xmlns="">
      <p:transition spd="slow" advTm="31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1" grpId="0"/>
    </p:bldLst>
  </p:timing>
  <p:extLst mod="1">
    <p:ext uri="{3A86A75C-4F4B-4683-9AE1-C65F6400EC91}">
      <p14:laserTraceLst xmlns:p14="http://schemas.microsoft.com/office/powerpoint/2010/main">
        <p14:tracePtLst>
          <p14:tracePt t="574" x="7743825" y="3451225"/>
          <p14:tracePt t="697" x="7743825" y="3457575"/>
          <p14:tracePt t="712" x="7743825" y="3463925"/>
          <p14:tracePt t="737" x="7743825" y="3468688"/>
          <p14:tracePt t="752" x="7743825" y="3475038"/>
          <p14:tracePt t="760" x="7750175" y="3479800"/>
          <p14:tracePt t="769" x="7754938" y="3486150"/>
          <p14:tracePt t="786" x="7766050" y="3508375"/>
          <p14:tracePt t="803" x="7778750" y="3525838"/>
          <p14:tracePt t="819" x="7789863" y="3543300"/>
          <p14:tracePt t="836" x="7800975" y="3554413"/>
          <p14:tracePt t="853" x="7807325" y="3560763"/>
          <p14:tracePt t="869" x="7807325" y="3565525"/>
          <p14:tracePt t="7313" x="7807325" y="3560763"/>
          <p14:tracePt t="7329" x="7807325" y="3549650"/>
          <p14:tracePt t="7338" x="7800975" y="3536950"/>
          <p14:tracePt t="7345" x="7794625" y="3532188"/>
          <p14:tracePt t="7355" x="7794625" y="3521075"/>
          <p14:tracePt t="7369" x="7789863" y="3508375"/>
          <p14:tracePt t="7386" x="7789863" y="3503613"/>
          <p14:tracePt t="7625" x="7789863" y="3497263"/>
          <p14:tracePt t="7665" x="7789863" y="3492500"/>
          <p14:tracePt t="7681" x="7789863" y="3486150"/>
          <p14:tracePt t="7705" x="7789863" y="3479800"/>
          <p14:tracePt t="7713" x="7783513" y="3475038"/>
          <p14:tracePt t="7722" x="7778750" y="3463925"/>
          <p14:tracePt t="7738" x="7772400" y="3457575"/>
          <p14:tracePt t="7752" x="7761288" y="3440113"/>
          <p14:tracePt t="7769" x="7750175" y="3422650"/>
          <p14:tracePt t="7786" x="7737475" y="3400425"/>
          <p14:tracePt t="7802" x="7737475" y="3394075"/>
          <p14:tracePt t="7819" x="7732713" y="3382963"/>
          <p14:tracePt t="7836" x="7732713" y="3371850"/>
          <p14:tracePt t="7852" x="7721600" y="3360738"/>
          <p14:tracePt t="7869" x="7715250" y="3343275"/>
          <p14:tracePt t="7885" x="7704138" y="3332163"/>
          <p14:tracePt t="7902" x="7693025" y="3314700"/>
          <p14:tracePt t="7919" x="7675563" y="3292475"/>
          <p14:tracePt t="7936" x="7651750" y="3275013"/>
          <p14:tracePt t="7952" x="7629525" y="3257550"/>
          <p14:tracePt t="7969" x="7572375" y="3228975"/>
          <p14:tracePt t="7985" x="7532688" y="3206750"/>
          <p14:tracePt t="8002" x="7497763" y="3189288"/>
          <p14:tracePt t="8019" x="7458075" y="3171825"/>
          <p14:tracePt t="8035" x="7412038" y="3160713"/>
          <p14:tracePt t="8052" x="7372350" y="3143250"/>
          <p14:tracePt t="8069" x="7326313" y="3136900"/>
          <p14:tracePt t="8085" x="7292975" y="3125788"/>
          <p14:tracePt t="8088" x="7280275" y="3125788"/>
          <p14:tracePt t="8102" x="7264400" y="3121025"/>
          <p14:tracePt t="8119" x="7229475" y="3121025"/>
          <p14:tracePt t="8135" x="7183438" y="3121025"/>
          <p14:tracePt t="8152" x="7132638" y="3114675"/>
          <p14:tracePt t="8169" x="7069138" y="3108325"/>
          <p14:tracePt t="8185" x="7040563" y="3103563"/>
          <p14:tracePt t="8202" x="7023100" y="3103563"/>
          <p14:tracePt t="8219" x="7007225" y="3103563"/>
          <p14:tracePt t="8235" x="6983413" y="3097213"/>
          <p14:tracePt t="8252" x="6972300" y="3097213"/>
          <p14:tracePt t="8269" x="6961188" y="3092450"/>
          <p14:tracePt t="8285" x="6932613" y="3086100"/>
          <p14:tracePt t="8302" x="6904038" y="3086100"/>
          <p14:tracePt t="8319" x="6886575" y="3079750"/>
          <p14:tracePt t="8335" x="6864350" y="3079750"/>
          <p14:tracePt t="8352" x="6846888" y="3079750"/>
          <p14:tracePt t="8369" x="6811963" y="3074988"/>
          <p14:tracePt t="8385" x="6800850" y="3074988"/>
          <p14:tracePt t="8402" x="6794500" y="3074988"/>
          <p14:tracePt t="8419" x="6783388" y="3068638"/>
          <p14:tracePt t="8435" x="6765925" y="3068638"/>
          <p14:tracePt t="8452" x="6750050" y="3068638"/>
          <p14:tracePt t="8469" x="6732588" y="3057525"/>
          <p14:tracePt t="8485" x="6708775" y="3057525"/>
          <p14:tracePt t="8502" x="6675438" y="3051175"/>
          <p14:tracePt t="8519" x="6640513" y="3040063"/>
          <p14:tracePt t="8535" x="6611938" y="3035300"/>
          <p14:tracePt t="8552" x="6589713" y="3028950"/>
          <p14:tracePt t="8569" x="6554788" y="3017838"/>
          <p14:tracePt t="8585" x="6532563" y="3011488"/>
          <p14:tracePt t="8602" x="6515100" y="3006725"/>
          <p14:tracePt t="8619" x="6497638" y="3006725"/>
          <p14:tracePt t="8635" x="6480175" y="3000375"/>
          <p14:tracePt t="8652" x="6464300" y="2994025"/>
          <p14:tracePt t="8669" x="6440488" y="2994025"/>
          <p14:tracePt t="8685" x="6407150" y="2989263"/>
          <p14:tracePt t="8702" x="6354763" y="2982913"/>
          <p14:tracePt t="8719" x="6297613" y="2978150"/>
          <p14:tracePt t="8735" x="6246813" y="2965450"/>
          <p14:tracePt t="8752" x="6207125" y="2960688"/>
          <p14:tracePt t="8769" x="6149975" y="2960688"/>
          <p14:tracePt t="8785" x="6108700" y="2954338"/>
          <p14:tracePt t="8802" x="6075363" y="2954338"/>
          <p14:tracePt t="8819" x="6051550" y="2954338"/>
          <p14:tracePt t="8835" x="6029325" y="2954338"/>
          <p14:tracePt t="8852" x="6007100" y="2954338"/>
          <p14:tracePt t="8869" x="5978525" y="2954338"/>
          <p14:tracePt t="8885" x="5949950" y="2954338"/>
          <p14:tracePt t="8902" x="5915025" y="2954338"/>
          <p14:tracePt t="8919" x="5880100" y="2954338"/>
          <p14:tracePt t="8935" x="5851525" y="2954338"/>
          <p14:tracePt t="8952" x="5811838" y="2954338"/>
          <p14:tracePt t="8969" x="5772150" y="2960688"/>
          <p14:tracePt t="8985" x="5749925" y="2965450"/>
          <p14:tracePt t="9002" x="5737225" y="2978150"/>
          <p14:tracePt t="9019" x="5721350" y="2989263"/>
          <p14:tracePt t="9035" x="5703888" y="3006725"/>
          <p14:tracePt t="9052" x="5686425" y="3017838"/>
          <p14:tracePt t="9069" x="5675313" y="3028950"/>
          <p14:tracePt t="9085" x="5668963" y="3035300"/>
          <p14:tracePt t="9088" x="5664200" y="3040063"/>
          <p14:tracePt t="9102" x="5664200" y="3046413"/>
          <p14:tracePt t="9119" x="5657850" y="3057525"/>
          <p14:tracePt t="9136" x="5657850" y="3063875"/>
          <p14:tracePt t="9152" x="5657850" y="3068638"/>
          <p14:tracePt t="9169" x="5657850" y="3079750"/>
          <p14:tracePt t="9185" x="5657850" y="3092450"/>
          <p14:tracePt t="9202" x="5657850" y="3097213"/>
          <p14:tracePt t="9219" x="5664200" y="3108325"/>
          <p14:tracePt t="9235" x="5664200" y="3114675"/>
          <p14:tracePt t="9252" x="5664200" y="3121025"/>
          <p14:tracePt t="9269" x="5664200" y="3132138"/>
          <p14:tracePt t="9285" x="5668963" y="3136900"/>
          <p14:tracePt t="9302" x="5675313" y="3160713"/>
          <p14:tracePt t="9319" x="5686425" y="3178175"/>
          <p14:tracePt t="9335" x="5692775" y="3194050"/>
          <p14:tracePt t="9352" x="5703888" y="3217863"/>
          <p14:tracePt t="9369" x="5715000" y="3240088"/>
          <p14:tracePt t="9385" x="5726113" y="3257550"/>
          <p14:tracePt t="9402" x="5732463" y="3268663"/>
          <p14:tracePt t="9419" x="5737225" y="3279775"/>
          <p14:tracePt t="9435" x="5749925" y="3297238"/>
          <p14:tracePt t="9452" x="5761038" y="3308350"/>
          <p14:tracePt t="9469" x="5765800" y="3325813"/>
          <p14:tracePt t="9485" x="5772150" y="3336925"/>
          <p14:tracePt t="9502" x="5783263" y="3354388"/>
          <p14:tracePt t="9519" x="5789613" y="3365500"/>
          <p14:tracePt t="9535" x="5794375" y="3371850"/>
          <p14:tracePt t="9552" x="5807075" y="3382963"/>
          <p14:tracePt t="9569" x="5818188" y="3394075"/>
          <p14:tracePt t="9602" x="5822950" y="3400425"/>
          <p14:tracePt t="9619" x="5829300" y="3406775"/>
          <p14:tracePt t="9635" x="5840413" y="3411538"/>
          <p14:tracePt t="9652" x="5851525" y="3417888"/>
          <p14:tracePt t="9669" x="5864225" y="3422650"/>
          <p14:tracePt t="9686" x="5880100" y="3435350"/>
          <p14:tracePt t="9702" x="5897563" y="3446463"/>
          <p14:tracePt t="9719" x="5903913" y="3451225"/>
          <p14:tracePt t="9735" x="5915025" y="3457575"/>
          <p14:tracePt t="9752" x="5932488" y="3468688"/>
          <p14:tracePt t="9769" x="5949950" y="3479800"/>
          <p14:tracePt t="9785" x="5961063" y="3492500"/>
          <p14:tracePt t="9802" x="5972175" y="3503613"/>
          <p14:tracePt t="9819" x="5983288" y="3508375"/>
          <p14:tracePt t="9835" x="5994400" y="3514725"/>
          <p14:tracePt t="9852" x="6007100" y="3521075"/>
          <p14:tracePt t="9869" x="6018213" y="3532188"/>
          <p14:tracePt t="9885" x="6029325" y="3536950"/>
          <p14:tracePt t="9902" x="6046788" y="3554413"/>
          <p14:tracePt t="9919" x="6064250" y="3565525"/>
          <p14:tracePt t="9935" x="6075363" y="3571875"/>
          <p14:tracePt t="9952" x="6080125" y="3582988"/>
          <p14:tracePt t="9969" x="6108700" y="3594100"/>
          <p14:tracePt t="9985" x="6126163" y="3611563"/>
          <p14:tracePt t="10002" x="6143625" y="3629025"/>
          <p14:tracePt t="10019" x="6161088" y="3635375"/>
          <p14:tracePt t="10035" x="6178550" y="3646488"/>
          <p14:tracePt t="10052" x="6194425" y="3657600"/>
          <p14:tracePt t="10069" x="6211888" y="3668713"/>
          <p14:tracePt t="10085" x="6235700" y="3679825"/>
          <p14:tracePt t="10088" x="6240463" y="3686175"/>
          <p14:tracePt t="10102" x="6246813" y="3692525"/>
          <p14:tracePt t="10119" x="6269038" y="3703638"/>
          <p14:tracePt t="10135" x="6292850" y="3714750"/>
          <p14:tracePt t="10152" x="6315075" y="3732213"/>
          <p14:tracePt t="10169" x="6361113" y="3760788"/>
          <p14:tracePt t="10185" x="6389688" y="3783013"/>
          <p14:tracePt t="10202" x="6411913" y="3800475"/>
          <p14:tracePt t="10219" x="6440488" y="3817938"/>
          <p14:tracePt t="10235" x="6457950" y="3835400"/>
          <p14:tracePt t="10252" x="6475413" y="3857625"/>
          <p14:tracePt t="10269" x="6492875" y="3879850"/>
          <p14:tracePt t="10285" x="6508750" y="3897313"/>
          <p14:tracePt t="10302" x="6526213" y="3921125"/>
          <p14:tracePt t="10319" x="6537325" y="3943350"/>
          <p14:tracePt t="10335" x="6554788" y="3971925"/>
          <p14:tracePt t="10352" x="6565900" y="3994150"/>
          <p14:tracePt t="10369" x="6594475" y="4035425"/>
          <p14:tracePt t="10385" x="6611938" y="4064000"/>
          <p14:tracePt t="10402" x="6623050" y="4092575"/>
          <p14:tracePt t="10419" x="6635750" y="4121150"/>
          <p14:tracePt t="10435" x="6651625" y="4154488"/>
          <p14:tracePt t="10452" x="6664325" y="4178300"/>
          <p14:tracePt t="10469" x="6675438" y="4206875"/>
          <p14:tracePt t="10485" x="6692900" y="4240213"/>
          <p14:tracePt t="10502" x="6697663" y="4264025"/>
          <p14:tracePt t="10519" x="6708775" y="4292600"/>
          <p14:tracePt t="10535" x="6715125" y="4321175"/>
          <p14:tracePt t="10552" x="6721475" y="4343400"/>
          <p14:tracePt t="10569" x="6721475" y="4378325"/>
          <p14:tracePt t="10585" x="6721475" y="4400550"/>
          <p14:tracePt t="10602" x="6721475" y="4429125"/>
          <p14:tracePt t="10619" x="6721475" y="4451350"/>
          <p14:tracePt t="10635" x="6715125" y="4479925"/>
          <p14:tracePt t="10652" x="6708775" y="4503738"/>
          <p14:tracePt t="10669" x="6697663" y="4532313"/>
          <p14:tracePt t="10686" x="6680200" y="4572000"/>
          <p14:tracePt t="10702" x="6657975" y="4606925"/>
          <p14:tracePt t="10719" x="6635750" y="4646613"/>
          <p14:tracePt t="10735" x="6607175" y="4686300"/>
          <p14:tracePt t="10737" x="6583363" y="4708525"/>
          <p14:tracePt t="10752" x="6565900" y="4725988"/>
          <p14:tracePt t="10769" x="6521450" y="4778375"/>
          <p14:tracePt t="10785" x="6492875" y="4800600"/>
          <p14:tracePt t="10802" x="6469063" y="4829175"/>
          <p14:tracePt t="10819" x="6440488" y="4851400"/>
          <p14:tracePt t="10835" x="6418263" y="4875213"/>
          <p14:tracePt t="10852" x="6394450" y="4897438"/>
          <p14:tracePt t="10869" x="6365875" y="4921250"/>
          <p14:tracePt t="10885" x="6343650" y="4943475"/>
          <p14:tracePt t="10902" x="6315075" y="4960938"/>
          <p14:tracePt t="10919" x="6286500" y="4989513"/>
          <p14:tracePt t="10935" x="6257925" y="5011738"/>
          <p14:tracePt t="10952" x="6218238" y="5035550"/>
          <p14:tracePt t="10969" x="6172200" y="5068888"/>
          <p14:tracePt t="10985" x="6143625" y="5092700"/>
          <p14:tracePt t="11002" x="6108700" y="5114925"/>
          <p14:tracePt t="11019" x="6075363" y="5143500"/>
          <p14:tracePt t="11035" x="6051550" y="5160963"/>
          <p14:tracePt t="11052" x="6022975" y="5189538"/>
          <p14:tracePt t="11069" x="5994400" y="5222875"/>
          <p14:tracePt t="11085" x="5965825" y="5257800"/>
          <p14:tracePt t="11088" x="5954713" y="5275263"/>
          <p14:tracePt t="11102" x="5937250" y="5286375"/>
          <p14:tracePt t="11119" x="5921375" y="5326063"/>
          <p14:tracePt t="11135" x="5903913" y="5372100"/>
          <p14:tracePt t="11152" x="5886450" y="5418138"/>
          <p14:tracePt t="11169" x="5875338" y="5475288"/>
          <p14:tracePt t="11185" x="5875338" y="5514975"/>
          <p14:tracePt t="11202" x="5875338" y="5549900"/>
          <p14:tracePt t="11219" x="5875338" y="5589588"/>
          <p14:tracePt t="11235" x="5886450" y="5622925"/>
          <p14:tracePt t="11252" x="5903913" y="5657850"/>
          <p14:tracePt t="11269" x="5926138" y="5692775"/>
          <p14:tracePt t="11285" x="5954713" y="5726113"/>
          <p14:tracePt t="11302" x="5989638" y="5754688"/>
          <p14:tracePt t="11319" x="6022975" y="5778500"/>
          <p14:tracePt t="11335" x="6064250" y="5800725"/>
          <p14:tracePt t="11352" x="6126163" y="5829300"/>
          <p14:tracePt t="11369" x="6200775" y="5857875"/>
          <p14:tracePt t="11385" x="6251575" y="5880100"/>
          <p14:tracePt t="11402" x="6303963" y="5897563"/>
          <p14:tracePt t="11418" x="6378575" y="5932488"/>
          <p14:tracePt t="11435" x="6451600" y="5961063"/>
          <p14:tracePt t="11452" x="6508750" y="5978525"/>
          <p14:tracePt t="11469" x="6561138" y="5994400"/>
          <p14:tracePt t="11485" x="6589713" y="5994400"/>
          <p14:tracePt t="11502" x="6594475" y="5994400"/>
          <p14:tracePt t="11519" x="6600825" y="5994400"/>
          <p14:tracePt t="11745" x="6600825" y="5989638"/>
          <p14:tracePt t="11761" x="6600825" y="5983288"/>
          <p14:tracePt t="11769" x="6600825" y="5978525"/>
          <p14:tracePt t="11777" x="6607175" y="5965825"/>
          <p14:tracePt t="11785" x="6607175" y="5961063"/>
          <p14:tracePt t="11802" x="6618288" y="5943600"/>
          <p14:tracePt t="11818" x="6623050" y="5921375"/>
          <p14:tracePt t="11835" x="6646863" y="5875338"/>
          <p14:tracePt t="11852" x="6680200" y="5822950"/>
          <p14:tracePt t="11868" x="6732588" y="5737225"/>
          <p14:tracePt t="11885" x="6818313" y="5640388"/>
          <p14:tracePt t="11902" x="6908800" y="5526088"/>
          <p14:tracePt t="11918" x="6978650" y="5492750"/>
          <p14:tracePt t="11935" x="7051675" y="5457825"/>
          <p14:tracePt t="11952" x="7121525" y="5422900"/>
          <p14:tracePt t="11969" x="7207250" y="5378450"/>
          <p14:tracePt t="11985" x="7258050" y="5354638"/>
          <p14:tracePt t="12002" x="7304088" y="5332413"/>
          <p14:tracePt t="12018" x="7337425" y="5321300"/>
          <p14:tracePt t="12035" x="7366000" y="5308600"/>
          <p14:tracePt t="12052" x="7383463" y="5297488"/>
          <p14:tracePt t="12068" x="7394575" y="5297488"/>
          <p14:tracePt t="12085" x="7394575" y="5292725"/>
          <p14:tracePt t="12088" x="7400925" y="5292725"/>
          <p14:tracePt t="12102" x="7407275" y="5286375"/>
          <p14:tracePt t="12118" x="7412038" y="5286375"/>
          <p14:tracePt t="12185" x="7407275" y="5286375"/>
          <p14:tracePt t="12408" x="7407275" y="5280025"/>
          <p14:tracePt t="12416" x="7418388" y="5257800"/>
          <p14:tracePt t="12425" x="7446963" y="5207000"/>
          <p14:tracePt t="12435" x="7475538" y="5154613"/>
          <p14:tracePt t="12452" x="7532688" y="5046663"/>
          <p14:tracePt t="12469" x="7589838" y="4937125"/>
          <p14:tracePt t="12485" x="7635875" y="4857750"/>
          <p14:tracePt t="12502" x="7680325" y="4765675"/>
          <p14:tracePt t="12518" x="7726363" y="4668838"/>
          <p14:tracePt t="12535" x="7783513" y="4572000"/>
          <p14:tracePt t="12552" x="7840663" y="4475163"/>
          <p14:tracePt t="12568" x="7921625" y="4343400"/>
          <p14:tracePt t="12585" x="7966075" y="4251325"/>
          <p14:tracePt t="12602" x="8012113" y="4154488"/>
          <p14:tracePt t="12618" x="8051800" y="4068763"/>
          <p14:tracePt t="12635" x="8080375" y="3978275"/>
          <p14:tracePt t="12652" x="8115300" y="3921125"/>
          <p14:tracePt t="12668" x="8126413" y="3879850"/>
          <p14:tracePt t="12685" x="8137525" y="3857625"/>
          <p14:tracePt t="12702" x="8143875" y="3840163"/>
          <p14:tracePt t="12719" x="8143875" y="3822700"/>
          <p14:tracePt t="12735" x="8143875" y="3811588"/>
          <p14:tracePt t="12752" x="8143875" y="3800475"/>
          <p14:tracePt t="12953" x="8143875" y="3806825"/>
          <p14:tracePt t="12992" x="8137525" y="3806825"/>
          <p14:tracePt t="13000" x="8132763" y="3811588"/>
          <p14:tracePt t="13017" x="8126413" y="3811588"/>
          <p14:tracePt t="13024" x="8121650" y="3817938"/>
          <p14:tracePt t="13035" x="8115300" y="3817938"/>
          <p14:tracePt t="13052" x="8104188" y="3817938"/>
          <p14:tracePt t="13068" x="8093075" y="3817938"/>
          <p14:tracePt t="13085" x="8080375" y="3822700"/>
          <p14:tracePt t="13088" x="8075613" y="3822700"/>
          <p14:tracePt t="13118" x="8064500" y="3822700"/>
          <p14:tracePt t="13135" x="8058150" y="3822700"/>
          <p14:tracePt t="20856" x="8064500" y="3822700"/>
          <p14:tracePt t="20866" x="8069263" y="3822700"/>
          <p14:tracePt t="20873" x="8075613" y="3822700"/>
          <p14:tracePt t="20885" x="8080375" y="3822700"/>
          <p14:tracePt t="20901" x="8086725" y="3822700"/>
          <p14:tracePt t="20984" x="8075613" y="3822700"/>
          <p14:tracePt t="20993" x="8047038" y="3822700"/>
          <p14:tracePt t="21001" x="8001000" y="3822700"/>
          <p14:tracePt t="21018" x="7869238" y="3822700"/>
          <p14:tracePt t="21034" x="7721600" y="3835400"/>
          <p14:tracePt t="21051" x="7572375" y="3857625"/>
          <p14:tracePt t="21068" x="7446963" y="3892550"/>
          <p14:tracePt t="21084" x="7332663" y="3925888"/>
          <p14:tracePt t="21101" x="7200900" y="3954463"/>
          <p14:tracePt t="21118" x="7051675" y="3978275"/>
          <p14:tracePt t="21134" x="6892925" y="4006850"/>
          <p14:tracePt t="21151" x="6708775" y="4022725"/>
          <p14:tracePt t="21168" x="6543675" y="4040188"/>
          <p14:tracePt t="21184" x="6297613" y="4057650"/>
          <p14:tracePt t="21201" x="6137275" y="4068763"/>
          <p14:tracePt t="21218" x="5989638" y="4079875"/>
          <p14:tracePt t="21235" x="5822950" y="4103688"/>
          <p14:tracePt t="21251" x="5686425" y="4121150"/>
          <p14:tracePt t="21268" x="5532438" y="4149725"/>
          <p14:tracePt t="21285" x="5394325" y="4165600"/>
          <p14:tracePt t="21301" x="5275263" y="4189413"/>
          <p14:tracePt t="21318" x="5121275" y="4222750"/>
          <p14:tracePt t="21334" x="4989513" y="4251325"/>
          <p14:tracePt t="21351" x="4829175" y="4297363"/>
          <p14:tracePt t="21368" x="4692650" y="4343400"/>
          <p14:tracePt t="21384" x="4486275" y="4406900"/>
          <p14:tracePt t="21401" x="4371975" y="4451350"/>
          <p14:tracePt t="21418" x="4268788" y="4479925"/>
          <p14:tracePt t="21434" x="4178300" y="4508500"/>
          <p14:tracePt t="21451" x="4114800" y="4525963"/>
          <p14:tracePt t="21468" x="4051300" y="4537075"/>
          <p14:tracePt t="21484" x="4000500" y="4537075"/>
          <p14:tracePt t="21501" x="3989388" y="4537075"/>
          <p14:tracePt t="21518" x="3989388" y="4525963"/>
          <p14:tracePt t="21534" x="4000500" y="4514850"/>
          <p14:tracePt t="21551" x="4011613" y="4514850"/>
          <p14:tracePt t="21769" x="4011613" y="4508500"/>
          <p14:tracePt t="21777" x="4011613" y="4503738"/>
          <p14:tracePt t="21785" x="4000500" y="4503738"/>
          <p14:tracePt t="21801" x="3960813" y="4497388"/>
          <p14:tracePt t="21818" x="3897313" y="4492625"/>
          <p14:tracePt t="21834" x="3794125" y="4492625"/>
          <p14:tracePt t="21851" x="3692525" y="4497388"/>
          <p14:tracePt t="21868" x="3589338" y="4514850"/>
          <p14:tracePt t="21884" x="3492500" y="4543425"/>
          <p14:tracePt t="21901" x="3411538" y="4578350"/>
          <p14:tracePt t="21918" x="3336925" y="4611688"/>
          <p14:tracePt t="21934" x="3257550" y="4640263"/>
          <p14:tracePt t="21951" x="3189288" y="4664075"/>
          <p14:tracePt t="21968" x="3121025" y="4703763"/>
          <p14:tracePt t="21984" x="3068638" y="4732338"/>
          <p14:tracePt t="22001" x="3040063" y="4760913"/>
          <p14:tracePt t="22018" x="2989263" y="4800600"/>
          <p14:tracePt t="22034" x="2943225" y="4840288"/>
          <p14:tracePt t="22051" x="2897188" y="4875213"/>
          <p14:tracePt t="22068" x="2840038" y="4914900"/>
          <p14:tracePt t="22084" x="2794000" y="4954588"/>
          <p14:tracePt t="22101" x="2760663" y="4978400"/>
          <p14:tracePt t="22118" x="2725738" y="5006975"/>
          <p14:tracePt t="22134" x="2697163" y="5029200"/>
          <p14:tracePt t="22151" x="2663825" y="5046663"/>
          <p14:tracePt t="22168" x="2646363" y="5057775"/>
          <p14:tracePt t="22184" x="2622550" y="5075238"/>
          <p14:tracePt t="22201" x="2611438" y="5080000"/>
          <p14:tracePt t="22218" x="2600325" y="5092700"/>
          <p14:tracePt t="22235" x="2589213" y="5103813"/>
          <p14:tracePt t="22251" x="2578100" y="5108575"/>
          <p14:tracePt t="22268" x="2571750" y="5121275"/>
          <p14:tracePt t="22284" x="2565400" y="5126038"/>
          <p14:tracePt t="22301" x="2565400" y="5132388"/>
          <p14:tracePt t="22318" x="2560638" y="5132388"/>
          <p14:tracePt t="22335" x="2560638" y="5137150"/>
          <p14:tracePt t="22689" x="2560638" y="5143500"/>
          <p14:tracePt t="22705" x="2560638" y="5149850"/>
          <p14:tracePt t="22722" x="2560638" y="5160963"/>
          <p14:tracePt t="22729" x="2571750" y="5165725"/>
          <p14:tracePt t="22738" x="2571750" y="5178425"/>
          <p14:tracePt t="22751" x="2582863" y="5189538"/>
          <p14:tracePt t="22768" x="2600325" y="5222875"/>
          <p14:tracePt t="22784" x="2606675" y="5251450"/>
          <p14:tracePt t="22801" x="2617788" y="5286375"/>
          <p14:tracePt t="22818" x="2617788" y="5308600"/>
          <p14:tracePt t="22834" x="2617788" y="5326063"/>
          <p14:tracePt t="22851" x="2617788" y="5343525"/>
          <p14:tracePt t="22868" x="2617788" y="5349875"/>
          <p14:tracePt t="22884" x="2617788" y="5360988"/>
          <p14:tracePt t="22901" x="2617788" y="5365750"/>
          <p14:tracePt t="22918" x="2617788" y="5378450"/>
          <p14:tracePt t="22935" x="2617788" y="5383213"/>
          <p14:tracePt t="22971" x="2617788" y="5389563"/>
          <p14:tracePt t="23289" x="2622550" y="5389563"/>
          <p14:tracePt t="23297" x="2628900" y="5389563"/>
          <p14:tracePt t="23305" x="2635250" y="5389563"/>
          <p14:tracePt t="23318" x="2646363" y="5389563"/>
          <p14:tracePt t="23335" x="2679700" y="5383213"/>
          <p14:tracePt t="23351" x="2754313" y="5372100"/>
          <p14:tracePt t="23368" x="2835275" y="5354638"/>
          <p14:tracePt t="23384" x="2954338" y="5343525"/>
          <p14:tracePt t="23401" x="3006725" y="5343525"/>
          <p14:tracePt t="23418" x="3022600" y="5343525"/>
          <p14:tracePt t="23434" x="3028950" y="5343525"/>
          <p14:tracePt t="30921" x="3035300" y="5343525"/>
          <p14:tracePt t="30928" x="3040063" y="5343525"/>
          <p14:tracePt t="30937" x="3051175" y="5337175"/>
          <p14:tracePt t="30951" x="3074988" y="5337175"/>
          <p14:tracePt t="30967" x="3136900" y="5337175"/>
          <p14:tracePt t="30984" x="3217863" y="5337175"/>
          <p14:tracePt t="31000" x="3325813" y="5337175"/>
          <p14:tracePt t="31017" x="3365500" y="5349875"/>
          <p14:tracePt t="31034" x="3389313" y="5354638"/>
          <p14:tracePt t="31051" x="3394075" y="5354638"/>
          <p14:tracePt t="31067" x="3406775" y="5360988"/>
          <p14:tracePt t="31084" x="3422650" y="5365750"/>
          <p14:tracePt t="31101" x="3440113" y="5372100"/>
          <p14:tracePt t="31117" x="3475038" y="5372100"/>
          <p14:tracePt t="31134" x="3536950" y="5383213"/>
          <p14:tracePt t="31151" x="3617913" y="5394325"/>
          <p14:tracePt t="31167" x="3721100" y="5407025"/>
          <p14:tracePt t="31184" x="3800475" y="5422900"/>
          <p14:tracePt t="31201" x="3897313" y="5451475"/>
          <p14:tracePt t="31217" x="3949700" y="5468938"/>
          <p14:tracePt t="31234" x="4000500" y="5492750"/>
          <p14:tracePt t="31251" x="4051300" y="5503863"/>
          <p14:tracePt t="31267" x="4108450" y="5514975"/>
          <p14:tracePt t="31284" x="4149725" y="5532438"/>
          <p14:tracePt t="31301" x="4222750" y="5543550"/>
          <p14:tracePt t="31317" x="4303713" y="5561013"/>
          <p14:tracePt t="31334" x="4383088" y="5578475"/>
          <p14:tracePt t="31351" x="4464050" y="5589588"/>
          <p14:tracePt t="31367" x="4514850" y="5594350"/>
          <p14:tracePt t="31384" x="4583113" y="5600700"/>
          <p14:tracePt t="31401" x="4606925" y="5607050"/>
          <p14:tracePt t="31417" x="4618038" y="56070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00" y="3861048"/>
            <a:ext cx="4147832" cy="2520735"/>
          </a:xfrm>
          <a:prstGeom prst="rect">
            <a:avLst/>
          </a:prstGeom>
        </p:spPr>
      </p:pic>
      <p:sp>
        <p:nvSpPr>
          <p:cNvPr id="6" name="Rechteck 5"/>
          <p:cNvSpPr/>
          <p:nvPr/>
        </p:nvSpPr>
        <p:spPr>
          <a:xfrm>
            <a:off x="1405429" y="1800470"/>
            <a:ext cx="6542118" cy="1323439"/>
          </a:xfrm>
          <a:prstGeom prst="rect">
            <a:avLst/>
          </a:prstGeom>
        </p:spPr>
        <p:txBody>
          <a:bodyPr wrap="square">
            <a:spAutoFit/>
          </a:bodyPr>
          <a:lstStyle/>
          <a:p>
            <a:pPr>
              <a:buClr>
                <a:schemeClr val="tx1"/>
              </a:buClr>
            </a:pPr>
            <a:r>
              <a:rPr lang="de-CH" sz="2000" dirty="0" smtClean="0"/>
              <a:t>Die </a:t>
            </a:r>
            <a:r>
              <a:rPr lang="de-CH" sz="2000" dirty="0" err="1" smtClean="0"/>
              <a:t>Neobiota</a:t>
            </a:r>
            <a:r>
              <a:rPr lang="de-CH" sz="2000" dirty="0" smtClean="0"/>
              <a:t>-Kontaktperson ist gebeten, </a:t>
            </a:r>
          </a:p>
          <a:p>
            <a:pPr>
              <a:buClr>
                <a:schemeClr val="tx1"/>
              </a:buClr>
            </a:pPr>
            <a:r>
              <a:rPr lang="de-CH" sz="2000" dirty="0" smtClean="0"/>
              <a:t>Umfragen gemeindeintern zu koordinieren und die Umfrageresultate termingerecht dem Kanton zu übermitteln</a:t>
            </a:r>
            <a:r>
              <a:rPr lang="de-CH" dirty="0" smtClean="0"/>
              <a:t>.</a:t>
            </a:r>
            <a:endParaRPr lang="de-CH" dirty="0"/>
          </a:p>
        </p:txBody>
      </p:sp>
      <p:sp>
        <p:nvSpPr>
          <p:cNvPr id="7" name="Rechteck 6"/>
          <p:cNvSpPr/>
          <p:nvPr/>
        </p:nvSpPr>
        <p:spPr>
          <a:xfrm>
            <a:off x="4247161" y="6124528"/>
            <a:ext cx="2729169" cy="276999"/>
          </a:xfrm>
          <a:prstGeom prst="rect">
            <a:avLst/>
          </a:prstGeom>
        </p:spPr>
        <p:txBody>
          <a:bodyPr wrap="square">
            <a:spAutoFit/>
          </a:bodyPr>
          <a:lstStyle/>
          <a:p>
            <a:pPr>
              <a:buClr>
                <a:schemeClr val="tx1"/>
              </a:buClr>
            </a:pPr>
            <a:r>
              <a:rPr lang="de-CH" sz="1200" dirty="0" smtClean="0"/>
              <a:t>Umfrage 2017</a:t>
            </a:r>
            <a:endParaRPr lang="de-CH" sz="1200" dirty="0"/>
          </a:p>
        </p:txBody>
      </p:sp>
      <p:sp>
        <p:nvSpPr>
          <p:cNvPr id="8" name="Rechteck 7"/>
          <p:cNvSpPr/>
          <p:nvPr/>
        </p:nvSpPr>
        <p:spPr>
          <a:xfrm>
            <a:off x="1419263" y="3383556"/>
            <a:ext cx="7550465" cy="400110"/>
          </a:xfrm>
          <a:prstGeom prst="rect">
            <a:avLst/>
          </a:prstGeom>
        </p:spPr>
        <p:txBody>
          <a:bodyPr wrap="none">
            <a:spAutoFit/>
          </a:bodyPr>
          <a:lstStyle/>
          <a:p>
            <a:r>
              <a:rPr lang="de-CH" sz="2000" b="1" dirty="0"/>
              <a:t>Gewünschte Themenschwerpunkte </a:t>
            </a:r>
            <a:r>
              <a:rPr lang="de-CH" sz="2000" b="1" dirty="0" smtClean="0"/>
              <a:t>für kommende Seminare</a:t>
            </a:r>
            <a:endParaRPr lang="de-CH" sz="2000" b="1" dirty="0"/>
          </a:p>
        </p:txBody>
      </p:sp>
      <p:sp>
        <p:nvSpPr>
          <p:cNvPr id="11" name="Titel 3"/>
          <p:cNvSpPr txBox="1">
            <a:spLocks/>
          </p:cNvSpPr>
          <p:nvPr/>
        </p:nvSpPr>
        <p:spPr>
          <a:xfrm>
            <a:off x="1410365" y="157452"/>
            <a:ext cx="7186948" cy="535244"/>
          </a:xfrm>
          <a:prstGeom prst="rect">
            <a:avLst/>
          </a:prstGeom>
        </p:spPr>
        <p:txBody>
          <a:bodyPr/>
          <a:lstStyle>
            <a:lvl1pPr algn="l" defTabSz="914400" rtl="0" eaLnBrk="1" latinLnBrk="0" hangingPunct="1">
              <a:spcBef>
                <a:spcPct val="0"/>
              </a:spcBef>
              <a:buNone/>
              <a:defRPr sz="3000" kern="1200">
                <a:solidFill>
                  <a:schemeClr val="tx1"/>
                </a:solidFill>
                <a:latin typeface="+mj-lt"/>
                <a:ea typeface="+mj-ea"/>
                <a:cs typeface="+mj-cs"/>
              </a:defRPr>
            </a:lvl1pPr>
          </a:lstStyle>
          <a:p>
            <a:pPr marL="274638" indent="-274638">
              <a:spcBef>
                <a:spcPts val="600"/>
              </a:spcBef>
            </a:pPr>
            <a:r>
              <a:rPr lang="de-CH" sz="2000" b="1" smtClean="0">
                <a:solidFill>
                  <a:srgbClr val="009EE0"/>
                </a:solidFill>
                <a:latin typeface="+mn-lt"/>
              </a:rPr>
              <a:t>3. Tätigkeitsfelder </a:t>
            </a:r>
            <a:br>
              <a:rPr lang="de-CH" sz="2000" b="1" smtClean="0">
                <a:solidFill>
                  <a:srgbClr val="009EE0"/>
                </a:solidFill>
                <a:latin typeface="+mn-lt"/>
              </a:rPr>
            </a:br>
            <a:r>
              <a:rPr lang="de-CH" sz="2000" b="1" smtClean="0">
                <a:solidFill>
                  <a:srgbClr val="009EE0"/>
                </a:solidFill>
                <a:latin typeface="+mn-lt"/>
              </a:rPr>
              <a:t>Neobiota-Kontaktperson</a:t>
            </a:r>
            <a:endParaRPr lang="de-CH" sz="2000" dirty="0">
              <a:solidFill>
                <a:srgbClr val="009EE0"/>
              </a:solidFill>
            </a:endParaRPr>
          </a:p>
        </p:txBody>
      </p:sp>
      <p:sp>
        <p:nvSpPr>
          <p:cNvPr id="13" name="Inhaltsplatzhalter 1"/>
          <p:cNvSpPr txBox="1">
            <a:spLocks/>
          </p:cNvSpPr>
          <p:nvPr/>
        </p:nvSpPr>
        <p:spPr>
          <a:xfrm>
            <a:off x="1403648" y="1340768"/>
            <a:ext cx="6984776" cy="47335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Umfragen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27847823"/>
      </p:ext>
    </p:extLst>
  </p:cSld>
  <p:clrMapOvr>
    <a:masterClrMapping/>
  </p:clrMapOvr>
  <mc:AlternateContent xmlns:mc="http://schemas.openxmlformats.org/markup-compatibility/2006" xmlns:p14="http://schemas.microsoft.com/office/powerpoint/2010/main">
    <mc:Choice Requires="p14">
      <p:transition spd="slow" p14:dur="2000" advTm="60919"/>
    </mc:Choice>
    <mc:Fallback xmlns="">
      <p:transition spd="slow" advTm="60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513" x="8315325" y="3525838"/>
          <p14:tracePt t="582" x="8315325" y="3532188"/>
          <p14:tracePt t="597" x="8315325" y="3536950"/>
          <p14:tracePt t="605" x="8315325" y="3543300"/>
          <p14:tracePt t="621" x="8315325" y="3549650"/>
          <p14:tracePt t="630" x="8315325" y="3554413"/>
          <p14:tracePt t="640" x="8315325" y="3565525"/>
          <p14:tracePt t="656" x="8304213" y="3594100"/>
          <p14:tracePt t="673" x="8293100" y="3640138"/>
          <p14:tracePt t="690" x="8269288" y="3703638"/>
          <p14:tracePt t="706" x="8251825" y="3778250"/>
          <p14:tracePt t="723" x="8223250" y="3879850"/>
          <p14:tracePt t="740" x="8194675" y="3989388"/>
          <p14:tracePt t="757" x="8178800" y="4092575"/>
          <p14:tracePt t="773" x="8161338" y="4246563"/>
          <p14:tracePt t="790" x="8154988" y="4337050"/>
          <p14:tracePt t="806" x="8143875" y="4435475"/>
          <p14:tracePt t="823" x="8132763" y="4508500"/>
          <p14:tracePt t="840" x="8126413" y="4589463"/>
          <p14:tracePt t="856" x="8121650" y="4657725"/>
          <p14:tracePt t="873" x="8104188" y="4737100"/>
          <p14:tracePt t="890" x="8086725" y="4811713"/>
          <p14:tracePt t="907" x="8064500" y="4868863"/>
          <p14:tracePt t="923" x="8040688" y="4914900"/>
          <p14:tracePt t="940" x="8035925" y="4937125"/>
          <p14:tracePt t="956" x="8029575" y="4949825"/>
          <p14:tracePt t="43286" x="8035925" y="4943475"/>
          <p14:tracePt t="43294" x="8086725" y="4926013"/>
          <p14:tracePt t="43303" x="8126413" y="4903788"/>
          <p14:tracePt t="43320" x="8143875" y="4879975"/>
          <p14:tracePt t="43337" x="8143875" y="4868863"/>
          <p14:tracePt t="43354" x="8121650" y="4822825"/>
          <p14:tracePt t="43370" x="8058150" y="4754563"/>
          <p14:tracePt t="43387" x="7983538" y="4697413"/>
          <p14:tracePt t="43404" x="7875588" y="4635500"/>
          <p14:tracePt t="43420" x="7750175" y="4583113"/>
          <p14:tracePt t="43437" x="7612063" y="4532313"/>
          <p14:tracePt t="43454" x="7372350" y="4457700"/>
          <p14:tracePt t="43470" x="7207250" y="4411663"/>
          <p14:tracePt t="43487" x="7040563" y="4371975"/>
          <p14:tracePt t="43504" x="6880225" y="4343400"/>
          <p14:tracePt t="43520" x="6726238" y="4332288"/>
          <p14:tracePt t="43537" x="6550025" y="4321175"/>
          <p14:tracePt t="43554" x="6365875" y="4297363"/>
          <p14:tracePt t="43570" x="6132513" y="4257675"/>
          <p14:tracePt t="43587" x="5840413" y="4200525"/>
          <p14:tracePt t="43604" x="5565775" y="4137025"/>
          <p14:tracePt t="43620" x="5280025" y="4086225"/>
          <p14:tracePt t="43637" x="5018088" y="4046538"/>
          <p14:tracePt t="43654" x="4606925" y="3994150"/>
          <p14:tracePt t="43670" x="4332288" y="3978275"/>
          <p14:tracePt t="43687" x="4075113" y="3960813"/>
          <p14:tracePt t="43703" x="3840163" y="3932238"/>
          <p14:tracePt t="43720" x="3657600" y="3914775"/>
          <p14:tracePt t="43737" x="3497263" y="3908425"/>
          <p14:tracePt t="43753" x="3349625" y="3908425"/>
          <p14:tracePt t="43770" x="3194050" y="3914775"/>
          <p14:tracePt t="43787" x="3046413" y="3932238"/>
          <p14:tracePt t="43804" x="2925763" y="3954463"/>
          <p14:tracePt t="43820" x="2846388" y="4000500"/>
          <p14:tracePt t="43837" x="2789238" y="4057650"/>
          <p14:tracePt t="43853" x="2714625" y="4149725"/>
          <p14:tracePt t="43870" x="2668588" y="4217988"/>
          <p14:tracePt t="43887" x="2640013" y="4275138"/>
          <p14:tracePt t="43904" x="2628900" y="4321175"/>
          <p14:tracePt t="43920" x="2628900" y="4378325"/>
          <p14:tracePt t="43937" x="2628900" y="4429125"/>
          <p14:tracePt t="43954" x="2628900" y="4492625"/>
          <p14:tracePt t="43970" x="2628900" y="4549775"/>
          <p14:tracePt t="43987" x="2635250" y="4611688"/>
          <p14:tracePt t="44004" x="2635250" y="4675188"/>
          <p14:tracePt t="44020" x="2640013" y="4743450"/>
          <p14:tracePt t="44037" x="2651125" y="4818063"/>
          <p14:tracePt t="44040" x="2651125" y="4851400"/>
          <p14:tracePt t="44054" x="2668588" y="4926013"/>
          <p14:tracePt t="44070" x="2679700" y="5006975"/>
          <p14:tracePt t="44087" x="2697163" y="5075238"/>
          <p14:tracePt t="44103" x="2725738" y="5149850"/>
          <p14:tracePt t="44120" x="2760663" y="5218113"/>
          <p14:tracePt t="44137" x="2794000" y="5286375"/>
          <p14:tracePt t="44153" x="2828925" y="5360988"/>
          <p14:tracePt t="44170" x="2857500" y="5429250"/>
          <p14:tracePt t="44187" x="2886075" y="5503863"/>
          <p14:tracePt t="44203" x="2908300" y="5565775"/>
          <p14:tracePt t="44220" x="2925763" y="5635625"/>
          <p14:tracePt t="44237" x="2954338" y="5708650"/>
          <p14:tracePt t="44254" x="2989263" y="5818188"/>
          <p14:tracePt t="44270" x="3011488" y="5886450"/>
          <p14:tracePt t="44287" x="3035300" y="5949950"/>
          <p14:tracePt t="44304" x="3068638" y="6018213"/>
          <p14:tracePt t="44320" x="3097213" y="6069013"/>
          <p14:tracePt t="44337" x="3121025" y="6126163"/>
          <p14:tracePt t="44353" x="3143250" y="6154738"/>
          <p14:tracePt t="44370" x="3165475" y="6183313"/>
          <p14:tracePt t="44387" x="3182938" y="6194425"/>
          <p14:tracePt t="44404" x="3194050" y="6200775"/>
          <p14:tracePt t="44437" x="3206750" y="6189663"/>
          <p14:tracePt t="44454" x="3222625" y="6154738"/>
          <p14:tracePt t="44470" x="3228975" y="6103938"/>
          <p14:tracePt t="44487" x="3235325" y="6080125"/>
          <p14:tracePt t="44718" x="3235325" y="6075363"/>
          <p14:tracePt t="44741" x="3235325" y="6069013"/>
          <p14:tracePt t="44750" x="3228975" y="6069013"/>
          <p14:tracePt t="44766" x="3228975" y="6064250"/>
          <p14:tracePt t="44774" x="3222625" y="6064250"/>
          <p14:tracePt t="44787" x="3222625" y="6057900"/>
          <p14:tracePt t="45038" x="3228975" y="6035675"/>
          <p14:tracePt t="45046" x="3240088" y="5972175"/>
          <p14:tracePt t="45054" x="3251200" y="5921375"/>
          <p14:tracePt t="45070" x="3286125" y="5794375"/>
          <p14:tracePt t="45087" x="3314700" y="5646738"/>
          <p14:tracePt t="45103" x="3343275" y="5532438"/>
          <p14:tracePt t="45120" x="3378200" y="5451475"/>
          <p14:tracePt t="45137" x="3400425" y="5378450"/>
          <p14:tracePt t="45154" x="3422650" y="5292725"/>
          <p14:tracePt t="45170" x="3457575" y="5207000"/>
          <p14:tracePt t="45187" x="3497263" y="5121275"/>
          <p14:tracePt t="45203" x="3525838" y="5029200"/>
          <p14:tracePt t="45220" x="3560763" y="4949825"/>
          <p14:tracePt t="45237" x="3589338" y="4879975"/>
          <p14:tracePt t="45253" x="3629025" y="4794250"/>
          <p14:tracePt t="45270" x="3657600" y="4749800"/>
          <p14:tracePt t="45287" x="3679825" y="4721225"/>
          <p14:tracePt t="45303" x="3703638" y="4686300"/>
          <p14:tracePt t="45320" x="3721100" y="4664075"/>
          <p14:tracePt t="45337" x="3743325" y="4646613"/>
          <p14:tracePt t="45353" x="3765550" y="4646613"/>
          <p14:tracePt t="45370" x="3794125" y="4646613"/>
          <p14:tracePt t="45387" x="3817938" y="4646613"/>
          <p14:tracePt t="45403" x="3851275" y="4657725"/>
          <p14:tracePt t="45420" x="3903663" y="4675188"/>
          <p14:tracePt t="45437" x="3954463" y="4708525"/>
          <p14:tracePt t="45453" x="4022725" y="4749800"/>
          <p14:tracePt t="45470" x="4068763" y="4778375"/>
          <p14:tracePt t="45487" x="4121150" y="4811713"/>
          <p14:tracePt t="45503" x="4165600" y="4851400"/>
          <p14:tracePt t="45520" x="4206875" y="4886325"/>
          <p14:tracePt t="45537" x="4246563" y="4914900"/>
          <p14:tracePt t="45554" x="4279900" y="4943475"/>
          <p14:tracePt t="45570" x="4325938" y="4972050"/>
          <p14:tracePt t="45587" x="4365625" y="4994275"/>
          <p14:tracePt t="45604" x="4418013" y="5022850"/>
          <p14:tracePt t="45620" x="4464050" y="5040313"/>
          <p14:tracePt t="45637" x="4549775" y="5080000"/>
          <p14:tracePt t="45653" x="4606925" y="5108575"/>
          <p14:tracePt t="45670" x="4675188" y="5137150"/>
          <p14:tracePt t="45687" x="4749800" y="5165725"/>
          <p14:tracePt t="45703" x="4829175" y="5194300"/>
          <p14:tracePt t="45720" x="4908550" y="5218113"/>
          <p14:tracePt t="45737" x="4972050" y="5222875"/>
          <p14:tracePt t="45753" x="5011738" y="5222875"/>
          <p14:tracePt t="45770" x="5046663" y="5222875"/>
          <p14:tracePt t="45787" x="5086350" y="5222875"/>
          <p14:tracePt t="45803" x="5114925" y="5222875"/>
          <p14:tracePt t="45820" x="5143500" y="5222875"/>
          <p14:tracePt t="45837" x="5154613" y="5218113"/>
          <p14:tracePt t="45878" x="5160963" y="5218113"/>
          <p14:tracePt t="45901" x="5165725" y="5218113"/>
          <p14:tracePt t="45909" x="5165725" y="5211763"/>
          <p14:tracePt t="45920" x="5172075" y="5211763"/>
          <p14:tracePt t="45937" x="5189538" y="5207000"/>
          <p14:tracePt t="45953" x="5207000" y="5189538"/>
          <p14:tracePt t="45970" x="5240338" y="5189538"/>
          <p14:tracePt t="45987" x="5264150" y="5172075"/>
          <p14:tracePt t="46003" x="5292725" y="5172075"/>
          <p14:tracePt t="46020" x="5308600" y="5160963"/>
          <p14:tracePt t="46037" x="5321300" y="51609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45FE41-7079-1642-8733-99ADBACD4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434504"/>
            <a:ext cx="292100" cy="330200"/>
          </a:xfrm>
          <a:prstGeom prst="rect">
            <a:avLst/>
          </a:prstGeom>
        </p:spPr>
      </p:pic>
      <p:sp>
        <p:nvSpPr>
          <p:cNvPr id="6" name="Titel 3"/>
          <p:cNvSpPr txBox="1">
            <a:spLocks/>
          </p:cNvSpPr>
          <p:nvPr/>
        </p:nvSpPr>
        <p:spPr>
          <a:xfrm>
            <a:off x="1562765" y="1173948"/>
            <a:ext cx="7186948" cy="5279388"/>
          </a:xfrm>
          <a:prstGeom prst="rect">
            <a:avLst/>
          </a:prstGeom>
        </p:spPr>
        <p:txBody>
          <a:bodyPr/>
          <a:lstStyle>
            <a:lvl1pPr algn="l" defTabSz="914400" rtl="0" eaLnBrk="1" latinLnBrk="0" hangingPunct="1">
              <a:spcBef>
                <a:spcPct val="0"/>
              </a:spcBef>
              <a:buNone/>
              <a:defRPr sz="3000" kern="1200">
                <a:solidFill>
                  <a:schemeClr val="tx1"/>
                </a:solidFill>
                <a:latin typeface="+mj-lt"/>
                <a:ea typeface="+mj-ea"/>
                <a:cs typeface="+mj-cs"/>
              </a:defRPr>
            </a:lvl1pPr>
          </a:lstStyle>
          <a:p>
            <a:pPr>
              <a:spcBef>
                <a:spcPts val="600"/>
              </a:spcBef>
            </a:pPr>
            <a:r>
              <a:rPr lang="de-CH" dirty="0" smtClean="0">
                <a:solidFill>
                  <a:srgbClr val="009EE0"/>
                </a:solidFill>
              </a:rPr>
              <a:t>4. Unterlagen, Unterstützung,</a:t>
            </a:r>
          </a:p>
          <a:p>
            <a:pPr>
              <a:spcBef>
                <a:spcPts val="600"/>
              </a:spcBef>
            </a:pPr>
            <a:r>
              <a:rPr lang="de-CH" dirty="0">
                <a:solidFill>
                  <a:srgbClr val="009EE0"/>
                </a:solidFill>
              </a:rPr>
              <a:t> </a:t>
            </a:r>
            <a:r>
              <a:rPr lang="de-CH" dirty="0" smtClean="0">
                <a:solidFill>
                  <a:srgbClr val="009EE0"/>
                </a:solidFill>
              </a:rPr>
              <a:t>   Tipps</a:t>
            </a:r>
            <a:r>
              <a:rPr lang="de-CH" dirty="0" smtClean="0">
                <a:solidFill>
                  <a:srgbClr val="002060"/>
                </a:solidFill>
              </a:rPr>
              <a:t/>
            </a:r>
            <a:br>
              <a:rPr lang="de-CH" dirty="0" smtClean="0">
                <a:solidFill>
                  <a:srgbClr val="002060"/>
                </a:solidFill>
              </a:rPr>
            </a:br>
            <a:r>
              <a:rPr lang="de-CH" dirty="0" smtClean="0">
                <a:solidFill>
                  <a:srgbClr val="002060"/>
                </a:solidFill>
              </a:rPr>
              <a:t>    </a:t>
            </a:r>
          </a:p>
          <a:p>
            <a:pPr>
              <a:spcBef>
                <a:spcPts val="600"/>
              </a:spcBef>
            </a:pPr>
            <a:r>
              <a:rPr lang="de-CH" sz="2000" dirty="0" smtClean="0"/>
              <a:t>Vollzugshilfe Kapitel 9 «</a:t>
            </a:r>
            <a:r>
              <a:rPr lang="de-CH" sz="2000" dirty="0" err="1" smtClean="0"/>
              <a:t>Neobiota</a:t>
            </a:r>
            <a:r>
              <a:rPr lang="de-CH" sz="2000" dirty="0" smtClean="0"/>
              <a:t>»</a:t>
            </a:r>
          </a:p>
          <a:p>
            <a:pPr>
              <a:spcBef>
                <a:spcPts val="600"/>
              </a:spcBef>
            </a:pPr>
            <a:r>
              <a:rPr lang="de-CH" sz="2000" dirty="0">
                <a:solidFill>
                  <a:srgbClr val="0070C0"/>
                </a:solidFill>
                <a:latin typeface="+mn-lt"/>
              </a:rPr>
              <a:t>https://</a:t>
            </a:r>
            <a:r>
              <a:rPr lang="de-CH" sz="2000" dirty="0" smtClean="0">
                <a:solidFill>
                  <a:srgbClr val="0070C0"/>
                </a:solidFill>
                <a:latin typeface="+mn-lt"/>
              </a:rPr>
              <a:t>www.zh.ch/content/dam/zhweb/bilder-dokumente/themen/umwelt-tiere/umweltschutz/wegweiser-bau-umwelt/wegweiser_neobiota.pdf</a:t>
            </a:r>
          </a:p>
          <a:p>
            <a:pPr>
              <a:spcBef>
                <a:spcPts val="600"/>
              </a:spcBef>
            </a:pPr>
            <a:endParaRPr lang="de-CH" sz="2000" dirty="0">
              <a:solidFill>
                <a:srgbClr val="FF0000"/>
              </a:solidFill>
            </a:endParaRPr>
          </a:p>
          <a:p>
            <a:pPr>
              <a:spcBef>
                <a:spcPts val="600"/>
              </a:spcBef>
            </a:pPr>
            <a:r>
              <a:rPr lang="de-CH" sz="2000" dirty="0" smtClean="0"/>
              <a:t>Vorlage für Erstellung eines Konzepts</a:t>
            </a:r>
          </a:p>
          <a:p>
            <a:pPr>
              <a:spcBef>
                <a:spcPts val="600"/>
              </a:spcBef>
            </a:pPr>
            <a:r>
              <a:rPr lang="de-CH" sz="2000" dirty="0">
                <a:solidFill>
                  <a:srgbClr val="0070C0"/>
                </a:solidFill>
                <a:latin typeface="+mn-lt"/>
              </a:rPr>
              <a:t>https://www.zh.ch/de/umwelt-tiere/umweltschutz/gebietsfremde-arten/gebietsfremde-arten-gemeinden.html</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2544136"/>
      </p:ext>
    </p:extLst>
  </p:cSld>
  <p:clrMapOvr>
    <a:masterClrMapping/>
  </p:clrMapOvr>
  <mc:AlternateContent xmlns:mc="http://schemas.openxmlformats.org/markup-compatibility/2006" xmlns:p14="http://schemas.microsoft.com/office/powerpoint/2010/main">
    <mc:Choice Requires="p14">
      <p:transition spd="slow" p14:dur="2000" advTm="41178"/>
    </mc:Choice>
    <mc:Fallback xmlns="">
      <p:transition spd="slow" advTm="4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4">
            <a:extLst>
              <a:ext uri="{FF2B5EF4-FFF2-40B4-BE49-F238E27FC236}">
                <a16:creationId xmlns:a16="http://schemas.microsoft.com/office/drawing/2014/main" id="{A70D1604-1DC6-5145-BBE1-1E5A10920FCD}"/>
              </a:ext>
            </a:extLst>
          </p:cNvPr>
          <p:cNvSpPr txBox="1"/>
          <p:nvPr/>
        </p:nvSpPr>
        <p:spPr>
          <a:xfrm>
            <a:off x="1410364" y="1892311"/>
            <a:ext cx="6834043" cy="3631763"/>
          </a:xfrm>
          <a:prstGeom prst="rect">
            <a:avLst/>
          </a:prstGeom>
          <a:noFill/>
        </p:spPr>
        <p:txBody>
          <a:bodyPr wrap="square" rtlCol="0">
            <a:spAutoFit/>
          </a:bodyPr>
          <a:lstStyle/>
          <a:p>
            <a:pPr marL="285750" indent="-285750">
              <a:buFont typeface="Arial" panose="020B0604020202020204" pitchFamily="34" charset="0"/>
              <a:buChar char="•"/>
            </a:pPr>
            <a:r>
              <a:rPr lang="de-CH" sz="2000" b="1" dirty="0" smtClean="0"/>
              <a:t>Basis Seminar</a:t>
            </a:r>
          </a:p>
          <a:p>
            <a:pPr marL="285750" indent="-285750">
              <a:spcBef>
                <a:spcPts val="600"/>
              </a:spcBef>
              <a:buFont typeface="Arial" panose="020B0604020202020204" pitchFamily="34" charset="0"/>
              <a:buChar char="•"/>
            </a:pPr>
            <a:r>
              <a:rPr lang="de-CH" sz="2000" b="1" dirty="0" smtClean="0"/>
              <a:t>Praxis Seminar 2020</a:t>
            </a:r>
          </a:p>
          <a:p>
            <a:r>
              <a:rPr lang="de-CH" sz="2000" dirty="0"/>
              <a:t> </a:t>
            </a:r>
            <a:r>
              <a:rPr lang="de-CH" sz="2000" dirty="0" smtClean="0"/>
              <a:t>    Neophyten entlang von </a:t>
            </a:r>
          </a:p>
          <a:p>
            <a:r>
              <a:rPr lang="de-CH" sz="2000" dirty="0" smtClean="0"/>
              <a:t>     Strassen &amp; im Wald.</a:t>
            </a:r>
          </a:p>
          <a:p>
            <a:pPr marL="285750" indent="-285750">
              <a:spcBef>
                <a:spcPts val="600"/>
              </a:spcBef>
              <a:buFont typeface="Arial" panose="020B0604020202020204" pitchFamily="34" charset="0"/>
              <a:buChar char="•"/>
            </a:pPr>
            <a:r>
              <a:rPr lang="de-CH" sz="2000" b="1" dirty="0" smtClean="0"/>
              <a:t>GIS-Schulungen</a:t>
            </a:r>
          </a:p>
          <a:p>
            <a:endParaRPr lang="de-CH" sz="2000" dirty="0" smtClean="0"/>
          </a:p>
          <a:p>
            <a:r>
              <a:rPr lang="de-CH" sz="2000" dirty="0" smtClean="0"/>
              <a:t>Weitere Kurse gewünscht?</a:t>
            </a:r>
          </a:p>
          <a:p>
            <a:pPr marL="285750" indent="-285750">
              <a:buFont typeface="Arial" panose="020B0604020202020204" pitchFamily="34" charset="0"/>
              <a:buChar char="•"/>
            </a:pPr>
            <a:r>
              <a:rPr lang="de-CH" sz="2000" dirty="0" smtClean="0"/>
              <a:t>Artenkenntnis? </a:t>
            </a:r>
          </a:p>
          <a:p>
            <a:pPr marL="285750" indent="-285750">
              <a:buFont typeface="Arial" panose="020B0604020202020204" pitchFamily="34" charset="0"/>
              <a:buChar char="•"/>
            </a:pPr>
            <a:r>
              <a:rPr lang="de-CH" sz="2000" dirty="0" smtClean="0"/>
              <a:t>Spezifische Themen?</a:t>
            </a:r>
          </a:p>
          <a:p>
            <a:pPr marL="285750" indent="-285750">
              <a:buFont typeface="Arial" panose="020B0604020202020204" pitchFamily="34" charset="0"/>
              <a:buChar char="•"/>
            </a:pPr>
            <a:endParaRPr lang="de-CH" sz="2000" dirty="0" smtClean="0"/>
          </a:p>
          <a:p>
            <a:pPr marL="285750" indent="-285750">
              <a:buFont typeface="Wingdings" panose="05000000000000000000" pitchFamily="2" charset="2"/>
              <a:buChar char="à"/>
            </a:pPr>
            <a:r>
              <a:rPr lang="de-CH" sz="2000" b="1" dirty="0" smtClean="0">
                <a:solidFill>
                  <a:srgbClr val="FF0000"/>
                </a:solidFill>
                <a:sym typeface="Wingdings" panose="05000000000000000000" pitchFamily="2" charset="2"/>
              </a:rPr>
              <a:t>Bitte melden! </a:t>
            </a:r>
          </a:p>
        </p:txBody>
      </p:sp>
      <p:pic>
        <p:nvPicPr>
          <p:cNvPr id="6" name="Picture 3">
            <a:extLst>
              <a:ext uri="{FF2B5EF4-FFF2-40B4-BE49-F238E27FC236}">
                <a16:creationId xmlns:a16="http://schemas.microsoft.com/office/drawing/2014/main" id="{B3F89905-E9F7-7F48-9AB3-1AE3E60A1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434504"/>
            <a:ext cx="292100" cy="330200"/>
          </a:xfrm>
          <a:prstGeom prst="rect">
            <a:avLst/>
          </a:prstGeom>
        </p:spPr>
      </p:pic>
      <p:sp>
        <p:nvSpPr>
          <p:cNvPr id="10"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4. Unterlagen, Unterstützung</a:t>
            </a:r>
            <a:br>
              <a:rPr lang="de-CH" sz="2000" b="1" dirty="0" smtClean="0">
                <a:solidFill>
                  <a:srgbClr val="009EE0"/>
                </a:solidFill>
                <a:latin typeface="+mn-lt"/>
              </a:rPr>
            </a:br>
            <a:r>
              <a:rPr lang="de-CH" sz="2000" b="1" dirty="0" smtClean="0">
                <a:solidFill>
                  <a:srgbClr val="009EE0"/>
                </a:solidFill>
                <a:latin typeface="+mn-lt"/>
              </a:rPr>
              <a:t>Tipps</a:t>
            </a:r>
            <a:endParaRPr lang="de-CH" sz="2000" dirty="0">
              <a:solidFill>
                <a:srgbClr val="009EE0"/>
              </a:solidFill>
            </a:endParaRPr>
          </a:p>
        </p:txBody>
      </p:sp>
      <p:sp>
        <p:nvSpPr>
          <p:cNvPr id="14" name="Inhaltsplatzhalter 1"/>
          <p:cNvSpPr txBox="1">
            <a:spLocks/>
          </p:cNvSpPr>
          <p:nvPr/>
        </p:nvSpPr>
        <p:spPr>
          <a:xfrm>
            <a:off x="1403648" y="1340768"/>
            <a:ext cx="6984776" cy="47335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Schulungen</a:t>
            </a:r>
          </a:p>
        </p:txBody>
      </p:sp>
      <p:pic>
        <p:nvPicPr>
          <p:cNvPr id="3" name="Grafik 2"/>
          <p:cNvPicPr>
            <a:picLocks noChangeAspect="1"/>
          </p:cNvPicPr>
          <p:nvPr/>
        </p:nvPicPr>
        <p:blipFill rotWithShape="1">
          <a:blip r:embed="rId6">
            <a:extLst>
              <a:ext uri="{28A0092B-C50C-407E-A947-70E740481C1C}">
                <a14:useLocalDpi xmlns:a14="http://schemas.microsoft.com/office/drawing/2010/main" val="0"/>
              </a:ext>
            </a:extLst>
          </a:blip>
          <a:srcRect l="20076" r="29525"/>
          <a:stretch/>
        </p:blipFill>
        <p:spPr>
          <a:xfrm>
            <a:off x="5436096" y="1988840"/>
            <a:ext cx="3451048" cy="3851670"/>
          </a:xfrm>
          <a:prstGeom prst="rect">
            <a:avLst/>
          </a:prstGeom>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83703759"/>
      </p:ext>
    </p:extLst>
  </p:cSld>
  <p:clrMapOvr>
    <a:masterClrMapping/>
  </p:clrMapOvr>
  <mc:AlternateContent xmlns:mc="http://schemas.openxmlformats.org/markup-compatibility/2006" xmlns:p14="http://schemas.microsoft.com/office/powerpoint/2010/main">
    <mc:Choice Requires="p14">
      <p:transition spd="slow" p14:dur="2000" advTm="58558"/>
    </mc:Choice>
    <mc:Fallback xmlns="">
      <p:transition spd="slow" advTm="5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mod="1">
    <p:ext uri="{3A86A75C-4F4B-4683-9AE1-C65F6400EC91}">
      <p14:laserTraceLst xmlns:p14="http://schemas.microsoft.com/office/powerpoint/2010/main">
        <p14:tracePtLst>
          <p14:tracePt t="542" x="6618288" y="5246688"/>
          <p14:tracePt t="637" x="6611938" y="5246688"/>
          <p14:tracePt t="646" x="6607175" y="5240338"/>
          <p14:tracePt t="661" x="6600825" y="5240338"/>
          <p14:tracePt t="670" x="6594475" y="5240338"/>
          <p14:tracePt t="683" x="6583363" y="5235575"/>
          <p14:tracePt t="700" x="6543675" y="5222875"/>
          <p14:tracePt t="716" x="6486525" y="5218113"/>
          <p14:tracePt t="733" x="6411913" y="5200650"/>
          <p14:tracePt t="750" x="6269038" y="5172075"/>
          <p14:tracePt t="766" x="6154738" y="5149850"/>
          <p14:tracePt t="783" x="6051550" y="5121275"/>
          <p14:tracePt t="800" x="5943600" y="5075238"/>
          <p14:tracePt t="816" x="5846763" y="5029200"/>
          <p14:tracePt t="833" x="5761038" y="4972050"/>
          <p14:tracePt t="850" x="5668963" y="4926013"/>
          <p14:tracePt t="866" x="5572125" y="4864100"/>
          <p14:tracePt t="883" x="5486400" y="4811713"/>
          <p14:tracePt t="900" x="5418138" y="4737100"/>
          <p14:tracePt t="916" x="5354638" y="4668838"/>
          <p14:tracePt t="933" x="5308600" y="4611688"/>
          <p14:tracePt t="950" x="5257800" y="4554538"/>
          <p14:tracePt t="966" x="5240338" y="4532313"/>
          <p14:tracePt t="983" x="5235575" y="4525963"/>
          <p14:tracePt t="1000" x="5229225" y="4521200"/>
          <p14:tracePt t="1016" x="5222875" y="4514850"/>
          <p14:tracePt t="1033" x="5218113" y="4514850"/>
          <p14:tracePt t="1341" x="5218113" y="4508500"/>
          <p14:tracePt t="9501" x="5251450" y="4486275"/>
          <p14:tracePt t="9510" x="5292725" y="4457700"/>
          <p14:tracePt t="9519" x="5332413" y="4435475"/>
          <p14:tracePt t="9533" x="5365750" y="4418013"/>
          <p14:tracePt t="9549" x="5429250" y="4365625"/>
          <p14:tracePt t="9566" x="5526088" y="4292600"/>
          <p14:tracePt t="9582" x="5594350" y="4246563"/>
          <p14:tracePt t="9599" x="5651500" y="4189413"/>
          <p14:tracePt t="9616" x="5686425" y="4160838"/>
          <p14:tracePt t="9633" x="5703888" y="4149725"/>
          <p14:tracePt t="9649" x="5708650" y="4149725"/>
          <p14:tracePt t="9717" x="5708650" y="4143375"/>
          <p14:tracePt t="9725" x="5715000" y="4143375"/>
          <p14:tracePt t="9741" x="5721350" y="4132263"/>
          <p14:tracePt t="9752" x="5737225" y="4103688"/>
          <p14:tracePt t="9766" x="5772150" y="4006850"/>
          <p14:tracePt t="9782" x="5800725" y="3863975"/>
          <p14:tracePt t="9799" x="5807075" y="3703638"/>
          <p14:tracePt t="9815" x="5807075" y="3554413"/>
          <p14:tracePt t="9832" x="5800725" y="3417888"/>
          <p14:tracePt t="9849" x="5778500" y="3286125"/>
          <p14:tracePt t="9866" x="5743575" y="3154363"/>
          <p14:tracePt t="9882" x="5686425" y="3035300"/>
          <p14:tracePt t="9899" x="5618163" y="2897188"/>
          <p14:tracePt t="9916" x="5543550" y="2782888"/>
          <p14:tracePt t="9932" x="5468938" y="2708275"/>
          <p14:tracePt t="9949" x="5378450" y="2646363"/>
          <p14:tracePt t="9965" x="5218113" y="2571750"/>
          <p14:tracePt t="9982" x="5097463" y="2536825"/>
          <p14:tracePt t="9999" x="4983163" y="2508250"/>
          <p14:tracePt t="10016" x="4857750" y="2492375"/>
          <p14:tracePt t="10032" x="4737100" y="2479675"/>
          <p14:tracePt t="10049" x="4606925" y="2446338"/>
          <p14:tracePt t="10066" x="4468813" y="2406650"/>
          <p14:tracePt t="10082" x="4360863" y="2365375"/>
          <p14:tracePt t="10099" x="4257675" y="2332038"/>
          <p14:tracePt t="10116" x="4160838" y="2286000"/>
          <p14:tracePt t="10132" x="4040188" y="2246313"/>
          <p14:tracePt t="10149" x="3937000" y="2200275"/>
          <p14:tracePt t="10166" x="3800475" y="2149475"/>
          <p14:tracePt t="10182" x="3732213" y="2120900"/>
          <p14:tracePt t="10199" x="3663950" y="2097088"/>
          <p14:tracePt t="10216" x="3594100" y="2074863"/>
          <p14:tracePt t="10232" x="3543300" y="2063750"/>
          <p14:tracePt t="10249" x="3503613" y="2051050"/>
          <p14:tracePt t="10266" x="3479800" y="2046288"/>
          <p14:tracePt t="10282" x="3468688" y="2046288"/>
          <p14:tracePt t="10341" x="3463925" y="2046288"/>
          <p14:tracePt t="10382" x="3457575" y="2046288"/>
          <p14:tracePt t="10405" x="3451225" y="2046288"/>
          <p14:tracePt t="10526" x="3457575" y="2046288"/>
          <p14:tracePt t="10549" x="3463925" y="2046288"/>
          <p14:tracePt t="10566" x="3468688" y="2046288"/>
          <p14:tracePt t="10581" x="3479800" y="2046288"/>
          <p14:tracePt t="10590" x="3486150" y="2046288"/>
          <p14:tracePt t="10599" x="3492500" y="2051050"/>
          <p14:tracePt t="10616" x="3508375" y="2057400"/>
          <p14:tracePt t="10632" x="3525838" y="2063750"/>
          <p14:tracePt t="10649" x="3543300" y="2068513"/>
          <p14:tracePt t="10666" x="3565525" y="2079625"/>
          <p14:tracePt t="10682" x="3582988" y="2085975"/>
          <p14:tracePt t="10699" x="3589338" y="2092325"/>
          <p14:tracePt t="10716" x="3600450" y="2092325"/>
          <p14:tracePt t="10732" x="3606800" y="2092325"/>
          <p14:tracePt t="10822" x="3611563" y="2092325"/>
          <p14:tracePt t="10830" x="3611563" y="2097088"/>
          <p14:tracePt t="10845" x="3611563" y="2103438"/>
          <p14:tracePt t="10854" x="3622675" y="2103438"/>
          <p14:tracePt t="10870" x="3629025" y="2108200"/>
          <p14:tracePt t="10887" x="3635375" y="2108200"/>
          <p14:tracePt t="10899" x="3640138" y="2108200"/>
          <p14:tracePt t="10916" x="3646488" y="2114550"/>
          <p14:tracePt t="10982" x="3651250" y="2114550"/>
          <p14:tracePt t="23631" x="3679825" y="2108200"/>
          <p14:tracePt t="23638" x="3714750" y="2103438"/>
          <p14:tracePt t="23648" x="3743325" y="2103438"/>
          <p14:tracePt t="23665" x="3789363" y="2103438"/>
          <p14:tracePt t="23681" x="3835400" y="2103438"/>
          <p14:tracePt t="23698" x="3897313" y="2108200"/>
          <p14:tracePt t="23715" x="3954463" y="2125663"/>
          <p14:tracePt t="23731" x="4017963" y="2136775"/>
          <p14:tracePt t="23748" x="4079875" y="2154238"/>
          <p14:tracePt t="23765" x="4154488" y="2165350"/>
          <p14:tracePt t="23781" x="4251325" y="2178050"/>
          <p14:tracePt t="23798" x="4321175" y="2200275"/>
          <p14:tracePt t="23815" x="4383088" y="2217738"/>
          <p14:tracePt t="23831" x="4440238" y="2239963"/>
          <p14:tracePt t="23848" x="4468813" y="2257425"/>
          <p14:tracePt t="23865" x="4497388" y="2268538"/>
          <p14:tracePt t="23881" x="4521200" y="2286000"/>
          <p14:tracePt t="23898" x="4537075" y="2303463"/>
          <p14:tracePt t="23915" x="4554538" y="2308225"/>
          <p14:tracePt t="23932" x="4572000" y="2325688"/>
          <p14:tracePt t="23948" x="4594225" y="2349500"/>
          <p14:tracePt t="23965" x="4611688" y="2378075"/>
          <p14:tracePt t="23981" x="4629150" y="2417763"/>
          <p14:tracePt t="23998" x="4629150" y="2446338"/>
          <p14:tracePt t="24015" x="4629150" y="2468563"/>
          <p14:tracePt t="24031" x="4629150" y="2486025"/>
          <p14:tracePt t="24048" x="4629150" y="2497138"/>
          <p14:tracePt t="24065" x="4629150" y="2503488"/>
          <p14:tracePt t="24081" x="4622800" y="2508250"/>
          <p14:tracePt t="24098" x="4618038" y="2520950"/>
          <p14:tracePt t="24115" x="4611688" y="2520950"/>
          <p14:tracePt t="24131" x="4606925" y="2525713"/>
          <p14:tracePt t="24148" x="4600575" y="2525713"/>
          <p14:tracePt t="24165" x="4600575" y="2532063"/>
          <p14:tracePt t="24181" x="4583113" y="2532063"/>
          <p14:tracePt t="24198" x="4578350" y="2532063"/>
          <p14:tracePt t="24215" x="4572000" y="2532063"/>
          <p14:tracePt t="24231" x="4565650" y="2532063"/>
          <p14:tracePt t="24248" x="4554538" y="2536825"/>
          <p14:tracePt t="24265" x="4543425" y="2536825"/>
          <p14:tracePt t="24281" x="4537075" y="2536825"/>
          <p14:tracePt t="24298" x="4537075" y="2543175"/>
          <p14:tracePt t="24315" x="4532313" y="2543175"/>
          <p14:tracePt t="24439" x="4525963" y="2543175"/>
          <p14:tracePt t="24478" x="4521200" y="2543175"/>
          <p14:tracePt t="24485" x="4521200" y="2536825"/>
          <p14:tracePt t="24494" x="4521200" y="2532063"/>
          <p14:tracePt t="24518" x="4514850" y="2532063"/>
          <p14:tracePt t="24526" x="4514850" y="2525713"/>
          <p14:tracePt t="24582" x="4508500" y="2525713"/>
          <p14:tracePt t="24654" x="4503738" y="2525713"/>
          <p14:tracePt t="24728" x="4503738" y="2520950"/>
          <p14:tracePt t="24758" x="4497388" y="2520950"/>
          <p14:tracePt t="38710" x="4503738" y="2520950"/>
          <p14:tracePt t="38718" x="4508500" y="2520950"/>
          <p14:tracePt t="38728" x="4521200" y="2520950"/>
          <p14:tracePt t="38735" x="4532313" y="2520950"/>
          <p14:tracePt t="38747" x="4543425" y="2520950"/>
          <p14:tracePt t="38764" x="4560888" y="2532063"/>
          <p14:tracePt t="38780" x="4572000" y="2543175"/>
          <p14:tracePt t="38797" x="4572000" y="2549525"/>
          <p14:tracePt t="38814" x="4578350" y="2565400"/>
          <p14:tracePt t="38830" x="4583113" y="2578100"/>
          <p14:tracePt t="38847" x="4589463" y="2606675"/>
          <p14:tracePt t="38864" x="4600575" y="2640013"/>
          <p14:tracePt t="38880" x="4606925" y="2697163"/>
          <p14:tracePt t="38897" x="4606925" y="2743200"/>
          <p14:tracePt t="38914" x="4606925" y="2794000"/>
          <p14:tracePt t="38930" x="4600575" y="2846388"/>
          <p14:tracePt t="38947" x="4589463" y="2914650"/>
          <p14:tracePt t="38964" x="4572000" y="2994025"/>
          <p14:tracePt t="38981" x="4549775" y="3074988"/>
          <p14:tracePt t="38997" x="4525963" y="3143250"/>
          <p14:tracePt t="38998" x="4514850" y="3171825"/>
          <p14:tracePt t="39014" x="4479925" y="3228975"/>
          <p14:tracePt t="39030" x="4457700" y="3286125"/>
          <p14:tracePt t="39047" x="4429125" y="3332163"/>
          <p14:tracePt t="39064" x="4406900" y="3360738"/>
          <p14:tracePt t="39080" x="4389438" y="3382963"/>
          <p14:tracePt t="39097" x="4371975" y="3406775"/>
          <p14:tracePt t="39114" x="4343400" y="3429000"/>
          <p14:tracePt t="39130" x="4321175" y="3440113"/>
          <p14:tracePt t="39147" x="4303713" y="3457575"/>
          <p14:tracePt t="39164" x="4279900" y="3475038"/>
          <p14:tracePt t="39180" x="4257675" y="3486150"/>
          <p14:tracePt t="39197" x="4217988" y="3508375"/>
          <p14:tracePt t="39214" x="4143375" y="3554413"/>
          <p14:tracePt t="39230" x="4108450" y="3578225"/>
          <p14:tracePt t="39247" x="4086225" y="3594100"/>
          <p14:tracePt t="39264" x="4068763" y="3606800"/>
          <p14:tracePt t="39280" x="4051300" y="3617913"/>
          <p14:tracePt t="39297" x="4046538" y="3617913"/>
          <p14:tracePt t="39510" x="4046538" y="3611563"/>
          <p14:tracePt t="39518" x="4040188" y="3611563"/>
          <p14:tracePt t="39526" x="4040188" y="3606800"/>
          <p14:tracePt t="39542" x="4040188" y="3600450"/>
          <p14:tracePt t="39559" x="4035425" y="3594100"/>
          <p14:tracePt t="39573" x="4029075" y="3589338"/>
          <p14:tracePt t="39584" x="4029075" y="3582988"/>
          <p14:tracePt t="39597" x="4029075" y="3578225"/>
          <p14:tracePt t="49182" x="4029075" y="3589338"/>
          <p14:tracePt t="49190" x="4040188" y="3594100"/>
          <p14:tracePt t="49198" x="4040188" y="3600450"/>
          <p14:tracePt t="49213" x="4051300" y="3617913"/>
          <p14:tracePt t="49229" x="4075113" y="3663950"/>
          <p14:tracePt t="49246" x="4092575" y="3708400"/>
          <p14:tracePt t="49263" x="4125913" y="3765550"/>
          <p14:tracePt t="49280" x="4165600" y="3822700"/>
          <p14:tracePt t="49296" x="4206875" y="3886200"/>
          <p14:tracePt t="49313" x="4251325" y="3954463"/>
          <p14:tracePt t="49330" x="4297363" y="4017963"/>
          <p14:tracePt t="49346" x="4337050" y="4068763"/>
          <p14:tracePt t="49363" x="4371975" y="4132263"/>
          <p14:tracePt t="49379" x="4394200" y="4178300"/>
          <p14:tracePt t="49396" x="4411663" y="4222750"/>
          <p14:tracePt t="49413" x="4418013" y="4264025"/>
          <p14:tracePt t="49430" x="4418013" y="4325938"/>
          <p14:tracePt t="49446" x="4418013" y="4354513"/>
          <p14:tracePt t="49463" x="4418013" y="4383088"/>
          <p14:tracePt t="49480" x="4418013" y="4411663"/>
          <p14:tracePt t="49496" x="4411663" y="4429125"/>
          <p14:tracePt t="49513" x="4406900" y="4451350"/>
          <p14:tracePt t="49530" x="4394200" y="4468813"/>
          <p14:tracePt t="49546" x="4383088" y="4479925"/>
          <p14:tracePt t="49563" x="4371975" y="4492625"/>
          <p14:tracePt t="49580" x="4365625" y="4503738"/>
          <p14:tracePt t="49596" x="4354513" y="4508500"/>
          <p14:tracePt t="49613" x="4349750" y="45085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9">
            <a:extLst>
              <a:ext uri="{FF2B5EF4-FFF2-40B4-BE49-F238E27FC236}">
                <a16:creationId xmlns:a16="http://schemas.microsoft.com/office/drawing/2014/main" id="{F87DD9CE-75DB-0C4D-945C-8AC378CDE9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99" t="17335" b="8443"/>
          <a:stretch/>
        </p:blipFill>
        <p:spPr>
          <a:xfrm>
            <a:off x="6516215" y="2390182"/>
            <a:ext cx="2382777" cy="1411071"/>
          </a:xfrm>
          <a:prstGeom prst="rect">
            <a:avLst/>
          </a:prstGeom>
        </p:spPr>
      </p:pic>
      <p:sp>
        <p:nvSpPr>
          <p:cNvPr id="12" name="Textfeld 4">
            <a:extLst>
              <a:ext uri="{FF2B5EF4-FFF2-40B4-BE49-F238E27FC236}">
                <a16:creationId xmlns:a16="http://schemas.microsoft.com/office/drawing/2014/main" id="{00A602AF-0BA4-C94D-A608-71E0FD331CDF}"/>
              </a:ext>
            </a:extLst>
          </p:cNvPr>
          <p:cNvSpPr txBox="1"/>
          <p:nvPr/>
        </p:nvSpPr>
        <p:spPr>
          <a:xfrm>
            <a:off x="1403648" y="1864429"/>
            <a:ext cx="7964041" cy="400110"/>
          </a:xfrm>
          <a:prstGeom prst="rect">
            <a:avLst/>
          </a:prstGeom>
          <a:noFill/>
        </p:spPr>
        <p:txBody>
          <a:bodyPr wrap="square" rtlCol="0">
            <a:spAutoFit/>
          </a:bodyPr>
          <a:lstStyle/>
          <a:p>
            <a:pPr marL="285750" indent="-285750">
              <a:buFont typeface="Arial" panose="020B0604020202020204" pitchFamily="34" charset="0"/>
              <a:buChar char="•"/>
            </a:pPr>
            <a:r>
              <a:rPr lang="de-CH" sz="2000" dirty="0"/>
              <a:t>Broschüren und </a:t>
            </a:r>
            <a:r>
              <a:rPr lang="de-CH" sz="2000" dirty="0" smtClean="0"/>
              <a:t>Faktenblätter kann man bei uns bestellen</a:t>
            </a:r>
            <a:endParaRPr lang="de-CH" sz="2000" dirty="0"/>
          </a:p>
        </p:txBody>
      </p:sp>
      <p:sp>
        <p:nvSpPr>
          <p:cNvPr id="14" name="Rectangle 1">
            <a:extLst>
              <a:ext uri="{FF2B5EF4-FFF2-40B4-BE49-F238E27FC236}">
                <a16:creationId xmlns:a16="http://schemas.microsoft.com/office/drawing/2014/main" id="{1165BBD3-EE6B-2044-9A86-063CBAE63E08}"/>
              </a:ext>
            </a:extLst>
          </p:cNvPr>
          <p:cNvSpPr/>
          <p:nvPr/>
        </p:nvSpPr>
        <p:spPr>
          <a:xfrm>
            <a:off x="1403647" y="5013176"/>
            <a:ext cx="7495345" cy="707886"/>
          </a:xfrm>
          <a:prstGeom prst="rect">
            <a:avLst/>
          </a:prstGeom>
        </p:spPr>
        <p:txBody>
          <a:bodyPr wrap="square">
            <a:spAutoFit/>
          </a:bodyPr>
          <a:lstStyle/>
          <a:p>
            <a:pPr marL="285750" indent="-285750">
              <a:buFont typeface="Arial" panose="020B0604020202020204" pitchFamily="34" charset="0"/>
              <a:buChar char="•"/>
            </a:pPr>
            <a:r>
              <a:rPr lang="de-CH" sz="2000" dirty="0" smtClean="0"/>
              <a:t>Auch Bilder, Fotos und Textvorlagen für Gemeindepublikationen sind bei uns erhältlich.</a:t>
            </a:r>
            <a:endParaRPr lang="de-CH" sz="2000" dirty="0"/>
          </a:p>
        </p:txBody>
      </p:sp>
      <p:pic>
        <p:nvPicPr>
          <p:cNvPr id="15" name="Picture 14">
            <a:extLst>
              <a:ext uri="{FF2B5EF4-FFF2-40B4-BE49-F238E27FC236}">
                <a16:creationId xmlns:a16="http://schemas.microsoft.com/office/drawing/2014/main" id="{2D12C965-F0F4-3B4A-9B7D-84BDFE844B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152" y="434504"/>
            <a:ext cx="292100" cy="330200"/>
          </a:xfrm>
          <a:prstGeom prst="rect">
            <a:avLst/>
          </a:prstGeom>
        </p:spPr>
      </p:pic>
      <p:pic>
        <p:nvPicPr>
          <p:cNvPr id="3" name="Grafik 2"/>
          <p:cNvPicPr>
            <a:picLocks noChangeAspect="1"/>
          </p:cNvPicPr>
          <p:nvPr/>
        </p:nvPicPr>
        <p:blipFill>
          <a:blip r:embed="rId7"/>
          <a:stretch>
            <a:fillRect/>
          </a:stretch>
        </p:blipFill>
        <p:spPr>
          <a:xfrm>
            <a:off x="1410365" y="2327675"/>
            <a:ext cx="2341199" cy="2332820"/>
          </a:xfrm>
          <a:prstGeom prst="rect">
            <a:avLst/>
          </a:prstGeom>
        </p:spPr>
      </p:pic>
      <p:pic>
        <p:nvPicPr>
          <p:cNvPr id="4" name="Grafik 3"/>
          <p:cNvPicPr>
            <a:picLocks noChangeAspect="1"/>
          </p:cNvPicPr>
          <p:nvPr/>
        </p:nvPicPr>
        <p:blipFill>
          <a:blip r:embed="rId8"/>
          <a:stretch>
            <a:fillRect/>
          </a:stretch>
        </p:blipFill>
        <p:spPr>
          <a:xfrm>
            <a:off x="3995936" y="2399091"/>
            <a:ext cx="2352967" cy="2332820"/>
          </a:xfrm>
          <a:prstGeom prst="rect">
            <a:avLst/>
          </a:prstGeom>
        </p:spPr>
      </p:pic>
      <p:sp>
        <p:nvSpPr>
          <p:cNvPr id="13"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4. Unterlagen, Unterstützung</a:t>
            </a:r>
            <a:br>
              <a:rPr lang="de-CH" sz="2000" b="1" dirty="0" smtClean="0">
                <a:solidFill>
                  <a:srgbClr val="009EE0"/>
                </a:solidFill>
                <a:latin typeface="+mn-lt"/>
              </a:rPr>
            </a:br>
            <a:r>
              <a:rPr lang="de-CH" sz="2000" b="1" dirty="0" smtClean="0">
                <a:solidFill>
                  <a:srgbClr val="009EE0"/>
                </a:solidFill>
                <a:latin typeface="+mn-lt"/>
              </a:rPr>
              <a:t>Tipps</a:t>
            </a:r>
            <a:endParaRPr lang="de-CH" sz="2000" dirty="0">
              <a:solidFill>
                <a:srgbClr val="009EE0"/>
              </a:solidFill>
            </a:endParaRPr>
          </a:p>
        </p:txBody>
      </p:sp>
      <p:sp>
        <p:nvSpPr>
          <p:cNvPr id="18" name="Inhaltsplatzhalter 1"/>
          <p:cNvSpPr txBox="1">
            <a:spLocks/>
          </p:cNvSpPr>
          <p:nvPr/>
        </p:nvSpPr>
        <p:spPr>
          <a:xfrm>
            <a:off x="1403648" y="1340768"/>
            <a:ext cx="6984776" cy="47335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Unterlagen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13737143"/>
      </p:ext>
    </p:extLst>
  </p:cSld>
  <p:clrMapOvr>
    <a:masterClrMapping/>
  </p:clrMapOvr>
  <mc:AlternateContent xmlns:mc="http://schemas.openxmlformats.org/markup-compatibility/2006" xmlns:p14="http://schemas.microsoft.com/office/powerpoint/2010/main">
    <mc:Choice Requires="p14">
      <p:transition spd="slow" p14:dur="2000" advTm="15989"/>
    </mc:Choice>
    <mc:Fallback xmlns="">
      <p:transition spd="slow" advTm="1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594" x="7018338" y="3451225"/>
          <p14:tracePt t="605" x="7018338" y="3457575"/>
          <p14:tracePt t="631" x="7018338" y="3463925"/>
          <p14:tracePt t="640" x="7018338" y="3468688"/>
          <p14:tracePt t="657" x="7018338" y="3479800"/>
          <p14:tracePt t="674" x="7018338" y="3486150"/>
          <p14:tracePt t="690" x="7018338" y="3508375"/>
          <p14:tracePt t="707" x="7023100" y="3525838"/>
          <p14:tracePt t="724" x="7029450" y="3549650"/>
          <p14:tracePt t="740" x="7040563" y="3589338"/>
          <p14:tracePt t="757" x="7064375" y="3635375"/>
          <p14:tracePt t="774" x="7080250" y="3692525"/>
          <p14:tracePt t="790" x="7092950" y="3754438"/>
          <p14:tracePt t="807" x="7115175" y="3829050"/>
          <p14:tracePt t="823" x="7137400" y="3903663"/>
          <p14:tracePt t="840" x="7150100" y="3971925"/>
          <p14:tracePt t="857" x="7165975" y="4029075"/>
          <p14:tracePt t="874" x="7183438" y="4075113"/>
          <p14:tracePt t="890" x="7194550" y="4137025"/>
          <p14:tracePt t="907" x="7207250" y="4171950"/>
          <p14:tracePt t="923" x="7212013" y="4200525"/>
          <p14:tracePt t="940" x="7218363" y="4222750"/>
          <p14:tracePt t="957" x="7223125" y="4251325"/>
          <p14:tracePt t="974" x="7229475" y="4268788"/>
          <p14:tracePt t="990" x="7235825" y="4297363"/>
          <p14:tracePt t="1007" x="7240588" y="4314825"/>
          <p14:tracePt t="1023" x="7246938" y="4337050"/>
          <p14:tracePt t="1027" x="7246938" y="4354513"/>
          <p14:tracePt t="1040" x="7246938" y="4365625"/>
          <p14:tracePt t="1057" x="7246938" y="4394200"/>
          <p14:tracePt t="1074" x="7246938" y="4422775"/>
          <p14:tracePt t="1090" x="7246938" y="4464050"/>
          <p14:tracePt t="1107" x="7246938" y="4492625"/>
          <p14:tracePt t="1124" x="7246938" y="4514850"/>
          <p14:tracePt t="1140" x="7246938" y="4532313"/>
          <p14:tracePt t="1157" x="7240588" y="4543425"/>
          <p14:tracePt t="1174" x="7240588" y="4554538"/>
          <p14:tracePt t="1190" x="7235825" y="4560888"/>
          <p14:tracePt t="1207" x="7229475" y="4572000"/>
          <p14:tracePt t="1223" x="7229475" y="4578350"/>
          <p14:tracePt t="1240" x="7223125" y="4583113"/>
          <p14:tracePt t="1257" x="7218363" y="4589463"/>
          <p14:tracePt t="1274" x="7200900" y="4594225"/>
          <p14:tracePt t="1290" x="7189788" y="4600575"/>
          <p14:tracePt t="1307" x="7178675" y="4600575"/>
          <p14:tracePt t="1324" x="7172325" y="4600575"/>
          <p14:tracePt t="1340" x="7161213" y="4600575"/>
          <p14:tracePt t="1357" x="7154863" y="4600575"/>
          <p14:tracePt t="1426" x="7150100" y="4600575"/>
          <p14:tracePt t="1547" x="7150100" y="4594225"/>
          <p14:tracePt t="4074" x="7150100" y="4589463"/>
          <p14:tracePt t="4082" x="7161213" y="4572000"/>
          <p14:tracePt t="4092" x="7183438" y="4560888"/>
          <p14:tracePt t="4107" x="7229475" y="4521200"/>
          <p14:tracePt t="4123" x="7286625" y="4475163"/>
          <p14:tracePt t="4140" x="7366000" y="4406900"/>
          <p14:tracePt t="4157" x="7451725" y="4321175"/>
          <p14:tracePt t="4173" x="7532688" y="4206875"/>
          <p14:tracePt t="4190" x="7612063" y="4097338"/>
          <p14:tracePt t="4207" x="7669213" y="4017963"/>
          <p14:tracePt t="4223" x="7708900" y="3943350"/>
          <p14:tracePt t="4240" x="7732713" y="3875088"/>
          <p14:tracePt t="4257" x="7743825" y="3829050"/>
          <p14:tracePt t="4273" x="7743825" y="3783013"/>
          <p14:tracePt t="4290" x="7743825" y="3743325"/>
          <p14:tracePt t="4307" x="7721600" y="3686175"/>
          <p14:tracePt t="4323" x="7693025" y="3646488"/>
          <p14:tracePt t="4340" x="7658100" y="3589338"/>
          <p14:tracePt t="4357" x="7612063" y="3543300"/>
          <p14:tracePt t="4373" x="7572375" y="3503613"/>
          <p14:tracePt t="4390" x="7508875" y="3457575"/>
          <p14:tracePt t="4407" x="7446963" y="3411538"/>
          <p14:tracePt t="4423" x="7372350" y="3360738"/>
          <p14:tracePt t="4440" x="7304088" y="3314700"/>
          <p14:tracePt t="4457" x="7229475" y="3263900"/>
          <p14:tracePt t="4473" x="7161213" y="3222625"/>
          <p14:tracePt t="4490" x="7092950" y="3189288"/>
          <p14:tracePt t="4507" x="6989763" y="3149600"/>
          <p14:tracePt t="4523" x="6921500" y="3125788"/>
          <p14:tracePt t="4540" x="6829425" y="3103563"/>
          <p14:tracePt t="4557" x="6743700" y="3074988"/>
          <p14:tracePt t="4573" x="6651625" y="3046413"/>
          <p14:tracePt t="4590" x="6583363" y="3040063"/>
          <p14:tracePt t="4607" x="6508750" y="3022600"/>
          <p14:tracePt t="4643" x="6343650" y="3006725"/>
          <p14:tracePt t="4678" x="6235700" y="2994025"/>
          <p14:tracePt t="4712" x="6115050" y="2994025"/>
          <p14:tracePt t="4747" x="5954713" y="2994025"/>
          <p14:tracePt t="4778" x="5807075" y="3011488"/>
          <p14:tracePt t="4812" x="5686425" y="3040063"/>
          <p14:tracePt t="4845" x="5607050" y="3092450"/>
          <p14:tracePt t="4876" x="5554663" y="3160713"/>
          <p14:tracePt t="4908" x="5521325" y="3222625"/>
          <p14:tracePt t="4940" x="5508625" y="3268663"/>
          <p14:tracePt t="4971" x="5508625" y="3308350"/>
          <p14:tracePt t="5002" x="5526088" y="3371850"/>
          <p14:tracePt t="5034" x="5554663" y="3422650"/>
          <p14:tracePt t="5069" x="5600700" y="3486150"/>
          <p14:tracePt t="5101" x="5680075" y="3554413"/>
          <p14:tracePt t="5138" x="5822950" y="3646488"/>
          <p14:tracePt t="5167" x="5937250" y="3708400"/>
          <p14:tracePt t="5196" x="6108700" y="3771900"/>
          <p14:tracePt t="5224" x="6257925" y="3811588"/>
          <p14:tracePt t="5251" x="6457950" y="3863975"/>
          <p14:tracePt t="5279" x="6589713" y="3897313"/>
          <p14:tracePt t="5308" x="6754813" y="3921125"/>
          <p14:tracePt t="5336" x="6864350" y="3937000"/>
          <p14:tracePt t="5340" x="6904038" y="3949700"/>
          <p14:tracePt t="5357" x="6978650" y="3954463"/>
          <p14:tracePt t="5374" x="7064375" y="3989388"/>
          <p14:tracePt t="5390" x="7161213" y="4017963"/>
          <p14:tracePt t="5407" x="7240588" y="4051300"/>
          <p14:tracePt t="5423" x="7326313" y="4097338"/>
          <p14:tracePt t="5440" x="7400925" y="4165600"/>
          <p14:tracePt t="5457" x="7469188" y="4240213"/>
          <p14:tracePt t="5473" x="7515225" y="4308475"/>
          <p14:tracePt t="5490" x="7537450" y="4365625"/>
          <p14:tracePt t="5507" x="7554913" y="4422775"/>
          <p14:tracePt t="5523" x="7554913" y="4451350"/>
          <p14:tracePt t="5540" x="7550150" y="4475163"/>
          <p14:tracePt t="5557" x="7537450" y="4492625"/>
          <p14:tracePt t="5573" x="7526338" y="4497388"/>
          <p14:tracePt t="5590" x="7521575" y="4508500"/>
          <p14:tracePt t="5607" x="7521575" y="4514850"/>
          <p14:tracePt t="5623" x="7508875" y="4521200"/>
          <p14:tracePt t="5640" x="7497763" y="4521200"/>
          <p14:tracePt t="5657" x="7486650" y="4521200"/>
          <p14:tracePt t="5673" x="7480300" y="4521200"/>
          <p14:tracePt t="5690" x="7469188" y="4521200"/>
          <p14:tracePt t="5707" x="7446963" y="4514850"/>
          <p14:tracePt t="5723" x="7418388" y="4497388"/>
          <p14:tracePt t="5740" x="7394575" y="4486275"/>
          <p14:tracePt t="5757" x="7383463" y="4479925"/>
          <p14:tracePt t="5773" x="7372350" y="4475163"/>
          <p14:tracePt t="5790" x="7366000" y="4468813"/>
          <p14:tracePt t="5807" x="7361238" y="4468813"/>
          <p14:tracePt t="5866" x="7361238" y="4464050"/>
          <p14:tracePt t="10587" x="7361238" y="4468813"/>
          <p14:tracePt t="10595" x="7354888" y="4479925"/>
          <p14:tracePt t="10603" x="7343775" y="4497388"/>
          <p14:tracePt t="10611" x="7343775" y="4508500"/>
          <p14:tracePt t="10623" x="7332663" y="4514850"/>
          <p14:tracePt t="10640" x="7315200" y="4543425"/>
          <p14:tracePt t="10656" x="7286625" y="4578350"/>
          <p14:tracePt t="10673" x="7251700" y="4629150"/>
          <p14:tracePt t="10690" x="7207250" y="4675188"/>
          <p14:tracePt t="10706" x="7165975" y="4721225"/>
          <p14:tracePt t="10723" x="7092950" y="4800600"/>
          <p14:tracePt t="10740" x="7046913" y="4857750"/>
          <p14:tracePt t="10756" x="6994525" y="4903788"/>
          <p14:tracePt t="10773" x="6954838" y="4943475"/>
          <p14:tracePt t="10790" x="6926263" y="4972050"/>
          <p14:tracePt t="10806" x="6892925" y="5000625"/>
          <p14:tracePt t="10823" x="6864350" y="5022850"/>
          <p14:tracePt t="10840" x="6829425" y="5046663"/>
          <p14:tracePt t="10857" x="6800850" y="5068888"/>
          <p14:tracePt t="10873" x="6778625" y="5080000"/>
          <p14:tracePt t="10890" x="6754813" y="5086350"/>
          <p14:tracePt t="10906" x="6743700" y="5097463"/>
          <p14:tracePt t="10923" x="6697663" y="5126038"/>
          <p14:tracePt t="10940" x="6675438" y="5137150"/>
          <p14:tracePt t="10956" x="6651625" y="5149850"/>
          <p14:tracePt t="10973" x="6629400" y="5149850"/>
          <p14:tracePt t="10990" x="6611938" y="5154613"/>
          <p14:tracePt t="11006" x="6607175" y="5154613"/>
          <p14:tracePt t="11275" x="6600825" y="5154613"/>
          <p14:tracePt t="11291" x="6594475" y="5154613"/>
          <p14:tracePt t="11309" x="6589713" y="5154613"/>
          <p14:tracePt t="11347" x="6589713" y="5160963"/>
          <p14:tracePt t="11363" x="6589713" y="5165725"/>
          <p14:tracePt t="11372" x="6589713" y="5172075"/>
          <p14:tracePt t="11379" x="6589713" y="5178425"/>
          <p14:tracePt t="11390" x="6589713" y="5189538"/>
          <p14:tracePt t="11406" x="6583363" y="5211763"/>
          <p14:tracePt t="11423" x="6578600" y="5235575"/>
          <p14:tracePt t="11440" x="6578600" y="5264150"/>
          <p14:tracePt t="11456" x="6578600" y="5292725"/>
          <p14:tracePt t="11473" x="6583363" y="5308600"/>
          <p14:tracePt t="11490" x="6589713" y="5314950"/>
          <p14:tracePt t="11506" x="6607175" y="5326063"/>
          <p14:tracePt t="11523" x="6629400" y="5332413"/>
          <p14:tracePt t="11540" x="6646863" y="5332413"/>
          <p14:tracePt t="11556" x="6680200" y="5332413"/>
          <p14:tracePt t="11573" x="6715125" y="5332413"/>
          <p14:tracePt t="11590" x="6750050" y="5332413"/>
          <p14:tracePt t="11606" x="6783388" y="5326063"/>
          <p14:tracePt t="11623" x="6811963" y="5326063"/>
          <p14:tracePt t="11640" x="6846888" y="5321300"/>
          <p14:tracePt t="11656" x="6864350" y="5314950"/>
          <p14:tracePt t="11673" x="6880225" y="5314950"/>
          <p14:tracePt t="11690" x="6892925" y="5314950"/>
          <p14:tracePt t="11706" x="6904038" y="5314950"/>
          <p14:tracePt t="11723" x="6932613" y="5314950"/>
          <p14:tracePt t="11740" x="6954838" y="5321300"/>
          <p14:tracePt t="11756" x="6983413" y="5321300"/>
          <p14:tracePt t="11773" x="7011988" y="5332413"/>
          <p14:tracePt t="11790" x="7046913" y="5349875"/>
          <p14:tracePt t="11806" x="7075488" y="5360988"/>
          <p14:tracePt t="11823" x="7104063" y="5378450"/>
          <p14:tracePt t="11840" x="7126288" y="5383213"/>
          <p14:tracePt t="11856" x="7143750" y="5394325"/>
          <p14:tracePt t="11873" x="7161213" y="5407025"/>
          <p14:tracePt t="11890" x="7165975" y="5418138"/>
          <p14:tracePt t="11906" x="7183438" y="5435600"/>
          <p14:tracePt t="11923" x="7207250" y="5457825"/>
          <p14:tracePt t="11940" x="7212013" y="5475288"/>
          <p14:tracePt t="11956" x="7223125" y="5497513"/>
          <p14:tracePt t="11973" x="7235825" y="5514975"/>
          <p14:tracePt t="11989" x="7246938" y="5532438"/>
          <p14:tracePt t="12006" x="7246938" y="5549900"/>
          <p14:tracePt t="12023" x="7251700" y="5565775"/>
          <p14:tracePt t="12039" x="7251700" y="5589588"/>
          <p14:tracePt t="12056" x="7251700" y="5607050"/>
          <p14:tracePt t="12073" x="7251700" y="5622925"/>
          <p14:tracePt t="12089" x="7251700" y="5646738"/>
          <p14:tracePt t="12106" x="7240588" y="5664200"/>
          <p14:tracePt t="12123" x="7229475" y="5697538"/>
          <p14:tracePt t="12139" x="7218363" y="5726113"/>
          <p14:tracePt t="12156" x="7212013" y="5737225"/>
          <p14:tracePt t="12173" x="7200900" y="5761038"/>
          <p14:tracePt t="12190" x="7194550" y="5772150"/>
          <p14:tracePt t="12206" x="7189788" y="5783263"/>
          <p14:tracePt t="12223" x="7189788" y="5789613"/>
          <p14:tracePt t="12240" x="7183438" y="57896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4"/>
          <p:cNvSpPr>
            <a:spLocks noGrp="1"/>
          </p:cNvSpPr>
          <p:nvPr>
            <p:ph sz="quarter" idx="4294967295"/>
          </p:nvPr>
        </p:nvSpPr>
        <p:spPr>
          <a:xfrm>
            <a:off x="1481538" y="3861048"/>
            <a:ext cx="7005600" cy="504056"/>
          </a:xfrm>
          <a:prstGeom prst="rect">
            <a:avLst/>
          </a:prstGeom>
        </p:spPr>
        <p:txBody>
          <a:bodyPr/>
          <a:lstStyle/>
          <a:p>
            <a:pPr marL="0" indent="0">
              <a:buNone/>
            </a:pPr>
            <a:r>
              <a:rPr lang="de-CH" sz="1800" dirty="0" smtClean="0">
                <a:latin typeface="+mj-lt"/>
              </a:rPr>
              <a:t>Dazugehörige Unterlagen im Anhang:</a:t>
            </a:r>
          </a:p>
        </p:txBody>
      </p:sp>
      <p:sp>
        <p:nvSpPr>
          <p:cNvPr id="7" name="Inhaltsplatzhalter 6"/>
          <p:cNvSpPr>
            <a:spLocks noGrp="1"/>
          </p:cNvSpPr>
          <p:nvPr>
            <p:ph sz="quarter" idx="10"/>
          </p:nvPr>
        </p:nvSpPr>
        <p:spPr>
          <a:xfrm>
            <a:off x="1481538" y="4365104"/>
            <a:ext cx="7266926" cy="2016224"/>
          </a:xfrm>
        </p:spPr>
        <p:txBody>
          <a:bodyPr/>
          <a:lstStyle/>
          <a:p>
            <a:r>
              <a:rPr lang="de-CH" sz="1800" dirty="0" smtClean="0"/>
              <a:t>Orientierungshilfe «</a:t>
            </a:r>
            <a:r>
              <a:rPr lang="de-CH" sz="1800" dirty="0" err="1" smtClean="0"/>
              <a:t>Neobiota</a:t>
            </a:r>
            <a:r>
              <a:rPr lang="de-CH" sz="1800" dirty="0" smtClean="0"/>
              <a:t>-Kontaktperson»</a:t>
            </a:r>
          </a:p>
          <a:p>
            <a:r>
              <a:rPr lang="de-CH" sz="1800" dirty="0"/>
              <a:t>Leitlinie </a:t>
            </a:r>
            <a:r>
              <a:rPr lang="de-CH" sz="1800" dirty="0" err="1"/>
              <a:t>Neophytenkonzept</a:t>
            </a:r>
            <a:r>
              <a:rPr lang="de-CH" sz="1800" dirty="0"/>
              <a:t> &amp; Vorlage inkl. Einsatzplan</a:t>
            </a:r>
          </a:p>
          <a:p>
            <a:r>
              <a:rPr lang="de-CH" sz="1800" dirty="0" smtClean="0"/>
              <a:t>Broschüre «Gebietsfremde Problempflanzen (invasive Neophyten) bei Bauvorhaben»</a:t>
            </a:r>
          </a:p>
          <a:p>
            <a:r>
              <a:rPr lang="de-CH" sz="1800" dirty="0" smtClean="0"/>
              <a:t>Newsletter von diesem Jahr</a:t>
            </a:r>
          </a:p>
        </p:txBody>
      </p:sp>
      <p:sp>
        <p:nvSpPr>
          <p:cNvPr id="8" name="Inhaltsplatzhalter 4"/>
          <p:cNvSpPr txBox="1">
            <a:spLocks/>
          </p:cNvSpPr>
          <p:nvPr/>
        </p:nvSpPr>
        <p:spPr>
          <a:xfrm>
            <a:off x="1410364" y="833048"/>
            <a:ext cx="7685788" cy="23042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800"/>
              </a:spcAft>
              <a:buNone/>
            </a:pPr>
            <a:r>
              <a:rPr lang="de-CH" dirty="0" smtClean="0">
                <a:solidFill>
                  <a:srgbClr val="009EE0"/>
                </a:solidFill>
                <a:latin typeface="+mj-lt"/>
              </a:rPr>
              <a:t>Inhalt:</a:t>
            </a:r>
          </a:p>
          <a:p>
            <a:pPr>
              <a:buFont typeface="+mj-lt"/>
              <a:buAutoNum type="arabicPeriod"/>
            </a:pPr>
            <a:r>
              <a:rPr lang="de-CH" sz="2000" b="1" dirty="0" smtClean="0">
                <a:solidFill>
                  <a:srgbClr val="009EE0"/>
                </a:solidFill>
              </a:rPr>
              <a:t>Zweck: Wieso braucht es eine </a:t>
            </a:r>
            <a:r>
              <a:rPr lang="de-CH" sz="2000" b="1" dirty="0" err="1" smtClean="0">
                <a:solidFill>
                  <a:srgbClr val="009EE0"/>
                </a:solidFill>
              </a:rPr>
              <a:t>Neobiota</a:t>
            </a:r>
            <a:r>
              <a:rPr lang="de-CH" sz="2000" b="1" dirty="0" smtClean="0">
                <a:solidFill>
                  <a:srgbClr val="009EE0"/>
                </a:solidFill>
              </a:rPr>
              <a:t>-Kontaktperson?</a:t>
            </a:r>
          </a:p>
          <a:p>
            <a:pPr>
              <a:buFont typeface="+mj-lt"/>
              <a:buAutoNum type="arabicPeriod"/>
            </a:pPr>
            <a:r>
              <a:rPr lang="de-CH" sz="2000" b="1" dirty="0" smtClean="0">
                <a:solidFill>
                  <a:srgbClr val="009EE0"/>
                </a:solidFill>
              </a:rPr>
              <a:t>Profil </a:t>
            </a:r>
            <a:r>
              <a:rPr lang="de-CH" sz="2000" b="1" dirty="0" err="1" smtClean="0">
                <a:solidFill>
                  <a:srgbClr val="009EE0"/>
                </a:solidFill>
              </a:rPr>
              <a:t>Neobiota</a:t>
            </a:r>
            <a:r>
              <a:rPr lang="de-CH" sz="2000" b="1" dirty="0" smtClean="0">
                <a:solidFill>
                  <a:srgbClr val="009EE0"/>
                </a:solidFill>
              </a:rPr>
              <a:t>-Kontaktperson</a:t>
            </a:r>
          </a:p>
          <a:p>
            <a:pPr>
              <a:buFont typeface="+mj-lt"/>
              <a:buAutoNum type="arabicPeriod"/>
            </a:pPr>
            <a:r>
              <a:rPr lang="de-CH" sz="2000" b="1" dirty="0" smtClean="0">
                <a:solidFill>
                  <a:srgbClr val="009EE0"/>
                </a:solidFill>
              </a:rPr>
              <a:t>Tätigkeitsfelder </a:t>
            </a:r>
            <a:r>
              <a:rPr lang="de-CH" sz="2000" b="1" dirty="0" err="1" smtClean="0">
                <a:solidFill>
                  <a:srgbClr val="009EE0"/>
                </a:solidFill>
              </a:rPr>
              <a:t>Neobiota</a:t>
            </a:r>
            <a:r>
              <a:rPr lang="de-CH" sz="2000" b="1" dirty="0" smtClean="0">
                <a:solidFill>
                  <a:srgbClr val="009EE0"/>
                </a:solidFill>
              </a:rPr>
              <a:t>-Kontaktperson</a:t>
            </a:r>
          </a:p>
          <a:p>
            <a:pPr>
              <a:buFont typeface="+mj-lt"/>
              <a:buAutoNum type="arabicPeriod"/>
            </a:pPr>
            <a:r>
              <a:rPr lang="de-CH" sz="2000" b="1" dirty="0" smtClean="0">
                <a:solidFill>
                  <a:srgbClr val="009EE0"/>
                </a:solidFill>
              </a:rPr>
              <a:t>Unterlagen, Tipps, Unterstützung für diese Tätigkeit</a:t>
            </a:r>
          </a:p>
          <a:p>
            <a:pPr>
              <a:buFont typeface="+mj-lt"/>
              <a:buAutoNum type="arabicPeriod" startAt="2"/>
            </a:pPr>
            <a:endParaRPr lang="de-CH" sz="1800" b="1" dirty="0" smtClean="0">
              <a:latin typeface="+mj-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71378903"/>
      </p:ext>
    </p:extLst>
  </p:cSld>
  <p:clrMapOvr>
    <a:masterClrMapping/>
  </p:clrMapOvr>
  <mc:AlternateContent xmlns:mc="http://schemas.openxmlformats.org/markup-compatibility/2006" xmlns:p14="http://schemas.microsoft.com/office/powerpoint/2010/main">
    <mc:Choice Requires="p14">
      <p:transition spd="slow" p14:dur="2000" advTm="31385"/>
    </mc:Choice>
    <mc:Fallback xmlns="">
      <p:transition spd="slow" advTm="3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F219C3D-925E-5B4D-B1BD-3BC65D29ADE7}"/>
              </a:ext>
            </a:extLst>
          </p:cNvPr>
          <p:cNvPicPr>
            <a:picLocks noChangeAspect="1"/>
          </p:cNvPicPr>
          <p:nvPr/>
        </p:nvPicPr>
        <p:blipFill>
          <a:blip r:embed="rId5"/>
          <a:stretch>
            <a:fillRect/>
          </a:stretch>
        </p:blipFill>
        <p:spPr>
          <a:xfrm>
            <a:off x="1512367" y="3075507"/>
            <a:ext cx="4215740" cy="3161805"/>
          </a:xfrm>
          <a:prstGeom prst="rect">
            <a:avLst/>
          </a:prstGeom>
        </p:spPr>
      </p:pic>
      <p:sp>
        <p:nvSpPr>
          <p:cNvPr id="4" name="Textfeld 4">
            <a:extLst>
              <a:ext uri="{FF2B5EF4-FFF2-40B4-BE49-F238E27FC236}">
                <a16:creationId xmlns:a16="http://schemas.microsoft.com/office/drawing/2014/main" id="{CDF63687-B341-E04D-8FDB-AD606C5BC5E9}"/>
              </a:ext>
            </a:extLst>
          </p:cNvPr>
          <p:cNvSpPr txBox="1"/>
          <p:nvPr/>
        </p:nvSpPr>
        <p:spPr>
          <a:xfrm>
            <a:off x="1403648" y="1863695"/>
            <a:ext cx="4828604" cy="1277273"/>
          </a:xfrm>
          <a:prstGeom prst="rect">
            <a:avLst/>
          </a:prstGeom>
          <a:noFill/>
        </p:spPr>
        <p:txBody>
          <a:bodyPr wrap="square" rtlCol="0">
            <a:spAutoFit/>
          </a:bodyPr>
          <a:lstStyle/>
          <a:p>
            <a:pPr marL="285750" indent="-285750">
              <a:buFont typeface="Arial" panose="020B0604020202020204" pitchFamily="34" charset="0"/>
              <a:buChar char="•"/>
            </a:pPr>
            <a:r>
              <a:rPr lang="de-CH" dirty="0"/>
              <a:t>Beratungsdienstleistungen vor </a:t>
            </a:r>
            <a:r>
              <a:rPr lang="de-CH" dirty="0" smtClean="0"/>
              <a:t>Ort</a:t>
            </a:r>
          </a:p>
          <a:p>
            <a:pPr marL="269875" indent="-269875"/>
            <a:r>
              <a:rPr lang="de-CH" dirty="0"/>
              <a:t> </a:t>
            </a:r>
            <a:r>
              <a:rPr lang="de-CH" dirty="0" smtClean="0"/>
              <a:t>   zu spezifischen Fällen, neuen Arten, etc.</a:t>
            </a:r>
          </a:p>
          <a:p>
            <a:pPr marL="285750" indent="-285750">
              <a:spcBef>
                <a:spcPts val="600"/>
              </a:spcBef>
              <a:buFont typeface="Arial" panose="020B0604020202020204" pitchFamily="34" charset="0"/>
              <a:buChar char="•"/>
            </a:pPr>
            <a:r>
              <a:rPr lang="de-CH" dirty="0" smtClean="0"/>
              <a:t>Pilotprojekte um neue Erkenntnisse zu erhalten</a:t>
            </a:r>
            <a:endParaRPr lang="de-CH" dirty="0"/>
          </a:p>
        </p:txBody>
      </p:sp>
      <p:pic>
        <p:nvPicPr>
          <p:cNvPr id="5" name="Picture 4">
            <a:extLst>
              <a:ext uri="{FF2B5EF4-FFF2-40B4-BE49-F238E27FC236}">
                <a16:creationId xmlns:a16="http://schemas.microsoft.com/office/drawing/2014/main" id="{8587256F-04E2-E341-B686-A1ADAB4FA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152" y="434504"/>
            <a:ext cx="292100" cy="330200"/>
          </a:xfrm>
          <a:prstGeom prst="rect">
            <a:avLst/>
          </a:prstGeom>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439519" y="2732881"/>
            <a:ext cx="4005064" cy="3003798"/>
          </a:xfrm>
          <a:prstGeom prst="rect">
            <a:avLst/>
          </a:prstGeom>
        </p:spPr>
      </p:pic>
      <p:sp>
        <p:nvSpPr>
          <p:cNvPr id="7" name="Textfeld 4">
            <a:extLst>
              <a:ext uri="{FF2B5EF4-FFF2-40B4-BE49-F238E27FC236}">
                <a16:creationId xmlns:a16="http://schemas.microsoft.com/office/drawing/2014/main" id="{CDF63687-B341-E04D-8FDB-AD606C5BC5E9}"/>
              </a:ext>
            </a:extLst>
          </p:cNvPr>
          <p:cNvSpPr txBox="1"/>
          <p:nvPr/>
        </p:nvSpPr>
        <p:spPr>
          <a:xfrm>
            <a:off x="5878811" y="6300028"/>
            <a:ext cx="4525837" cy="369332"/>
          </a:xfrm>
          <a:prstGeom prst="rect">
            <a:avLst/>
          </a:prstGeom>
          <a:noFill/>
        </p:spPr>
        <p:txBody>
          <a:bodyPr wrap="square" rtlCol="0">
            <a:spAutoFit/>
          </a:bodyPr>
          <a:lstStyle/>
          <a:p>
            <a:r>
              <a:rPr lang="de-CH" dirty="0" smtClean="0"/>
              <a:t>Baumwürger im Wald</a:t>
            </a:r>
            <a:endParaRPr lang="de-CH" dirty="0"/>
          </a:p>
        </p:txBody>
      </p:sp>
      <p:sp>
        <p:nvSpPr>
          <p:cNvPr id="9"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4. Unterlagen, Unterstützung</a:t>
            </a:r>
            <a:br>
              <a:rPr lang="de-CH" sz="2000" b="1" dirty="0" smtClean="0">
                <a:solidFill>
                  <a:srgbClr val="009EE0"/>
                </a:solidFill>
                <a:latin typeface="+mn-lt"/>
              </a:rPr>
            </a:br>
            <a:r>
              <a:rPr lang="de-CH" sz="2000" b="1" dirty="0" smtClean="0">
                <a:solidFill>
                  <a:srgbClr val="009EE0"/>
                </a:solidFill>
                <a:latin typeface="+mn-lt"/>
              </a:rPr>
              <a:t>Tipps</a:t>
            </a:r>
            <a:endParaRPr lang="de-CH" sz="2000" dirty="0">
              <a:solidFill>
                <a:srgbClr val="009EE0"/>
              </a:solidFill>
            </a:endParaRPr>
          </a:p>
        </p:txBody>
      </p:sp>
      <p:sp>
        <p:nvSpPr>
          <p:cNvPr id="10" name="Inhaltsplatzhalter 1"/>
          <p:cNvSpPr txBox="1">
            <a:spLocks/>
          </p:cNvSpPr>
          <p:nvPr/>
        </p:nvSpPr>
        <p:spPr>
          <a:xfrm>
            <a:off x="1403648" y="1340768"/>
            <a:ext cx="6984776" cy="47335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Beratungen vor Ort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21460120"/>
      </p:ext>
    </p:extLst>
  </p:cSld>
  <p:clrMapOvr>
    <a:masterClrMapping/>
  </p:clrMapOvr>
  <mc:AlternateContent xmlns:mc="http://schemas.openxmlformats.org/markup-compatibility/2006" xmlns:p14="http://schemas.microsoft.com/office/powerpoint/2010/main">
    <mc:Choice Requires="p14">
      <p:transition spd="slow" p14:dur="2000" advTm="44270"/>
    </mc:Choice>
    <mc:Fallback xmlns="">
      <p:transition spd="slow" advTm="44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EFBF84B-E50F-4C4F-A78D-C27B6FF7A336}"/>
              </a:ext>
            </a:extLst>
          </p:cNvPr>
          <p:cNvPicPr>
            <a:picLocks noChangeAspect="1"/>
          </p:cNvPicPr>
          <p:nvPr/>
        </p:nvPicPr>
        <p:blipFill>
          <a:blip r:embed="rId5"/>
          <a:stretch>
            <a:fillRect/>
          </a:stretch>
        </p:blipFill>
        <p:spPr>
          <a:xfrm>
            <a:off x="1498674" y="4944322"/>
            <a:ext cx="1662546" cy="1246910"/>
          </a:xfrm>
          <a:prstGeom prst="rect">
            <a:avLst/>
          </a:prstGeom>
        </p:spPr>
      </p:pic>
      <p:sp>
        <p:nvSpPr>
          <p:cNvPr id="4" name="TextBox 7">
            <a:extLst>
              <a:ext uri="{FF2B5EF4-FFF2-40B4-BE49-F238E27FC236}">
                <a16:creationId xmlns:a16="http://schemas.microsoft.com/office/drawing/2014/main" id="{4CC5CC5B-F3F8-2640-B122-67C8880C21C3}"/>
              </a:ext>
            </a:extLst>
          </p:cNvPr>
          <p:cNvSpPr txBox="1"/>
          <p:nvPr/>
        </p:nvSpPr>
        <p:spPr>
          <a:xfrm>
            <a:off x="1410365" y="5914233"/>
            <a:ext cx="1177636" cy="276999"/>
          </a:xfrm>
          <a:prstGeom prst="rect">
            <a:avLst/>
          </a:prstGeom>
          <a:noFill/>
        </p:spPr>
        <p:txBody>
          <a:bodyPr wrap="square" rtlCol="0">
            <a:spAutoFit/>
          </a:bodyPr>
          <a:lstStyle/>
          <a:p>
            <a:r>
              <a:rPr lang="en-US" sz="1200" dirty="0" err="1"/>
              <a:t>Foto</a:t>
            </a:r>
            <a:r>
              <a:rPr lang="en-US" sz="1200" dirty="0"/>
              <a:t>: </a:t>
            </a:r>
            <a:r>
              <a:rPr lang="en-US" sz="1200" dirty="0" err="1"/>
              <a:t>dpa</a:t>
            </a:r>
            <a:endParaRPr lang="en-US" sz="1200" dirty="0"/>
          </a:p>
        </p:txBody>
      </p:sp>
      <p:sp>
        <p:nvSpPr>
          <p:cNvPr id="5" name="Textfeld 4">
            <a:extLst>
              <a:ext uri="{FF2B5EF4-FFF2-40B4-BE49-F238E27FC236}">
                <a16:creationId xmlns:a16="http://schemas.microsoft.com/office/drawing/2014/main" id="{343A9126-BEF7-5F4E-8812-186031553F1F}"/>
              </a:ext>
            </a:extLst>
          </p:cNvPr>
          <p:cNvSpPr txBox="1"/>
          <p:nvPr/>
        </p:nvSpPr>
        <p:spPr>
          <a:xfrm>
            <a:off x="1410365" y="1835532"/>
            <a:ext cx="7478165" cy="369332"/>
          </a:xfrm>
          <a:prstGeom prst="rect">
            <a:avLst/>
          </a:prstGeom>
          <a:noFill/>
        </p:spPr>
        <p:txBody>
          <a:bodyPr wrap="square" rtlCol="0">
            <a:spAutoFit/>
          </a:bodyPr>
          <a:lstStyle/>
          <a:p>
            <a:pPr marL="285750" indent="-285750">
              <a:buFont typeface="Arial" panose="020B0604020202020204" pitchFamily="34" charset="0"/>
              <a:buChar char="•"/>
            </a:pPr>
            <a:r>
              <a:rPr lang="de-CH" dirty="0"/>
              <a:t>Identifizierung von unbekannten, potenziell gefährlichen Organismen</a:t>
            </a:r>
          </a:p>
        </p:txBody>
      </p:sp>
      <p:pic>
        <p:nvPicPr>
          <p:cNvPr id="6" name="Picture 9">
            <a:extLst>
              <a:ext uri="{FF2B5EF4-FFF2-40B4-BE49-F238E27FC236}">
                <a16:creationId xmlns:a16="http://schemas.microsoft.com/office/drawing/2014/main" id="{44D6E86F-EBC8-AE41-A429-95D58D1B82CE}"/>
              </a:ext>
            </a:extLst>
          </p:cNvPr>
          <p:cNvPicPr>
            <a:picLocks noChangeAspect="1"/>
          </p:cNvPicPr>
          <p:nvPr/>
        </p:nvPicPr>
        <p:blipFill rotWithShape="1">
          <a:blip r:embed="rId6"/>
          <a:srcRect r="2835"/>
          <a:stretch/>
        </p:blipFill>
        <p:spPr>
          <a:xfrm>
            <a:off x="1498674" y="3429000"/>
            <a:ext cx="1662546" cy="1277592"/>
          </a:xfrm>
          <a:prstGeom prst="rect">
            <a:avLst/>
          </a:prstGeom>
        </p:spPr>
      </p:pic>
      <p:sp>
        <p:nvSpPr>
          <p:cNvPr id="7" name="TextBox 16">
            <a:extLst>
              <a:ext uri="{FF2B5EF4-FFF2-40B4-BE49-F238E27FC236}">
                <a16:creationId xmlns:a16="http://schemas.microsoft.com/office/drawing/2014/main" id="{0F412BC1-7EB4-C446-AF7B-82350D6AAE87}"/>
              </a:ext>
            </a:extLst>
          </p:cNvPr>
          <p:cNvSpPr txBox="1"/>
          <p:nvPr/>
        </p:nvSpPr>
        <p:spPr>
          <a:xfrm>
            <a:off x="1410365" y="4465434"/>
            <a:ext cx="1662546" cy="276999"/>
          </a:xfrm>
          <a:prstGeom prst="rect">
            <a:avLst/>
          </a:prstGeom>
          <a:noFill/>
        </p:spPr>
        <p:txBody>
          <a:bodyPr wrap="square" rtlCol="0">
            <a:spAutoFit/>
          </a:bodyPr>
          <a:lstStyle/>
          <a:p>
            <a:r>
              <a:rPr lang="en-US" sz="1200" dirty="0" err="1"/>
              <a:t>Foto</a:t>
            </a:r>
            <a:r>
              <a:rPr lang="en-US" sz="1200" dirty="0"/>
              <a:t>: </a:t>
            </a:r>
            <a:r>
              <a:rPr lang="en-US" sz="1200" dirty="0" err="1"/>
              <a:t>Ameisenwiki</a:t>
            </a:r>
            <a:endParaRPr lang="en-US" sz="1200" dirty="0"/>
          </a:p>
        </p:txBody>
      </p:sp>
      <p:pic>
        <p:nvPicPr>
          <p:cNvPr id="10" name="Picture 9">
            <a:extLst>
              <a:ext uri="{FF2B5EF4-FFF2-40B4-BE49-F238E27FC236}">
                <a16:creationId xmlns:a16="http://schemas.microsoft.com/office/drawing/2014/main" id="{EC4DC8CA-8C6E-2D4E-AAC5-C74DB3661C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434504"/>
            <a:ext cx="292100" cy="330200"/>
          </a:xfrm>
          <a:prstGeom prst="rect">
            <a:avLst/>
          </a:prstGeom>
        </p:spPr>
      </p:pic>
      <p:sp>
        <p:nvSpPr>
          <p:cNvPr id="2" name="Textfeld 1"/>
          <p:cNvSpPr txBox="1"/>
          <p:nvPr/>
        </p:nvSpPr>
        <p:spPr>
          <a:xfrm>
            <a:off x="3851920" y="4944322"/>
            <a:ext cx="4854700" cy="1492716"/>
          </a:xfrm>
          <a:prstGeom prst="rect">
            <a:avLst/>
          </a:prstGeom>
          <a:noFill/>
        </p:spPr>
        <p:txBody>
          <a:bodyPr wrap="square" rtlCol="0">
            <a:spAutoFit/>
          </a:bodyPr>
          <a:lstStyle/>
          <a:p>
            <a:pPr>
              <a:spcAft>
                <a:spcPts val="600"/>
              </a:spcAft>
            </a:pPr>
            <a:r>
              <a:rPr lang="de-CH" dirty="0" smtClean="0"/>
              <a:t>Mücke </a:t>
            </a:r>
            <a:r>
              <a:rPr lang="de-CH" dirty="0"/>
              <a:t>auf der Seite des Schweizerischen Mückennetzwerks </a:t>
            </a:r>
            <a:r>
              <a:rPr lang="de-CH" dirty="0" smtClean="0">
                <a:solidFill>
                  <a:srgbClr val="0070C0"/>
                </a:solidFill>
              </a:rPr>
              <a:t>www.muecken-schweiz.ch</a:t>
            </a:r>
            <a:r>
              <a:rPr lang="de-CH" dirty="0" smtClean="0"/>
              <a:t> melden: Foto </a:t>
            </a:r>
            <a:r>
              <a:rPr lang="de-CH" dirty="0"/>
              <a:t>hochladen und Meldestelle Nordostschweiz wählen.</a:t>
            </a:r>
            <a:endParaRPr lang="de-CH" strike="sngStrike" dirty="0"/>
          </a:p>
          <a:p>
            <a:endParaRPr lang="de-CH" sz="1400" dirty="0"/>
          </a:p>
        </p:txBody>
      </p:sp>
      <p:sp>
        <p:nvSpPr>
          <p:cNvPr id="8" name="Textfeld 7"/>
          <p:cNvSpPr txBox="1"/>
          <p:nvPr/>
        </p:nvSpPr>
        <p:spPr>
          <a:xfrm>
            <a:off x="3851920" y="3599287"/>
            <a:ext cx="3729548" cy="923330"/>
          </a:xfrm>
          <a:prstGeom prst="rect">
            <a:avLst/>
          </a:prstGeom>
          <a:noFill/>
        </p:spPr>
        <p:txBody>
          <a:bodyPr wrap="square" rtlCol="0">
            <a:spAutoFit/>
          </a:bodyPr>
          <a:lstStyle/>
          <a:p>
            <a:r>
              <a:rPr lang="de-CH" dirty="0" smtClean="0"/>
              <a:t>Sie können Organismen in Watte verpackt an uns senden und wir lassen diese für Sie bestimmen.</a:t>
            </a:r>
            <a:endParaRPr lang="de-CH" dirty="0"/>
          </a:p>
        </p:txBody>
      </p:sp>
      <p:sp>
        <p:nvSpPr>
          <p:cNvPr id="13"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4. Unterlagen, Unterstützung</a:t>
            </a:r>
            <a:br>
              <a:rPr lang="de-CH" sz="2000" b="1" dirty="0" smtClean="0">
                <a:solidFill>
                  <a:srgbClr val="009EE0"/>
                </a:solidFill>
                <a:latin typeface="+mn-lt"/>
              </a:rPr>
            </a:br>
            <a:r>
              <a:rPr lang="de-CH" sz="2000" b="1" dirty="0" smtClean="0">
                <a:solidFill>
                  <a:srgbClr val="009EE0"/>
                </a:solidFill>
                <a:latin typeface="+mn-lt"/>
              </a:rPr>
              <a:t>Tipps</a:t>
            </a:r>
            <a:endParaRPr lang="de-CH" sz="2000" dirty="0">
              <a:solidFill>
                <a:srgbClr val="009EE0"/>
              </a:solidFill>
            </a:endParaRPr>
          </a:p>
        </p:txBody>
      </p:sp>
      <p:sp>
        <p:nvSpPr>
          <p:cNvPr id="14" name="Inhaltsplatzhalter 1"/>
          <p:cNvSpPr txBox="1">
            <a:spLocks/>
          </p:cNvSpPr>
          <p:nvPr/>
        </p:nvSpPr>
        <p:spPr>
          <a:xfrm>
            <a:off x="1403648" y="1340768"/>
            <a:ext cx="6984776" cy="47335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Artenkenntnisse</a:t>
            </a:r>
          </a:p>
        </p:txBody>
      </p:sp>
      <p:pic>
        <p:nvPicPr>
          <p:cNvPr id="9" name="Grafik 8"/>
          <p:cNvPicPr>
            <a:picLocks noChangeAspect="1"/>
          </p:cNvPicPr>
          <p:nvPr/>
        </p:nvPicPr>
        <p:blipFill>
          <a:blip r:embed="rId8"/>
          <a:stretch>
            <a:fillRect/>
          </a:stretch>
        </p:blipFill>
        <p:spPr>
          <a:xfrm>
            <a:off x="1403648" y="2365673"/>
            <a:ext cx="2365308" cy="853239"/>
          </a:xfrm>
          <a:prstGeom prst="rect">
            <a:avLst/>
          </a:prstGeom>
        </p:spPr>
      </p:pic>
      <p:sp>
        <p:nvSpPr>
          <p:cNvPr id="15" name="Textfeld 14"/>
          <p:cNvSpPr txBox="1"/>
          <p:nvPr/>
        </p:nvSpPr>
        <p:spPr>
          <a:xfrm>
            <a:off x="3851920" y="2435010"/>
            <a:ext cx="5292080" cy="923330"/>
          </a:xfrm>
          <a:prstGeom prst="rect">
            <a:avLst/>
          </a:prstGeom>
          <a:noFill/>
        </p:spPr>
        <p:txBody>
          <a:bodyPr wrap="square" rtlCol="0">
            <a:spAutoFit/>
          </a:bodyPr>
          <a:lstStyle/>
          <a:p>
            <a:r>
              <a:rPr lang="de-CH" dirty="0" smtClean="0"/>
              <a:t>Fotos von Pflanzen – am besten mit der </a:t>
            </a:r>
          </a:p>
          <a:p>
            <a:r>
              <a:rPr lang="de-CH" dirty="0" smtClean="0"/>
              <a:t>Pflanzen-Erkennungs-App selbst bestimmen:</a:t>
            </a:r>
          </a:p>
          <a:p>
            <a:r>
              <a:rPr lang="de-CH" dirty="0" smtClean="0">
                <a:solidFill>
                  <a:srgbClr val="0070C0"/>
                </a:solidFill>
              </a:rPr>
              <a:t>https</a:t>
            </a:r>
            <a:r>
              <a:rPr lang="de-CH" dirty="0">
                <a:solidFill>
                  <a:srgbClr val="0070C0"/>
                </a:solidFill>
              </a:rPr>
              <a:t>://identify.plantnet.org</a:t>
            </a:r>
            <a:r>
              <a:rPr lang="de-CH" dirty="0" smtClean="0">
                <a:solidFill>
                  <a:srgbClr val="0070C0"/>
                </a:solidFill>
              </a:rPr>
              <a:t>/</a:t>
            </a:r>
            <a:endParaRPr lang="de-CH" dirty="0">
              <a:solidFill>
                <a:srgbClr val="0070C0"/>
              </a:solidFill>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11497002"/>
      </p:ext>
    </p:extLst>
  </p:cSld>
  <p:clrMapOvr>
    <a:masterClrMapping/>
  </p:clrMapOvr>
  <mc:AlternateContent xmlns:mc="http://schemas.openxmlformats.org/markup-compatibility/2006" xmlns:p14="http://schemas.microsoft.com/office/powerpoint/2010/main">
    <mc:Choice Requires="p14">
      <p:transition spd="slow" p14:dur="2000" advTm="44562"/>
    </mc:Choice>
    <mc:Fallback xmlns="">
      <p:transition spd="slow" advTm="44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mod="1">
    <p:ext uri="{3A86A75C-4F4B-4683-9AE1-C65F6400EC91}">
      <p14:laserTraceLst xmlns:p14="http://schemas.microsoft.com/office/powerpoint/2010/main">
        <p14:tracePtLst>
          <p14:tracePt t="849" x="8350250" y="3549650"/>
          <p14:tracePt t="21464" x="8355013" y="3549650"/>
          <p14:tracePt t="21472" x="8355013" y="3532188"/>
          <p14:tracePt t="21482" x="8337550" y="3497263"/>
          <p14:tracePt t="21497" x="8308975" y="3446463"/>
          <p14:tracePt t="21513" x="8293100" y="3400425"/>
          <p14:tracePt t="21529" x="8275638" y="3365500"/>
          <p14:tracePt t="21546" x="8258175" y="3325813"/>
          <p14:tracePt t="21563" x="8247063" y="3292475"/>
          <p14:tracePt t="21579" x="8229600" y="3263900"/>
          <p14:tracePt t="21596" x="8212138" y="3240088"/>
          <p14:tracePt t="21612" x="8194675" y="3217863"/>
          <p14:tracePt t="21629" x="8178800" y="3189288"/>
          <p14:tracePt t="21646" x="8154988" y="3165475"/>
          <p14:tracePt t="21662" x="8121650" y="3132138"/>
          <p14:tracePt t="21679" x="8080375" y="3097213"/>
          <p14:tracePt t="21696" x="8029575" y="3051175"/>
          <p14:tracePt t="21713" x="8018463" y="3040063"/>
          <p14:tracePt t="21729" x="8007350" y="3022600"/>
          <p14:tracePt t="21746" x="7994650" y="3011488"/>
          <p14:tracePt t="21763" x="7978775" y="3000375"/>
          <p14:tracePt t="21779" x="7966075" y="2994025"/>
          <p14:tracePt t="21796" x="7954963" y="2989263"/>
          <p14:tracePt t="21813" x="7950200" y="2982913"/>
          <p14:tracePt t="21829" x="7937500" y="2978150"/>
          <p14:tracePt t="21846" x="7937500" y="2971800"/>
          <p14:tracePt t="21862" x="7926388" y="2971800"/>
          <p14:tracePt t="21879" x="7926388" y="2965450"/>
          <p14:tracePt t="21896" x="7921625" y="2965450"/>
          <p14:tracePt t="21928" x="7915275" y="2965450"/>
          <p14:tracePt t="21953" x="7915275" y="2960688"/>
          <p14:tracePt t="22080" x="7908925" y="2960688"/>
          <p14:tracePt t="22088" x="7904163" y="2960688"/>
          <p14:tracePt t="22113" x="7897813" y="2960688"/>
          <p14:tracePt t="22121" x="7893050" y="2954338"/>
          <p14:tracePt t="22129" x="7886700" y="2954338"/>
          <p14:tracePt t="22146" x="7869238" y="2954338"/>
          <p14:tracePt t="22163" x="7858125" y="2943225"/>
          <p14:tracePt t="22179" x="7851775" y="2943225"/>
          <p14:tracePt t="22196" x="7840663" y="2936875"/>
          <p14:tracePt t="22213" x="7835900" y="2936875"/>
          <p14:tracePt t="22229" x="7829550" y="2936875"/>
          <p14:tracePt t="22246" x="7823200" y="2932113"/>
          <p14:tracePt t="22262" x="7818438" y="2932113"/>
          <p14:tracePt t="22279" x="7812088" y="2925763"/>
          <p14:tracePt t="24832" x="7812088" y="2932113"/>
          <p14:tracePt t="24840" x="7818438" y="2949575"/>
          <p14:tracePt t="24849" x="7818438" y="2954338"/>
          <p14:tracePt t="24862" x="7818438" y="2960688"/>
          <p14:tracePt t="24879" x="7829550" y="2978150"/>
          <p14:tracePt t="24896" x="7840663" y="3000375"/>
          <p14:tracePt t="24912" x="7847013" y="3017838"/>
          <p14:tracePt t="24929" x="7851775" y="3028950"/>
          <p14:tracePt t="24946" x="7869238" y="3051175"/>
          <p14:tracePt t="24962" x="7880350" y="3068638"/>
          <p14:tracePt t="24979" x="7893050" y="3092450"/>
          <p14:tracePt t="24996" x="7904163" y="3114675"/>
          <p14:tracePt t="25012" x="7915275" y="3136900"/>
          <p14:tracePt t="25029" x="7926388" y="3160713"/>
          <p14:tracePt t="25046" x="7937500" y="3178175"/>
          <p14:tracePt t="25062" x="7950200" y="3200400"/>
          <p14:tracePt t="25079" x="7954963" y="3217863"/>
          <p14:tracePt t="25080" x="7961313" y="3228975"/>
          <p14:tracePt t="25096" x="7972425" y="3251200"/>
          <p14:tracePt t="25112" x="7983538" y="3275013"/>
          <p14:tracePt t="25129" x="7989888" y="3297238"/>
          <p14:tracePt t="25146" x="8001000" y="3308350"/>
          <p14:tracePt t="25162" x="8007350" y="3332163"/>
          <p14:tracePt t="25179" x="8012113" y="3349625"/>
          <p14:tracePt t="25196" x="8018463" y="3371850"/>
          <p14:tracePt t="25212" x="8023225" y="3394075"/>
          <p14:tracePt t="25229" x="8029575" y="3417888"/>
          <p14:tracePt t="25246" x="8035925" y="3440113"/>
          <p14:tracePt t="25262" x="8040688" y="3463925"/>
          <p14:tracePt t="25279" x="8047038" y="3475038"/>
          <p14:tracePt t="25296" x="8051800" y="3497263"/>
          <p14:tracePt t="25312" x="8051800" y="3508375"/>
          <p14:tracePt t="25329" x="8051800" y="3521075"/>
          <p14:tracePt t="25346" x="8051800" y="3532188"/>
          <p14:tracePt t="25362" x="8051800" y="3543300"/>
          <p14:tracePt t="25379" x="8051800" y="3560763"/>
          <p14:tracePt t="25396" x="8051800" y="3571875"/>
          <p14:tracePt t="25412" x="8051800" y="3582988"/>
          <p14:tracePt t="25429" x="8051800" y="3600450"/>
          <p14:tracePt t="25446" x="8051800" y="3606800"/>
          <p14:tracePt t="25462" x="8051800" y="3617913"/>
          <p14:tracePt t="25479" x="8051800" y="3629025"/>
          <p14:tracePt t="25496" x="8051800" y="3640138"/>
          <p14:tracePt t="25512" x="8051800" y="3646488"/>
          <p14:tracePt t="25529" x="8051800" y="3651250"/>
          <p14:tracePt t="25546" x="8051800" y="3657600"/>
          <p14:tracePt t="25562" x="8051800" y="3663950"/>
          <p14:tracePt t="25579" x="8051800" y="3668713"/>
          <p14:tracePt t="25595" x="8051800" y="3675063"/>
          <p14:tracePt t="25612" x="8051800" y="3679825"/>
          <p14:tracePt t="25632" x="8047038" y="3679825"/>
          <p14:tracePt t="25645" x="8047038" y="3686175"/>
          <p14:tracePt t="27752" x="8040688" y="3697288"/>
          <p14:tracePt t="27768" x="8040688" y="3703638"/>
          <p14:tracePt t="27784" x="8040688" y="3708400"/>
          <p14:tracePt t="27792" x="8040688" y="3714750"/>
          <p14:tracePt t="27800" x="8040688" y="3721100"/>
          <p14:tracePt t="27812" x="8040688" y="3732213"/>
          <p14:tracePt t="27829" x="8040688" y="3736975"/>
          <p14:tracePt t="27846" x="8040688" y="3749675"/>
          <p14:tracePt t="27862" x="8040688" y="3754438"/>
          <p14:tracePt t="27921" x="8040688" y="3760788"/>
          <p14:tracePt t="27960" x="8035925" y="3760788"/>
          <p14:tracePt t="27976" x="8035925" y="3765550"/>
          <p14:tracePt t="27992" x="8035925" y="3771900"/>
          <p14:tracePt t="28000" x="8029575" y="3771900"/>
          <p14:tracePt t="28032" x="8029575" y="3778250"/>
          <p14:tracePt t="28040" x="8023225" y="3778250"/>
          <p14:tracePt t="28056" x="8018463" y="3778250"/>
          <p14:tracePt t="28065" x="8018463" y="3783013"/>
          <p14:tracePt t="28104" x="8018463" y="3789363"/>
          <p14:tracePt t="28112" x="8012113" y="3789363"/>
          <p14:tracePt t="28120" x="8012113" y="3794125"/>
          <p14:tracePt t="28136" x="8007350" y="3800475"/>
          <p14:tracePt t="28145" x="8007350" y="3806825"/>
          <p14:tracePt t="28162" x="8001000" y="3822700"/>
          <p14:tracePt t="28179" x="7989888" y="3846513"/>
          <p14:tracePt t="28195" x="7989888" y="3875088"/>
          <p14:tracePt t="28212" x="7972425" y="3925888"/>
          <p14:tracePt t="28229" x="7961313" y="3983038"/>
          <p14:tracePt t="28245" x="7943850" y="4040188"/>
          <p14:tracePt t="28262" x="7926388" y="4114800"/>
          <p14:tracePt t="28279" x="7908925" y="4189413"/>
          <p14:tracePt t="28295" x="7869238" y="4275138"/>
          <p14:tracePt t="28312" x="7851775" y="4308475"/>
          <p14:tracePt t="28329" x="7835900" y="4343400"/>
          <p14:tracePt t="28345" x="7812088" y="4360863"/>
          <p14:tracePt t="28362" x="7794625" y="4383088"/>
          <p14:tracePt t="28379" x="7772400" y="4400550"/>
          <p14:tracePt t="28395" x="7750175" y="4418013"/>
          <p14:tracePt t="28412" x="7721600" y="4429125"/>
          <p14:tracePt t="28429" x="7686675" y="4446588"/>
          <p14:tracePt t="28445" x="7646988" y="4464050"/>
          <p14:tracePt t="28462" x="7589838" y="4479925"/>
          <p14:tracePt t="28479" x="7521575" y="4492625"/>
          <p14:tracePt t="28495" x="7343775" y="4497388"/>
          <p14:tracePt t="28512" x="7207250" y="4492625"/>
          <p14:tracePt t="28529" x="7051675" y="4475163"/>
          <p14:tracePt t="28545" x="6904038" y="4464050"/>
          <p14:tracePt t="28562" x="6669088" y="4429125"/>
          <p14:tracePt t="28579" x="6418263" y="4400550"/>
          <p14:tracePt t="28595" x="6143625" y="4371975"/>
          <p14:tracePt t="28612" x="5868988" y="4354513"/>
          <p14:tracePt t="28629" x="5565775" y="4332288"/>
          <p14:tracePt t="28645" x="5268913" y="4297363"/>
          <p14:tracePt t="28662" x="5000625" y="4279900"/>
          <p14:tracePt t="28679" x="4772025" y="4275138"/>
          <p14:tracePt t="28695" x="4565650" y="4264025"/>
          <p14:tracePt t="28712" x="4251325" y="4257675"/>
          <p14:tracePt t="28729" x="3994150" y="4257675"/>
          <p14:tracePt t="28745" x="3708400" y="4275138"/>
          <p14:tracePt t="28762" x="3463925" y="4292600"/>
          <p14:tracePt t="28779" x="3240088" y="4308475"/>
          <p14:tracePt t="28795" x="3040063" y="4321175"/>
          <p14:tracePt t="28812" x="2897188" y="4332288"/>
          <p14:tracePt t="28829" x="2806700" y="4349750"/>
          <p14:tracePt t="28845" x="2765425" y="4360863"/>
          <p14:tracePt t="28862" x="2754313" y="4371975"/>
          <p14:tracePt t="29097" x="2765425" y="4371975"/>
          <p14:tracePt t="29104" x="2789238" y="4365625"/>
          <p14:tracePt t="29112" x="2811463" y="4360863"/>
          <p14:tracePt t="29129" x="2811463" y="4349750"/>
          <p14:tracePt t="29145" x="2782888" y="4337050"/>
          <p14:tracePt t="29162" x="2697163" y="4325938"/>
          <p14:tracePt t="29179" x="2578100" y="4321175"/>
          <p14:tracePt t="29195" x="2439988" y="4308475"/>
          <p14:tracePt t="29212" x="2303463" y="4303713"/>
          <p14:tracePt t="29229" x="2171700" y="4297363"/>
          <p14:tracePt t="29245" x="2022475" y="4297363"/>
          <p14:tracePt t="29262" x="1879600" y="4292600"/>
          <p14:tracePt t="29278" x="1760538" y="4286250"/>
          <p14:tracePt t="29296" x="1651000" y="4268788"/>
          <p14:tracePt t="29312" x="1543050" y="4264025"/>
          <p14:tracePt t="29329" x="1485900" y="4264025"/>
          <p14:tracePt t="29345" x="1428750" y="4257675"/>
          <p14:tracePt t="29362" x="1382713" y="4251325"/>
          <p14:tracePt t="29379" x="1336675" y="4246563"/>
          <p14:tracePt t="29395" x="1303338" y="4235450"/>
          <p14:tracePt t="29412" x="1274763" y="4235450"/>
          <p14:tracePt t="29429" x="1250950" y="4235450"/>
          <p14:tracePt t="29445" x="1222375" y="4235450"/>
          <p14:tracePt t="29462" x="1193800" y="4235450"/>
          <p14:tracePt t="29479" x="1165225" y="4235450"/>
          <p14:tracePt t="29495" x="1143000" y="4246563"/>
          <p14:tracePt t="29512" x="1120775" y="4268788"/>
          <p14:tracePt t="29529" x="1108075" y="4286250"/>
          <p14:tracePt t="29545" x="1103313" y="4303713"/>
          <p14:tracePt t="29562" x="1103313" y="4325938"/>
          <p14:tracePt t="29578" x="1103313" y="4354513"/>
          <p14:tracePt t="29595" x="1103313" y="4378325"/>
          <p14:tracePt t="29612" x="1114425" y="4394200"/>
          <p14:tracePt t="29629" x="1131888" y="4411663"/>
          <p14:tracePt t="29645" x="1160463" y="4418013"/>
          <p14:tracePt t="29662" x="1206500" y="4429125"/>
          <p14:tracePt t="29679" x="1263650" y="4435475"/>
          <p14:tracePt t="29695" x="1336675" y="4440238"/>
          <p14:tracePt t="29712" x="1468438" y="4440238"/>
          <p14:tracePt t="29729" x="1560513" y="4440238"/>
          <p14:tracePt t="29745" x="1639888" y="4440238"/>
          <p14:tracePt t="29762" x="1685925" y="4435475"/>
          <p14:tracePt t="29779" x="1720850" y="4418013"/>
          <p14:tracePt t="29795" x="1754188" y="4406900"/>
          <p14:tracePt t="29812" x="1789113" y="4389438"/>
          <p14:tracePt t="29829" x="1817688" y="4371975"/>
          <p14:tracePt t="29845" x="1828800" y="4354513"/>
          <p14:tracePt t="29862" x="1835150" y="4343400"/>
          <p14:tracePt t="29879" x="1835150" y="4332288"/>
          <p14:tracePt t="29895" x="1835150" y="4321175"/>
          <p14:tracePt t="29912" x="1835150" y="4303713"/>
          <p14:tracePt t="29929" x="1822450" y="4297363"/>
          <p14:tracePt t="29945" x="1793875" y="4279900"/>
          <p14:tracePt t="29962" x="1743075" y="4268788"/>
          <p14:tracePt t="29979" x="1692275" y="4257675"/>
          <p14:tracePt t="29995" x="1639888" y="4257675"/>
          <p14:tracePt t="30012" x="1577975" y="4257675"/>
          <p14:tracePt t="30029" x="1525588" y="4264025"/>
          <p14:tracePt t="30045" x="1497013" y="4279900"/>
          <p14:tracePt t="30062" x="1474788" y="4297363"/>
          <p14:tracePt t="30079" x="1457325" y="4325938"/>
          <p14:tracePt t="30081" x="1450975" y="4337050"/>
          <p14:tracePt t="30095" x="1446213" y="4349750"/>
          <p14:tracePt t="30112" x="1428750" y="4389438"/>
          <p14:tracePt t="30129" x="1428750" y="4411663"/>
          <p14:tracePt t="30145" x="1428750" y="4429125"/>
          <p14:tracePt t="30162" x="1428750" y="4440238"/>
          <p14:tracePt t="30179" x="1428750" y="4446588"/>
          <p14:tracePt t="30195" x="1450975" y="4457700"/>
          <p14:tracePt t="30212" x="1479550" y="4464050"/>
          <p14:tracePt t="30229" x="1525588" y="4479925"/>
          <p14:tracePt t="30245" x="1589088" y="4486275"/>
          <p14:tracePt t="30262" x="1674813" y="4486275"/>
          <p14:tracePt t="30279" x="1771650" y="4486275"/>
          <p14:tracePt t="30295" x="1868488" y="4486275"/>
          <p14:tracePt t="30312" x="2000250" y="4451350"/>
          <p14:tracePt t="30329" x="2028825" y="4429125"/>
          <p14:tracePt t="30345" x="2035175" y="4406900"/>
          <p14:tracePt t="30362" x="2035175" y="4389438"/>
          <p14:tracePt t="30378" x="2028825" y="4365625"/>
          <p14:tracePt t="30395" x="2011363" y="4349750"/>
          <p14:tracePt t="30412" x="1982788" y="4332288"/>
          <p14:tracePt t="30429" x="1943100" y="4303713"/>
          <p14:tracePt t="30445" x="1892300" y="4286250"/>
          <p14:tracePt t="30462" x="1839913" y="4275138"/>
          <p14:tracePt t="30479" x="1782763" y="4268788"/>
          <p14:tracePt t="30495" x="1731963" y="4264025"/>
          <p14:tracePt t="30512" x="1651000" y="4264025"/>
          <p14:tracePt t="30529" x="1589088" y="4264025"/>
          <p14:tracePt t="30545" x="1525588" y="4268788"/>
          <p14:tracePt t="30562" x="1457325" y="4268788"/>
          <p14:tracePt t="30579" x="1393825" y="4275138"/>
          <p14:tracePt t="30595" x="1331913" y="4275138"/>
          <p14:tracePt t="30612" x="1246188" y="4279900"/>
          <p14:tracePt t="30629" x="1160463" y="4279900"/>
          <p14:tracePt t="30645" x="1074738" y="4279900"/>
          <p14:tracePt t="30662" x="1022350" y="4279900"/>
          <p14:tracePt t="30679" x="971550" y="4279900"/>
          <p14:tracePt t="30695" x="925513" y="4279900"/>
          <p14:tracePt t="30712" x="874713" y="4279900"/>
          <p14:tracePt t="30729" x="863600" y="4279900"/>
          <p14:tracePt t="30745" x="850900" y="4279900"/>
          <p14:tracePt t="35936" x="857250" y="4279900"/>
          <p14:tracePt t="35945" x="863600" y="4279900"/>
          <p14:tracePt t="35953" x="868363" y="4279900"/>
          <p14:tracePt t="35962" x="874713" y="4279900"/>
          <p14:tracePt t="36192" x="874713" y="4286250"/>
          <p14:tracePt t="36208" x="874713" y="4292600"/>
          <p14:tracePt t="36216" x="885825" y="4297363"/>
          <p14:tracePt t="36225" x="892175" y="4303713"/>
          <p14:tracePt t="36232" x="908050" y="4321175"/>
          <p14:tracePt t="36245" x="920750" y="4343400"/>
          <p14:tracePt t="36262" x="960438" y="4394200"/>
          <p14:tracePt t="36278" x="989013" y="4457700"/>
          <p14:tracePt t="36295" x="1028700" y="4532313"/>
          <p14:tracePt t="36312" x="1114425" y="4668838"/>
          <p14:tracePt t="36328" x="1165225" y="4754563"/>
          <p14:tracePt t="36345" x="1217613" y="4822825"/>
          <p14:tracePt t="36362" x="1285875" y="4908550"/>
          <p14:tracePt t="36378" x="1354138" y="5022850"/>
          <p14:tracePt t="36395" x="1417638" y="5126038"/>
          <p14:tracePt t="36411" x="1457325" y="5218113"/>
          <p14:tracePt t="36428" x="1485900" y="5280025"/>
          <p14:tracePt t="36445" x="1514475" y="5343525"/>
          <p14:tracePt t="36461" x="1543050" y="5394325"/>
          <p14:tracePt t="36478" x="1560513" y="5429250"/>
          <p14:tracePt t="36495" x="1571625" y="5446713"/>
          <p14:tracePt t="36512" x="1571625" y="5480050"/>
          <p14:tracePt t="36528" x="1577975" y="5497513"/>
          <p14:tracePt t="36545" x="1593850" y="5537200"/>
          <p14:tracePt t="36561" x="1617663" y="5572125"/>
          <p14:tracePt t="36578" x="1635125" y="5611813"/>
          <p14:tracePt t="36595" x="1663700" y="5646738"/>
          <p14:tracePt t="36612" x="1697038" y="5680075"/>
          <p14:tracePt t="36628" x="1754188" y="5721350"/>
          <p14:tracePt t="36645" x="1806575" y="5765800"/>
          <p14:tracePt t="36661" x="1851025" y="5800725"/>
          <p14:tracePt t="36678" x="1885950" y="5811838"/>
          <p14:tracePt t="36695" x="1931988" y="5829300"/>
          <p14:tracePt t="36711" x="2006600" y="5868988"/>
          <p14:tracePt t="36728" x="2057400" y="5875338"/>
          <p14:tracePt t="36745" x="2097088" y="5880100"/>
          <p14:tracePt t="36761" x="2136775" y="5880100"/>
          <p14:tracePt t="36778" x="2200275" y="5880100"/>
          <p14:tracePt t="36795" x="2268538" y="5880100"/>
          <p14:tracePt t="36812" x="2336800" y="5880100"/>
          <p14:tracePt t="36828" x="2411413" y="5864225"/>
          <p14:tracePt t="36845" x="2468563" y="5846763"/>
          <p14:tracePt t="36862" x="2497138" y="5829300"/>
          <p14:tracePt t="36878" x="2514600" y="5818188"/>
          <p14:tracePt t="36895" x="2520950" y="5794375"/>
          <p14:tracePt t="36912" x="2514600" y="5743575"/>
          <p14:tracePt t="36928" x="2497138" y="5703888"/>
          <p14:tracePt t="36945" x="2468563" y="5668963"/>
          <p14:tracePt t="36961" x="2435225" y="5640388"/>
          <p14:tracePt t="36978" x="2406650" y="5611813"/>
          <p14:tracePt t="36995" x="2365375" y="5594350"/>
          <p14:tracePt t="37011" x="2314575" y="5578475"/>
          <p14:tracePt t="37028" x="2235200" y="5554663"/>
          <p14:tracePt t="37045" x="2149475" y="5537200"/>
          <p14:tracePt t="37061" x="2068513" y="5521325"/>
          <p14:tracePt t="37078" x="1982788" y="5492750"/>
          <p14:tracePt t="37095" x="1908175" y="5480050"/>
          <p14:tracePt t="37096" x="1879600" y="5480050"/>
          <p14:tracePt t="37111" x="1822450" y="5480050"/>
          <p14:tracePt t="37128" x="1778000" y="5480050"/>
          <p14:tracePt t="37145" x="1731963" y="5480050"/>
          <p14:tracePt t="37161" x="1692275" y="5480050"/>
          <p14:tracePt t="37178" x="1663700" y="5486400"/>
          <p14:tracePt t="37195" x="1628775" y="5503863"/>
          <p14:tracePt t="37211" x="1593850" y="5521325"/>
          <p14:tracePt t="37228" x="1565275" y="5537200"/>
          <p14:tracePt t="37245" x="1549400" y="5561013"/>
          <p14:tracePt t="37261" x="1525588" y="5589588"/>
          <p14:tracePt t="37278" x="1508125" y="5618163"/>
          <p14:tracePt t="37295" x="1497013" y="5640388"/>
          <p14:tracePt t="37311" x="1485900" y="5668963"/>
          <p14:tracePt t="37328" x="1485900" y="5686425"/>
          <p14:tracePt t="37345" x="1485900" y="5703888"/>
          <p14:tracePt t="37361" x="1492250" y="5726113"/>
          <p14:tracePt t="37378" x="1503363" y="5737225"/>
          <p14:tracePt t="37395" x="1514475" y="5743575"/>
          <p14:tracePt t="37411" x="1525588" y="5749925"/>
          <p14:tracePt t="37428" x="1543050" y="5754688"/>
          <p14:tracePt t="37445" x="1565275" y="5761038"/>
          <p14:tracePt t="37461" x="1589088" y="5772150"/>
          <p14:tracePt t="37478" x="1622425" y="5778500"/>
          <p14:tracePt t="37495" x="1657350" y="5778500"/>
          <p14:tracePt t="37511" x="1708150" y="5778500"/>
          <p14:tracePt t="37528" x="1743075" y="5778500"/>
          <p14:tracePt t="37545" x="1765300" y="5765800"/>
          <p14:tracePt t="37561" x="1789113" y="5749925"/>
          <p14:tracePt t="37578" x="1793875" y="5737225"/>
          <p14:tracePt t="37595" x="1800225" y="5726113"/>
          <p14:tracePt t="37611" x="1800225" y="5708650"/>
          <p14:tracePt t="37628" x="1800225" y="5686425"/>
          <p14:tracePt t="37645" x="1789113" y="5664200"/>
          <p14:tracePt t="37661" x="1765300" y="5629275"/>
          <p14:tracePt t="37678" x="1731963" y="5594350"/>
          <p14:tracePt t="37695" x="1679575" y="5565775"/>
          <p14:tracePt t="37711" x="1582738" y="5514975"/>
          <p14:tracePt t="37728" x="1503363" y="5486400"/>
          <p14:tracePt t="37745" x="1428750" y="5457825"/>
          <p14:tracePt t="37761" x="1336675" y="5435600"/>
          <p14:tracePt t="37778" x="1250950" y="5411788"/>
          <p14:tracePt t="37795" x="1182688" y="5400675"/>
          <p14:tracePt t="37811" x="1120775" y="5394325"/>
          <p14:tracePt t="37828" x="1068388" y="5389563"/>
          <p14:tracePt t="37845" x="1022350" y="5389563"/>
          <p14:tracePt t="37862" x="989013" y="5383213"/>
          <p14:tracePt t="37878" x="965200" y="5383213"/>
          <p14:tracePt t="37895" x="954088" y="5383213"/>
          <p14:tracePt t="37911" x="914400" y="5383213"/>
          <p14:tracePt t="37928" x="892175" y="5383213"/>
          <p14:tracePt t="37945" x="874713" y="5383213"/>
          <p14:tracePt t="37961" x="850900" y="5394325"/>
          <p14:tracePt t="37978" x="828675" y="5400675"/>
          <p14:tracePt t="37995" x="822325" y="5400675"/>
          <p14:tracePt t="38011" x="817563" y="540067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89977922-942F-4847-B963-DC3FA841E1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2917" y="2344511"/>
            <a:ext cx="2134544" cy="3349592"/>
          </a:xfrm>
          <a:prstGeom prst="rect">
            <a:avLst/>
          </a:prstGeom>
        </p:spPr>
      </p:pic>
      <p:pic>
        <p:nvPicPr>
          <p:cNvPr id="4" name="Picture 3">
            <a:extLst>
              <a:ext uri="{FF2B5EF4-FFF2-40B4-BE49-F238E27FC236}">
                <a16:creationId xmlns:a16="http://schemas.microsoft.com/office/drawing/2014/main" id="{39D4F808-8753-5147-AC37-0776716F74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1314" y="2325576"/>
            <a:ext cx="5357412" cy="3387461"/>
          </a:xfrm>
          <a:prstGeom prst="rect">
            <a:avLst/>
          </a:prstGeom>
        </p:spPr>
      </p:pic>
      <p:sp>
        <p:nvSpPr>
          <p:cNvPr id="5" name="Textfeld 4">
            <a:extLst>
              <a:ext uri="{FF2B5EF4-FFF2-40B4-BE49-F238E27FC236}">
                <a16:creationId xmlns:a16="http://schemas.microsoft.com/office/drawing/2014/main" id="{F2728FC8-70F9-1C46-A050-D03C51735D25}"/>
              </a:ext>
            </a:extLst>
          </p:cNvPr>
          <p:cNvSpPr txBox="1"/>
          <p:nvPr/>
        </p:nvSpPr>
        <p:spPr>
          <a:xfrm>
            <a:off x="1403648" y="1835541"/>
            <a:ext cx="8352924" cy="400110"/>
          </a:xfrm>
          <a:prstGeom prst="rect">
            <a:avLst/>
          </a:prstGeom>
          <a:noFill/>
        </p:spPr>
        <p:txBody>
          <a:bodyPr wrap="square" rtlCol="0">
            <a:spAutoFit/>
          </a:bodyPr>
          <a:lstStyle/>
          <a:p>
            <a:pPr marL="285750" indent="-285750">
              <a:buFont typeface="Arial" panose="020B0604020202020204" pitchFamily="34" charset="0"/>
              <a:buChar char="•"/>
            </a:pPr>
            <a:r>
              <a:rPr lang="de-CH" sz="2000" dirty="0"/>
              <a:t>GIS </a:t>
            </a:r>
            <a:r>
              <a:rPr lang="de-CH" sz="2000" dirty="0" smtClean="0"/>
              <a:t>Auswertungen</a:t>
            </a:r>
            <a:endParaRPr lang="de-CH" sz="2000" dirty="0"/>
          </a:p>
        </p:txBody>
      </p:sp>
      <p:sp>
        <p:nvSpPr>
          <p:cNvPr id="6" name="Textfeld 4">
            <a:extLst>
              <a:ext uri="{FF2B5EF4-FFF2-40B4-BE49-F238E27FC236}">
                <a16:creationId xmlns:a16="http://schemas.microsoft.com/office/drawing/2014/main" id="{7DA21F42-6C52-9C4D-A7F1-5A20846EDCF8}"/>
              </a:ext>
            </a:extLst>
          </p:cNvPr>
          <p:cNvSpPr txBox="1"/>
          <p:nvPr/>
        </p:nvSpPr>
        <p:spPr>
          <a:xfrm>
            <a:off x="1512917" y="5793856"/>
            <a:ext cx="2580131" cy="400110"/>
          </a:xfrm>
          <a:prstGeom prst="rect">
            <a:avLst/>
          </a:prstGeom>
          <a:noFill/>
        </p:spPr>
        <p:txBody>
          <a:bodyPr wrap="square" rtlCol="0">
            <a:spAutoFit/>
          </a:bodyPr>
          <a:lstStyle/>
          <a:p>
            <a:pPr marL="285750" indent="-285750">
              <a:buFont typeface="Arial" panose="020B0604020202020204" pitchFamily="34" charset="0"/>
              <a:buChar char="•"/>
            </a:pPr>
            <a:r>
              <a:rPr lang="de-CH" sz="2000" dirty="0"/>
              <a:t>A0 Karten</a:t>
            </a:r>
          </a:p>
        </p:txBody>
      </p:sp>
      <p:sp>
        <p:nvSpPr>
          <p:cNvPr id="7" name="Textfeld 4">
            <a:extLst>
              <a:ext uri="{FF2B5EF4-FFF2-40B4-BE49-F238E27FC236}">
                <a16:creationId xmlns:a16="http://schemas.microsoft.com/office/drawing/2014/main" id="{9911DF07-D4C6-4B40-A756-5164AF49AFF7}"/>
              </a:ext>
            </a:extLst>
          </p:cNvPr>
          <p:cNvSpPr txBox="1"/>
          <p:nvPr/>
        </p:nvSpPr>
        <p:spPr>
          <a:xfrm>
            <a:off x="3635403" y="5793856"/>
            <a:ext cx="4609497" cy="707886"/>
          </a:xfrm>
          <a:prstGeom prst="rect">
            <a:avLst/>
          </a:prstGeom>
          <a:noFill/>
        </p:spPr>
        <p:txBody>
          <a:bodyPr wrap="square" rtlCol="0">
            <a:spAutoFit/>
          </a:bodyPr>
          <a:lstStyle/>
          <a:p>
            <a:pPr marL="285750" indent="-285750">
              <a:buFont typeface="Arial" panose="020B0604020202020204" pitchFamily="34" charset="0"/>
              <a:buChar char="•"/>
            </a:pPr>
            <a:r>
              <a:rPr lang="de-CH" sz="2000" dirty="0" smtClean="0"/>
              <a:t>Individuelle GIS </a:t>
            </a:r>
            <a:r>
              <a:rPr lang="de-CH" sz="2000" dirty="0"/>
              <a:t>Browser &amp; App </a:t>
            </a:r>
            <a:r>
              <a:rPr lang="de-CH" sz="2000" dirty="0" smtClean="0"/>
              <a:t>Schulungen möglich</a:t>
            </a:r>
            <a:endParaRPr lang="de-CH" sz="2000" dirty="0"/>
          </a:p>
        </p:txBody>
      </p:sp>
      <p:pic>
        <p:nvPicPr>
          <p:cNvPr id="9" name="Picture 8">
            <a:extLst>
              <a:ext uri="{FF2B5EF4-FFF2-40B4-BE49-F238E27FC236}">
                <a16:creationId xmlns:a16="http://schemas.microsoft.com/office/drawing/2014/main" id="{7F0D6E63-5146-024F-9752-D81CE88A43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434504"/>
            <a:ext cx="292100" cy="330200"/>
          </a:xfrm>
          <a:prstGeom prst="rect">
            <a:avLst/>
          </a:prstGeom>
        </p:spPr>
      </p:pic>
      <p:sp>
        <p:nvSpPr>
          <p:cNvPr id="13" name="Inhaltsplatzhalter 1"/>
          <p:cNvSpPr txBox="1">
            <a:spLocks/>
          </p:cNvSpPr>
          <p:nvPr/>
        </p:nvSpPr>
        <p:spPr>
          <a:xfrm>
            <a:off x="1403648" y="1340768"/>
            <a:ext cx="6984776" cy="47335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Karte Gemeindegebiet</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62875606"/>
      </p:ext>
    </p:extLst>
  </p:cSld>
  <p:clrMapOvr>
    <a:masterClrMapping/>
  </p:clrMapOvr>
  <mc:AlternateContent xmlns:mc="http://schemas.openxmlformats.org/markup-compatibility/2006" xmlns:p14="http://schemas.microsoft.com/office/powerpoint/2010/main">
    <mc:Choice Requires="p14">
      <p:transition spd="slow" p14:dur="2000" advTm="20975"/>
    </mc:Choice>
    <mc:Fallback xmlns="">
      <p:transition spd="slow" advTm="20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4E639C83-4F52-7644-9089-0D8E979E2C1C}"/>
              </a:ext>
            </a:extLst>
          </p:cNvPr>
          <p:cNvPicPr>
            <a:picLocks noChangeAspect="1"/>
          </p:cNvPicPr>
          <p:nvPr/>
        </p:nvPicPr>
        <p:blipFill>
          <a:blip r:embed="rId5"/>
          <a:stretch>
            <a:fillRect/>
          </a:stretch>
        </p:blipFill>
        <p:spPr>
          <a:xfrm>
            <a:off x="4953089" y="2653596"/>
            <a:ext cx="2682752" cy="2091279"/>
          </a:xfrm>
          <a:prstGeom prst="rect">
            <a:avLst/>
          </a:prstGeom>
        </p:spPr>
      </p:pic>
      <p:pic>
        <p:nvPicPr>
          <p:cNvPr id="4" name="Picture 3">
            <a:extLst>
              <a:ext uri="{FF2B5EF4-FFF2-40B4-BE49-F238E27FC236}">
                <a16:creationId xmlns:a16="http://schemas.microsoft.com/office/drawing/2014/main" id="{B6B46107-8B37-B542-9E73-2E4A8F2C30DC}"/>
              </a:ext>
            </a:extLst>
          </p:cNvPr>
          <p:cNvPicPr>
            <a:picLocks noChangeAspect="1"/>
          </p:cNvPicPr>
          <p:nvPr/>
        </p:nvPicPr>
        <p:blipFill>
          <a:blip r:embed="rId6"/>
          <a:stretch>
            <a:fillRect/>
          </a:stretch>
        </p:blipFill>
        <p:spPr>
          <a:xfrm>
            <a:off x="1410365" y="2653596"/>
            <a:ext cx="3156597" cy="2098868"/>
          </a:xfrm>
          <a:prstGeom prst="rect">
            <a:avLst/>
          </a:prstGeom>
        </p:spPr>
      </p:pic>
      <p:pic>
        <p:nvPicPr>
          <p:cNvPr id="5" name="Picture 6">
            <a:extLst>
              <a:ext uri="{FF2B5EF4-FFF2-40B4-BE49-F238E27FC236}">
                <a16:creationId xmlns:a16="http://schemas.microsoft.com/office/drawing/2014/main" id="{AD9D5B12-B370-EA4D-B5CE-E50E011221AA}"/>
              </a:ext>
            </a:extLst>
          </p:cNvPr>
          <p:cNvPicPr>
            <a:picLocks noChangeAspect="1"/>
          </p:cNvPicPr>
          <p:nvPr/>
        </p:nvPicPr>
        <p:blipFill rotWithShape="1">
          <a:blip r:embed="rId7"/>
          <a:srcRect l="9824" t="14210" r="13640" b="5956"/>
          <a:stretch/>
        </p:blipFill>
        <p:spPr>
          <a:xfrm>
            <a:off x="4953089" y="4869159"/>
            <a:ext cx="2682752" cy="1872209"/>
          </a:xfrm>
          <a:prstGeom prst="rect">
            <a:avLst/>
          </a:prstGeom>
        </p:spPr>
      </p:pic>
      <p:sp>
        <p:nvSpPr>
          <p:cNvPr id="6" name="Textfeld 4">
            <a:extLst>
              <a:ext uri="{FF2B5EF4-FFF2-40B4-BE49-F238E27FC236}">
                <a16:creationId xmlns:a16="http://schemas.microsoft.com/office/drawing/2014/main" id="{4488CB16-5933-9747-A6FA-C563F795032D}"/>
              </a:ext>
            </a:extLst>
          </p:cNvPr>
          <p:cNvSpPr txBox="1"/>
          <p:nvPr/>
        </p:nvSpPr>
        <p:spPr>
          <a:xfrm>
            <a:off x="1403648" y="1886889"/>
            <a:ext cx="8517793" cy="707886"/>
          </a:xfrm>
          <a:prstGeom prst="rect">
            <a:avLst/>
          </a:prstGeom>
          <a:noFill/>
        </p:spPr>
        <p:txBody>
          <a:bodyPr wrap="square" rtlCol="0">
            <a:spAutoFit/>
          </a:bodyPr>
          <a:lstStyle/>
          <a:p>
            <a:pPr marL="285750" indent="-285750">
              <a:buFont typeface="Arial" panose="020B0604020202020204" pitchFamily="34" charset="0"/>
              <a:buChar char="•"/>
            </a:pPr>
            <a:r>
              <a:rPr lang="de-CH" sz="2000" dirty="0"/>
              <a:t>Beurteilung von Baugesuchen mit </a:t>
            </a:r>
            <a:r>
              <a:rPr lang="de-CH" sz="2000" dirty="0" smtClean="0"/>
              <a:t>Knöterich </a:t>
            </a:r>
            <a:r>
              <a:rPr lang="de-CH" sz="2000" dirty="0"/>
              <a:t>oder </a:t>
            </a:r>
            <a:endParaRPr lang="de-CH" sz="2000" dirty="0" smtClean="0"/>
          </a:p>
          <a:p>
            <a:r>
              <a:rPr lang="de-CH" sz="2000" dirty="0"/>
              <a:t> </a:t>
            </a:r>
            <a:r>
              <a:rPr lang="de-CH" sz="2000" dirty="0" smtClean="0"/>
              <a:t>   Essigbaum </a:t>
            </a:r>
            <a:r>
              <a:rPr lang="de-CH" sz="2000" dirty="0"/>
              <a:t>im Bauperimeter</a:t>
            </a:r>
          </a:p>
        </p:txBody>
      </p:sp>
      <p:pic>
        <p:nvPicPr>
          <p:cNvPr id="7" name="Picture 6">
            <a:extLst>
              <a:ext uri="{FF2B5EF4-FFF2-40B4-BE49-F238E27FC236}">
                <a16:creationId xmlns:a16="http://schemas.microsoft.com/office/drawing/2014/main" id="{A55076B3-C7C3-AC41-8BF2-60F0DAA606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152" y="434504"/>
            <a:ext cx="292100" cy="330200"/>
          </a:xfrm>
          <a:prstGeom prst="rect">
            <a:avLst/>
          </a:prstGeom>
        </p:spPr>
      </p:pic>
      <p:sp>
        <p:nvSpPr>
          <p:cNvPr id="2" name="Textfeld 1"/>
          <p:cNvSpPr txBox="1"/>
          <p:nvPr/>
        </p:nvSpPr>
        <p:spPr>
          <a:xfrm>
            <a:off x="1410365" y="5152332"/>
            <a:ext cx="3528392" cy="369332"/>
          </a:xfrm>
          <a:prstGeom prst="rect">
            <a:avLst/>
          </a:prstGeom>
          <a:noFill/>
        </p:spPr>
        <p:txBody>
          <a:bodyPr wrap="square" rtlCol="0">
            <a:spAutoFit/>
          </a:bodyPr>
          <a:lstStyle/>
          <a:p>
            <a:r>
              <a:rPr lang="de-CH" dirty="0" smtClean="0">
                <a:solidFill>
                  <a:srgbClr val="0070C0"/>
                </a:solidFill>
              </a:rPr>
              <a:t>www.neobiota.zh.ch</a:t>
            </a:r>
            <a:r>
              <a:rPr lang="de-CH" dirty="0" smtClean="0"/>
              <a:t> &gt; Bauen</a:t>
            </a:r>
            <a:endParaRPr lang="de-CH" dirty="0"/>
          </a:p>
        </p:txBody>
      </p:sp>
      <p:sp>
        <p:nvSpPr>
          <p:cNvPr id="12"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4. Unterlagen, Unterstützung</a:t>
            </a:r>
            <a:br>
              <a:rPr lang="de-CH" sz="2000" b="1" dirty="0" smtClean="0">
                <a:solidFill>
                  <a:srgbClr val="009EE0"/>
                </a:solidFill>
                <a:latin typeface="+mn-lt"/>
              </a:rPr>
            </a:br>
            <a:r>
              <a:rPr lang="de-CH" sz="2000" b="1" dirty="0" smtClean="0">
                <a:solidFill>
                  <a:srgbClr val="009EE0"/>
                </a:solidFill>
                <a:latin typeface="+mn-lt"/>
              </a:rPr>
              <a:t>Tipps</a:t>
            </a:r>
            <a:endParaRPr lang="de-CH" sz="2000" dirty="0">
              <a:solidFill>
                <a:srgbClr val="009EE0"/>
              </a:solidFill>
            </a:endParaRPr>
          </a:p>
        </p:txBody>
      </p:sp>
      <p:sp>
        <p:nvSpPr>
          <p:cNvPr id="13" name="Inhaltsplatzhalter 1"/>
          <p:cNvSpPr txBox="1">
            <a:spLocks/>
          </p:cNvSpPr>
          <p:nvPr/>
        </p:nvSpPr>
        <p:spPr>
          <a:xfrm>
            <a:off x="1403648" y="1340768"/>
            <a:ext cx="6984776" cy="47335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Baugesuche</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06221953"/>
      </p:ext>
    </p:extLst>
  </p:cSld>
  <p:clrMapOvr>
    <a:masterClrMapping/>
  </p:clrMapOvr>
  <mc:AlternateContent xmlns:mc="http://schemas.openxmlformats.org/markup-compatibility/2006" xmlns:p14="http://schemas.microsoft.com/office/powerpoint/2010/main">
    <mc:Choice Requires="p14">
      <p:transition spd="slow" p14:dur="2000" advTm="29701"/>
    </mc:Choice>
    <mc:Fallback xmlns="">
      <p:transition spd="slow" advTm="29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ext uri="{3A86A75C-4F4B-4683-9AE1-C65F6400EC91}">
      <p14:laserTraceLst xmlns:p14="http://schemas.microsoft.com/office/powerpoint/2010/main">
        <p14:tracePtLst>
          <p14:tracePt t="961" x="7504113" y="3983038"/>
          <p14:tracePt t="4085" x="7504113" y="3989388"/>
          <p14:tracePt t="4105" x="7504113" y="4000500"/>
          <p14:tracePt t="4109" x="7508875" y="4006850"/>
          <p14:tracePt t="4117" x="7521575" y="4017963"/>
          <p14:tracePt t="4129" x="7526338" y="4029075"/>
          <p14:tracePt t="4146" x="7537450" y="4051300"/>
          <p14:tracePt t="4163" x="7554913" y="4092575"/>
          <p14:tracePt t="4179" x="7589838" y="4143375"/>
          <p14:tracePt t="4196" x="7612063" y="4194175"/>
          <p14:tracePt t="4213" x="7664450" y="4275138"/>
          <p14:tracePt t="4229" x="7697788" y="4337050"/>
          <p14:tracePt t="4246" x="7715250" y="4389438"/>
          <p14:tracePt t="4263" x="7726363" y="4429125"/>
          <p14:tracePt t="4280" x="7732713" y="4468813"/>
          <p14:tracePt t="4296" x="7732713" y="4521200"/>
          <p14:tracePt t="4313" x="7732713" y="4578350"/>
          <p14:tracePt t="4330" x="7732713" y="4622800"/>
          <p14:tracePt t="4346" x="7732713" y="4668838"/>
          <p14:tracePt t="4363" x="7726363" y="4721225"/>
          <p14:tracePt t="4379" x="7704138" y="4765675"/>
          <p14:tracePt t="4396" x="7697788" y="4811713"/>
          <p14:tracePt t="4413" x="7686675" y="4908550"/>
          <p14:tracePt t="4429" x="7680325" y="4972050"/>
          <p14:tracePt t="4446" x="7680325" y="5029200"/>
          <p14:tracePt t="4463" x="7669213" y="5086350"/>
          <p14:tracePt t="4480" x="7658100" y="5132388"/>
          <p14:tracePt t="4496" x="7646988" y="5183188"/>
          <p14:tracePt t="4513" x="7623175" y="5229225"/>
          <p14:tracePt t="4529" x="7594600" y="5280025"/>
          <p14:tracePt t="4546" x="7561263" y="5326063"/>
          <p14:tracePt t="4563" x="7526338" y="5372100"/>
          <p14:tracePt t="4579" x="7480300" y="5422900"/>
          <p14:tracePt t="4596" x="7440613" y="5457825"/>
          <p14:tracePt t="4613" x="7378700" y="5503863"/>
          <p14:tracePt t="4629" x="7321550" y="5543550"/>
          <p14:tracePt t="4646" x="7258050" y="5578475"/>
          <p14:tracePt t="4663" x="7207250" y="5607050"/>
          <p14:tracePt t="4679" x="7154863" y="5635625"/>
          <p14:tracePt t="4696" x="7092950" y="5668963"/>
          <p14:tracePt t="4713" x="7035800" y="5692775"/>
          <p14:tracePt t="4729" x="6972300" y="5721350"/>
          <p14:tracePt t="4746" x="6908800" y="5743575"/>
          <p14:tracePt t="4763" x="6840538" y="5765800"/>
          <p14:tracePt t="4779" x="6772275" y="5778500"/>
          <p14:tracePt t="4796" x="6708775" y="5783263"/>
          <p14:tracePt t="4813" x="6611938" y="5789613"/>
          <p14:tracePt t="4829" x="6543675" y="5789613"/>
          <p14:tracePt t="4846" x="6480175" y="5789613"/>
          <p14:tracePt t="4863" x="6411913" y="5778500"/>
          <p14:tracePt t="4879" x="6361113" y="5754688"/>
          <p14:tracePt t="4896" x="6315075" y="5732463"/>
          <p14:tracePt t="4913" x="6275388" y="5708650"/>
          <p14:tracePt t="4929" x="6235700" y="5675313"/>
          <p14:tracePt t="4946" x="6218238" y="5657850"/>
          <p14:tracePt t="4949" x="6211888" y="5646738"/>
          <p14:tracePt t="4963" x="6194425" y="5629275"/>
          <p14:tracePt t="4979" x="6178550" y="5589588"/>
          <p14:tracePt t="4996" x="6161088" y="5549900"/>
          <p14:tracePt t="5013" x="6154738" y="5508625"/>
          <p14:tracePt t="5029" x="6154738" y="5468938"/>
          <p14:tracePt t="5046" x="6161088" y="5446713"/>
          <p14:tracePt t="5063" x="6178550" y="5435600"/>
          <p14:tracePt t="5079" x="6194425" y="5418138"/>
          <p14:tracePt t="5096" x="6223000" y="5400675"/>
          <p14:tracePt t="5113" x="6251575" y="5383213"/>
          <p14:tracePt t="5129" x="6292850" y="5365750"/>
          <p14:tracePt t="5146" x="6337300" y="5349875"/>
          <p14:tracePt t="5162" x="6394450" y="5349875"/>
          <p14:tracePt t="5179" x="6451600" y="5343525"/>
          <p14:tracePt t="5196" x="6508750" y="5343525"/>
          <p14:tracePt t="5213" x="6561138" y="5343525"/>
          <p14:tracePt t="5229" x="6646863" y="5360988"/>
          <p14:tracePt t="5246" x="6697663" y="5383213"/>
          <p14:tracePt t="5263" x="6754813" y="5418138"/>
          <p14:tracePt t="5279" x="6811963" y="5446713"/>
          <p14:tracePt t="5296" x="6851650" y="5480050"/>
          <p14:tracePt t="5313" x="6892925" y="5526088"/>
          <p14:tracePt t="5329" x="6921500" y="5554663"/>
          <p14:tracePt t="5346" x="6943725" y="5600700"/>
          <p14:tracePt t="5363" x="6961188" y="5635625"/>
          <p14:tracePt t="5379" x="6965950" y="5664200"/>
          <p14:tracePt t="5396" x="6972300" y="5686425"/>
          <p14:tracePt t="5412" x="6972300" y="5708650"/>
          <p14:tracePt t="5429" x="6965950" y="5737225"/>
          <p14:tracePt t="5446" x="6961188" y="5754688"/>
          <p14:tracePt t="5463" x="6943725" y="5772150"/>
          <p14:tracePt t="5479" x="6932613" y="5778500"/>
          <p14:tracePt t="5496" x="6915150" y="5789613"/>
          <p14:tracePt t="5513" x="6897688" y="5800725"/>
          <p14:tracePt t="5529" x="6875463" y="5811838"/>
          <p14:tracePt t="5546" x="6851650" y="5822950"/>
          <p14:tracePt t="5562" x="6823075" y="5835650"/>
          <p14:tracePt t="5579" x="6789738" y="5846763"/>
          <p14:tracePt t="5596" x="6761163" y="5857875"/>
          <p14:tracePt t="5613" x="6732588" y="5864225"/>
          <p14:tracePt t="5629" x="6680200" y="5868988"/>
          <p14:tracePt t="5646" x="6651625" y="5868988"/>
          <p14:tracePt t="5663" x="6623050" y="5864225"/>
          <p14:tracePt t="5679" x="6600825" y="5851525"/>
          <p14:tracePt t="5696" x="6578600" y="5840413"/>
          <p14:tracePt t="5713" x="6561138" y="5818188"/>
          <p14:tracePt t="5729" x="6543675" y="5794375"/>
          <p14:tracePt t="5746" x="6521450" y="5765800"/>
          <p14:tracePt t="5762" x="6503988" y="5726113"/>
          <p14:tracePt t="5779" x="6475413" y="5680075"/>
          <p14:tracePt t="5796" x="6440488" y="5635625"/>
          <p14:tracePt t="5812" x="6418263" y="5589588"/>
          <p14:tracePt t="5829" x="6411913" y="5565775"/>
          <p14:tracePt t="5846" x="6411913" y="5543550"/>
          <p14:tracePt t="5863" x="6411913" y="5514975"/>
          <p14:tracePt t="5879" x="6411913" y="5486400"/>
          <p14:tracePt t="5896" x="6429375" y="5457825"/>
          <p14:tracePt t="5912" x="6446838" y="5440363"/>
          <p14:tracePt t="5929" x="6464300" y="5422900"/>
          <p14:tracePt t="5947" x="6486525" y="5411788"/>
          <p14:tracePt t="5948" x="6497638" y="5411788"/>
          <p14:tracePt t="5963" x="6503988" y="5407025"/>
          <p14:tracePt t="5979" x="6537325" y="5400675"/>
          <p14:tracePt t="5996" x="6578600" y="5400675"/>
          <p14:tracePt t="6012" x="6635750" y="5407025"/>
          <p14:tracePt t="6029" x="6750050" y="5440363"/>
          <p14:tracePt t="6046" x="6823075" y="5475288"/>
          <p14:tracePt t="6063" x="6921500" y="5508625"/>
          <p14:tracePt t="6079" x="7018338" y="5554663"/>
          <p14:tracePt t="6096" x="7121525" y="5607050"/>
          <p14:tracePt t="6113" x="7212013" y="5657850"/>
          <p14:tracePt t="6129" x="7297738" y="5703888"/>
          <p14:tracePt t="6147" x="7394575" y="5743575"/>
          <p14:tracePt t="6163" x="7480300" y="5783263"/>
          <p14:tracePt t="6179" x="7550150" y="5800725"/>
          <p14:tracePt t="6196" x="7612063" y="5800725"/>
          <p14:tracePt t="6213" x="7669213" y="5807075"/>
          <p14:tracePt t="6230" x="7754938" y="5807075"/>
          <p14:tracePt t="6246" x="7807325" y="5807075"/>
          <p14:tracePt t="6263" x="7835900" y="5789613"/>
          <p14:tracePt t="6279" x="7875588" y="5765800"/>
          <p14:tracePt t="6296" x="7904163" y="5743575"/>
          <p14:tracePt t="6312" x="7943850" y="5715000"/>
          <p14:tracePt t="6329" x="7983538" y="5686425"/>
          <p14:tracePt t="6346" x="8029575" y="5635625"/>
          <p14:tracePt t="6362" x="8075613" y="5583238"/>
          <p14:tracePt t="6379" x="8126413" y="5526088"/>
          <p14:tracePt t="6396" x="8183563" y="5468938"/>
          <p14:tracePt t="6412" x="8235950" y="5407025"/>
          <p14:tracePt t="6429" x="8280400" y="5321300"/>
          <p14:tracePt t="6446" x="8321675" y="5257800"/>
          <p14:tracePt t="6463" x="8350250" y="5194300"/>
          <p14:tracePt t="6479" x="8372475" y="5143500"/>
          <p14:tracePt t="6496" x="8394700" y="5080000"/>
          <p14:tracePt t="6513" x="8407400" y="5022850"/>
          <p14:tracePt t="6529" x="8412163" y="4978400"/>
          <p14:tracePt t="6546" x="8418513" y="4926013"/>
          <p14:tracePt t="6563" x="8423275" y="4879975"/>
          <p14:tracePt t="6579" x="8423275" y="4835525"/>
          <p14:tracePt t="6596" x="8423275" y="4783138"/>
          <p14:tracePt t="6613" x="8412163" y="4725988"/>
          <p14:tracePt t="6629" x="8394700" y="4646613"/>
          <p14:tracePt t="6646" x="8378825" y="4594225"/>
          <p14:tracePt t="6662" x="8355013" y="4543425"/>
          <p14:tracePt t="6679" x="8332788" y="4497388"/>
          <p14:tracePt t="6696" x="8308975" y="4451350"/>
          <p14:tracePt t="6712" x="8286750" y="4400550"/>
          <p14:tracePt t="6729" x="8258175" y="4354513"/>
          <p14:tracePt t="6746" x="8235950" y="4321175"/>
          <p14:tracePt t="6762" x="8201025" y="4275138"/>
          <p14:tracePt t="6779" x="8178800" y="4251325"/>
          <p14:tracePt t="6796" x="8154988" y="4217988"/>
          <p14:tracePt t="6812" x="8104188" y="4171950"/>
          <p14:tracePt t="6829" x="8069263" y="4137025"/>
          <p14:tracePt t="6846" x="8029575" y="4108450"/>
          <p14:tracePt t="6862" x="7994650" y="4079875"/>
          <p14:tracePt t="6879" x="7954963" y="4051300"/>
          <p14:tracePt t="6896" x="7932738" y="4035425"/>
          <p14:tracePt t="6913" x="7904163" y="4022725"/>
          <p14:tracePt t="6929" x="7875588" y="4011613"/>
          <p14:tracePt t="6946" x="7851775" y="4000500"/>
          <p14:tracePt t="6962" x="7823200" y="3989388"/>
          <p14:tracePt t="6980" x="7807325" y="3978275"/>
          <p14:tracePt t="6996" x="7766050" y="3960813"/>
          <p14:tracePt t="7012" x="7715250" y="3943350"/>
          <p14:tracePt t="7029" x="7680325" y="3925888"/>
          <p14:tracePt t="7046" x="7651750" y="3921125"/>
          <p14:tracePt t="7062" x="7612063" y="3908425"/>
          <p14:tracePt t="7079" x="7561263" y="3897313"/>
          <p14:tracePt t="7096" x="7515225" y="3892550"/>
          <p14:tracePt t="7112" x="7464425" y="3879850"/>
          <p14:tracePt t="7129" x="7407275" y="3868738"/>
          <p14:tracePt t="7146" x="7350125" y="3857625"/>
          <p14:tracePt t="7162" x="7286625" y="3851275"/>
          <p14:tracePt t="7179" x="7223125" y="3846513"/>
          <p14:tracePt t="7196" x="7172325" y="3840163"/>
          <p14:tracePt t="7212" x="7092950" y="3840163"/>
          <p14:tracePt t="7229" x="7040563" y="3840163"/>
          <p14:tracePt t="7246" x="6994525" y="3840163"/>
          <p14:tracePt t="7263" x="6954838" y="3840163"/>
          <p14:tracePt t="7279" x="6921500" y="3840163"/>
          <p14:tracePt t="7296" x="6880225" y="3851275"/>
          <p14:tracePt t="7312" x="6840538" y="3868738"/>
          <p14:tracePt t="7329" x="6811963" y="3879850"/>
          <p14:tracePt t="7346" x="6789738" y="3897313"/>
          <p14:tracePt t="7362" x="6772275" y="3908425"/>
          <p14:tracePt t="7379" x="6754813" y="3925888"/>
          <p14:tracePt t="7396" x="6737350" y="3954463"/>
          <p14:tracePt t="7412" x="6721475" y="3971925"/>
          <p14:tracePt t="7429" x="6715125" y="3989388"/>
          <p14:tracePt t="7446" x="6715125" y="3994150"/>
          <p14:tracePt t="7557" x="6721475" y="3989388"/>
          <p14:tracePt t="7565" x="6726238" y="3989388"/>
          <p14:tracePt t="7573" x="6732588" y="3983038"/>
          <p14:tracePt t="7582" x="6737350" y="3978275"/>
          <p14:tracePt t="7597" x="6743700" y="3978275"/>
          <p14:tracePt t="7613" x="6750050" y="3978275"/>
          <p14:tracePt t="7629" x="6754813" y="3971925"/>
          <p14:tracePt t="7646" x="6761163" y="3971925"/>
          <p14:tracePt t="7662" x="6761163" y="3965575"/>
          <p14:tracePt t="7696" x="6765925" y="3965575"/>
          <p14:tracePt t="7713" x="6772275" y="3960813"/>
          <p14:tracePt t="7729" x="6778625" y="3960813"/>
          <p14:tracePt t="7746" x="6783388" y="3954463"/>
          <p14:tracePt t="7762" x="6794500" y="3954463"/>
          <p14:tracePt t="7779" x="6818313" y="3949700"/>
          <p14:tracePt t="7796" x="6851650" y="3949700"/>
          <p14:tracePt t="7812" x="6886575" y="3943350"/>
          <p14:tracePt t="7829" x="6972300" y="3937000"/>
          <p14:tracePt t="7846" x="7040563" y="3937000"/>
          <p14:tracePt t="7862" x="7121525" y="3937000"/>
          <p14:tracePt t="7879" x="7194550" y="3937000"/>
          <p14:tracePt t="7896" x="7286625" y="3937000"/>
          <p14:tracePt t="7912" x="7389813" y="3949700"/>
          <p14:tracePt t="7929" x="7497763" y="3971925"/>
          <p14:tracePt t="7946" x="7607300" y="3994150"/>
          <p14:tracePt t="7950" x="7651750" y="4011613"/>
          <p14:tracePt t="7962" x="7704138" y="4022725"/>
          <p14:tracePt t="7979" x="7794625" y="4051300"/>
          <p14:tracePt t="7996" x="7875588" y="4079875"/>
          <p14:tracePt t="8012" x="7961313" y="4108450"/>
          <p14:tracePt t="8029" x="8040688" y="4143375"/>
          <p14:tracePt t="8046" x="8069263" y="4154488"/>
          <p14:tracePt t="8062" x="8086725" y="4165600"/>
          <p14:tracePt t="8109" x="8093075" y="4165600"/>
          <p14:tracePt t="8117" x="8093075" y="4171950"/>
          <p14:tracePt t="8141" x="8093075" y="4178300"/>
          <p14:tracePt t="8158" x="8093075" y="4183063"/>
          <p14:tracePt t="8164" x="8097838" y="4183063"/>
          <p14:tracePt t="8179" x="8097838" y="4189413"/>
          <p14:tracePt t="8196" x="8097838" y="4194175"/>
          <p14:tracePt t="8212" x="8104188" y="4194175"/>
          <p14:tracePt t="8229" x="8108950" y="4200525"/>
          <p14:tracePt t="8285" x="8108950" y="4206875"/>
          <p14:tracePt t="8293" x="8115300" y="4206875"/>
          <p14:tracePt t="8309" x="8115300" y="4211638"/>
          <p14:tracePt t="8374" x="8121650" y="421163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4">
            <a:extLst>
              <a:ext uri="{FF2B5EF4-FFF2-40B4-BE49-F238E27FC236}">
                <a16:creationId xmlns:a16="http://schemas.microsoft.com/office/drawing/2014/main" id="{3E7D0BD6-3958-6B46-995A-B345C2C29CA4}"/>
              </a:ext>
            </a:extLst>
          </p:cNvPr>
          <p:cNvSpPr txBox="1"/>
          <p:nvPr/>
        </p:nvSpPr>
        <p:spPr>
          <a:xfrm>
            <a:off x="1410365" y="2067016"/>
            <a:ext cx="3629544" cy="784830"/>
          </a:xfrm>
          <a:prstGeom prst="rect">
            <a:avLst/>
          </a:prstGeom>
          <a:noFill/>
        </p:spPr>
        <p:txBody>
          <a:bodyPr wrap="square" rtlCol="0">
            <a:spAutoFit/>
          </a:bodyPr>
          <a:lstStyle/>
          <a:p>
            <a:pPr marL="285750" indent="-285750">
              <a:buFont typeface="Arial" panose="020B0604020202020204" pitchFamily="34" charset="0"/>
              <a:buChar char="•"/>
            </a:pPr>
            <a:r>
              <a:rPr lang="de-CH" sz="2000" dirty="0" smtClean="0"/>
              <a:t>Newsletter</a:t>
            </a:r>
          </a:p>
          <a:p>
            <a:pPr marL="285750" indent="-285750">
              <a:spcBef>
                <a:spcPts val="600"/>
              </a:spcBef>
              <a:buFont typeface="Arial" panose="020B0604020202020204" pitchFamily="34" charset="0"/>
              <a:buChar char="•"/>
            </a:pPr>
            <a:r>
              <a:rPr lang="de-CH" sz="2000" dirty="0" err="1" smtClean="0"/>
              <a:t>E-mails</a:t>
            </a:r>
            <a:endParaRPr lang="de-CH" sz="2000" dirty="0" smtClean="0"/>
          </a:p>
        </p:txBody>
      </p:sp>
      <p:pic>
        <p:nvPicPr>
          <p:cNvPr id="9" name="Picture 8">
            <a:extLst>
              <a:ext uri="{FF2B5EF4-FFF2-40B4-BE49-F238E27FC236}">
                <a16:creationId xmlns:a16="http://schemas.microsoft.com/office/drawing/2014/main" id="{125DC9D6-87A1-FA4A-8E5D-971E84D513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434504"/>
            <a:ext cx="292100" cy="330200"/>
          </a:xfrm>
          <a:prstGeom prst="rect">
            <a:avLst/>
          </a:prstGeom>
        </p:spPr>
      </p:pic>
      <p:sp>
        <p:nvSpPr>
          <p:cNvPr id="10"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4. Unterlagen, Unterstützung</a:t>
            </a:r>
            <a:br>
              <a:rPr lang="de-CH" sz="2000" b="1" dirty="0" smtClean="0">
                <a:solidFill>
                  <a:srgbClr val="009EE0"/>
                </a:solidFill>
                <a:latin typeface="+mn-lt"/>
              </a:rPr>
            </a:br>
            <a:r>
              <a:rPr lang="de-CH" sz="2000" b="1" dirty="0" smtClean="0">
                <a:solidFill>
                  <a:srgbClr val="009EE0"/>
                </a:solidFill>
                <a:latin typeface="+mn-lt"/>
              </a:rPr>
              <a:t>Tipps</a:t>
            </a:r>
            <a:endParaRPr lang="de-CH" sz="2000" dirty="0">
              <a:solidFill>
                <a:srgbClr val="009EE0"/>
              </a:solidFill>
            </a:endParaRPr>
          </a:p>
        </p:txBody>
      </p:sp>
      <p:sp>
        <p:nvSpPr>
          <p:cNvPr id="12" name="Inhaltsplatzhalter 1"/>
          <p:cNvSpPr txBox="1">
            <a:spLocks/>
          </p:cNvSpPr>
          <p:nvPr/>
        </p:nvSpPr>
        <p:spPr>
          <a:xfrm>
            <a:off x="1403648" y="1340768"/>
            <a:ext cx="6984776" cy="47335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050"/>
              </a:buClr>
              <a:buNone/>
            </a:pPr>
            <a:r>
              <a:rPr lang="de-CH" sz="2000" b="1" dirty="0" smtClean="0"/>
              <a:t>Informationen vom Kanton</a:t>
            </a:r>
          </a:p>
        </p:txBody>
      </p:sp>
      <p:pic>
        <p:nvPicPr>
          <p:cNvPr id="4" name="Grafik 3"/>
          <p:cNvPicPr>
            <a:picLocks noChangeAspect="1"/>
          </p:cNvPicPr>
          <p:nvPr/>
        </p:nvPicPr>
        <p:blipFill rotWithShape="1">
          <a:blip r:embed="rId6"/>
          <a:srcRect l="1604"/>
          <a:stretch/>
        </p:blipFill>
        <p:spPr>
          <a:xfrm>
            <a:off x="3307512" y="1814118"/>
            <a:ext cx="5193362" cy="4566249"/>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7586436"/>
      </p:ext>
    </p:extLst>
  </p:cSld>
  <p:clrMapOvr>
    <a:masterClrMapping/>
  </p:clrMapOvr>
  <mc:AlternateContent xmlns:mc="http://schemas.openxmlformats.org/markup-compatibility/2006" xmlns:p14="http://schemas.microsoft.com/office/powerpoint/2010/main">
    <mc:Choice Requires="p14">
      <p:transition spd="slow" p14:dur="2000" advTm="23064"/>
    </mc:Choice>
    <mc:Fallback xmlns="">
      <p:transition spd="slow" advTm="23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mod="1">
    <p:ext uri="{3A86A75C-4F4B-4683-9AE1-C65F6400EC91}">
      <p14:laserTraceLst xmlns:p14="http://schemas.microsoft.com/office/powerpoint/2010/main">
        <p14:tracePtLst>
          <p14:tracePt t="748" x="5972175" y="5240338"/>
          <p14:tracePt t="975" x="5972175" y="5235575"/>
          <p14:tracePt t="1007" x="5915025" y="5218113"/>
          <p14:tracePt t="1043" x="5851525" y="5178425"/>
          <p14:tracePt t="1076" x="5811838" y="5143500"/>
          <p14:tracePt t="1111" x="5743575" y="5121275"/>
          <p14:tracePt t="1144" x="5668963" y="5103813"/>
          <p14:tracePt t="1180" x="5554663" y="5068888"/>
          <p14:tracePt t="1215" x="5451475" y="5000625"/>
          <p14:tracePt t="1250" x="5337175" y="4879975"/>
          <p14:tracePt t="1519" x="5326063" y="4879975"/>
          <p14:tracePt t="1554" x="5268913" y="4897438"/>
          <p14:tracePt t="1696" x="5251450" y="4897438"/>
          <p14:tracePt t="1824" x="5246688" y="4897438"/>
          <p14:tracePt t="1858" x="5235575" y="4897438"/>
          <p14:tracePt t="1894" x="5235575" y="4903788"/>
          <p14:tracePt t="1966" x="5235575" y="4908550"/>
          <p14:tracePt t="2002" x="5211763" y="4908550"/>
          <p14:tracePt t="2038" x="5194300" y="4908550"/>
          <p14:tracePt t="2039" x="5189538" y="4908550"/>
          <p14:tracePt t="2075" x="5178425" y="4903788"/>
          <p14:tracePt t="2112" x="5154613" y="4903788"/>
          <p14:tracePt t="2148" x="5121275" y="4892675"/>
          <p14:tracePt t="2183" x="5108575" y="4892675"/>
          <p14:tracePt t="2221" x="5108575" y="4886325"/>
          <p14:tracePt t="2257" x="5103813" y="4886325"/>
          <p14:tracePt t="2294" x="5097463" y="4892675"/>
          <p14:tracePt t="2335" x="5086350" y="4897438"/>
          <p14:tracePt t="2370" x="5075238" y="4897438"/>
          <p14:tracePt t="2405" x="5075238" y="4903788"/>
          <p14:tracePt t="2495" x="5075238" y="4908550"/>
          <p14:tracePt t="2529" x="5075238" y="4903788"/>
          <p14:tracePt t="2565" x="5075238" y="4892675"/>
          <p14:tracePt t="2601" x="5092700" y="4892675"/>
          <p14:tracePt t="2637" x="5092700" y="4886325"/>
          <p14:tracePt t="3911" x="5103813" y="4886325"/>
          <p14:tracePt t="3946" x="5137150" y="4886325"/>
          <p14:tracePt t="3984" x="5160963" y="4886325"/>
          <p14:tracePt t="4056" x="5165725" y="4886325"/>
          <p14:tracePt t="4103" x="5165725" y="4892675"/>
          <p14:tracePt t="4167" x="5172075" y="4892675"/>
          <p14:tracePt t="4217" x="5165725" y="4892675"/>
          <p14:tracePt t="4252" x="5160963" y="4892675"/>
          <p14:tracePt t="4288" x="5160963" y="4903788"/>
          <p14:tracePt t="4324" x="5160963" y="4921250"/>
          <p14:tracePt t="4359" x="5160963" y="4926013"/>
          <p14:tracePt t="4395" x="5160963" y="4932363"/>
          <p14:tracePt t="6183" x="5165725" y="4932363"/>
          <p14:tracePt t="6217" x="5303838" y="4960938"/>
          <p14:tracePt t="6246" x="5589588" y="4983163"/>
          <p14:tracePt t="6282" x="5954713" y="4994275"/>
          <p14:tracePt t="6316" x="6218238" y="5000625"/>
          <p14:tracePt t="6350" x="6429375" y="4983163"/>
          <p14:tracePt t="6388" x="6635750" y="4879975"/>
          <p14:tracePt t="6426" x="6840538" y="4686300"/>
          <p14:tracePt t="6462" x="6978650" y="4508500"/>
          <p14:tracePt t="6500" x="7132638" y="4189413"/>
          <p14:tracePt t="6534" x="7172325" y="3908425"/>
          <p14:tracePt t="6535" x="7172325" y="3840163"/>
          <p14:tracePt t="6571" x="7126288" y="3536950"/>
          <p14:tracePt t="6715" x="5994400" y="2536825"/>
          <p14:tracePt t="6780" x="5543550" y="2606675"/>
          <p14:tracePt t="6852" x="5051425" y="2800350"/>
          <p14:tracePt t="6920" x="4651375" y="3114675"/>
          <p14:tracePt t="7026" x="4664075" y="3765550"/>
          <p14:tracePt t="7129" x="5068888" y="4497388"/>
          <p14:tracePt t="7199" x="5583238" y="4783138"/>
          <p14:tracePt t="7315" x="6354763" y="4703763"/>
          <p14:tracePt t="7436" x="6521450" y="4235450"/>
          <p14:tracePt t="7523" x="6361113" y="3949700"/>
          <p14:tracePt t="7567" x="6046788" y="3857625"/>
          <p14:tracePt t="7620" x="5778500" y="3851275"/>
          <p14:tracePt t="7657" x="5503863" y="3886200"/>
          <p14:tracePt t="7696" x="5006975" y="4051300"/>
          <p14:tracePt t="7772" x="4092575" y="4406900"/>
          <p14:tracePt t="7883" x="3240088" y="4811713"/>
          <p14:tracePt t="8000" x="2857500" y="5172075"/>
          <p14:tracePt t="8075" x="2754313" y="5194300"/>
          <p14:tracePt t="8116" x="2560638" y="5194300"/>
          <p14:tracePt t="8131" x="2486025" y="5183188"/>
          <p14:tracePt t="8147" x="2382838" y="5172075"/>
          <p14:tracePt t="8164" x="2279650" y="5154613"/>
          <p14:tracePt t="8180" x="2178050" y="5137150"/>
          <p14:tracePt t="8197" x="2085975" y="5103813"/>
          <p14:tracePt t="8214" x="2006600" y="5075238"/>
          <p14:tracePt t="8231" x="1936750" y="5057775"/>
          <p14:tracePt t="8247" x="1903413" y="5040313"/>
          <p14:tracePt t="8264" x="1892300" y="5035550"/>
          <p14:tracePt t="8281" x="1885950" y="5035550"/>
          <p14:tracePt t="8297" x="1868488" y="5035550"/>
          <p14:tracePt t="8314" x="1851025" y="5029200"/>
          <p14:tracePt t="8330" x="1846263" y="5029200"/>
          <p14:tracePt t="8364" x="1846263" y="502285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Checkliste &amp; Situationsanalyse</a:t>
            </a:r>
            <a:endParaRPr lang="de-CH" dirty="0"/>
          </a:p>
        </p:txBody>
      </p:sp>
      <p:sp>
        <p:nvSpPr>
          <p:cNvPr id="4" name="Inhaltsplatzhalter 1"/>
          <p:cNvSpPr>
            <a:spLocks noGrp="1"/>
          </p:cNvSpPr>
          <p:nvPr>
            <p:ph sz="quarter" idx="10"/>
          </p:nvPr>
        </p:nvSpPr>
        <p:spPr>
          <a:xfrm>
            <a:off x="1152127" y="1289170"/>
            <a:ext cx="7567975" cy="2160240"/>
          </a:xfrm>
        </p:spPr>
        <p:txBody>
          <a:bodyPr/>
          <a:lstStyle/>
          <a:p>
            <a:pPr marL="0" indent="0">
              <a:buNone/>
            </a:pPr>
            <a:endParaRPr lang="de-CH" sz="1800" dirty="0" smtClean="0"/>
          </a:p>
          <a:p>
            <a:pPr marL="285750" indent="-285750">
              <a:buFont typeface="Arial" panose="020B0604020202020204" pitchFamily="34" charset="0"/>
              <a:buChar char="□"/>
            </a:pPr>
            <a:r>
              <a:rPr lang="de-CH" sz="1800" dirty="0" smtClean="0">
                <a:solidFill>
                  <a:srgbClr val="00B050"/>
                </a:solidFill>
              </a:rPr>
              <a:t>Ich kenne das Gemeindegebiet &amp; die gemeindeinternen Abläufe.</a:t>
            </a:r>
          </a:p>
          <a:p>
            <a:pPr marL="285750" indent="-285750">
              <a:buFont typeface="Arial" panose="020B0604020202020204" pitchFamily="34" charset="0"/>
              <a:buChar char="□"/>
            </a:pPr>
            <a:r>
              <a:rPr lang="de-CH" sz="1800" dirty="0">
                <a:solidFill>
                  <a:srgbClr val="00B050"/>
                </a:solidFill>
              </a:rPr>
              <a:t>Ich kenne </a:t>
            </a:r>
            <a:r>
              <a:rPr lang="de-CH" sz="1800" dirty="0" smtClean="0">
                <a:solidFill>
                  <a:srgbClr val="00B050"/>
                </a:solidFill>
              </a:rPr>
              <a:t>die wichtigsten </a:t>
            </a:r>
            <a:r>
              <a:rPr lang="de-CH" sz="1800" dirty="0" err="1" smtClean="0">
                <a:solidFill>
                  <a:srgbClr val="00B050"/>
                </a:solidFill>
              </a:rPr>
              <a:t>Neobiota</a:t>
            </a:r>
            <a:r>
              <a:rPr lang="de-CH" sz="1800" dirty="0" smtClean="0">
                <a:solidFill>
                  <a:srgbClr val="00B050"/>
                </a:solidFill>
              </a:rPr>
              <a:t>-Akteure in der Gemeinde.</a:t>
            </a:r>
          </a:p>
          <a:p>
            <a:pPr marL="285750" indent="-285750">
              <a:buFont typeface="Arial" panose="020B0604020202020204" pitchFamily="34" charset="0"/>
              <a:buChar char="□"/>
            </a:pPr>
            <a:r>
              <a:rPr lang="de-CH" sz="1800" dirty="0">
                <a:solidFill>
                  <a:srgbClr val="00B050"/>
                </a:solidFill>
              </a:rPr>
              <a:t>Ich kenne </a:t>
            </a:r>
            <a:r>
              <a:rPr lang="de-CH" sz="1800" dirty="0" smtClean="0">
                <a:solidFill>
                  <a:srgbClr val="00B050"/>
                </a:solidFill>
              </a:rPr>
              <a:t>die Ansprechpersonen im Kanton.</a:t>
            </a:r>
          </a:p>
          <a:p>
            <a:pPr marL="285750" indent="-285750">
              <a:buFont typeface="Arial" panose="020B0604020202020204" pitchFamily="34" charset="0"/>
              <a:buChar char="□"/>
            </a:pPr>
            <a:r>
              <a:rPr lang="de-CH" sz="1800" dirty="0">
                <a:solidFill>
                  <a:srgbClr val="00B050"/>
                </a:solidFill>
              </a:rPr>
              <a:t>Ich kenne </a:t>
            </a:r>
            <a:r>
              <a:rPr lang="de-CH" sz="1800" dirty="0" smtClean="0">
                <a:solidFill>
                  <a:srgbClr val="00B050"/>
                </a:solidFill>
              </a:rPr>
              <a:t>die wichtigsten </a:t>
            </a:r>
            <a:r>
              <a:rPr lang="de-CH" sz="1800" dirty="0" err="1" smtClean="0">
                <a:solidFill>
                  <a:srgbClr val="00B050"/>
                </a:solidFill>
              </a:rPr>
              <a:t>Neobiota</a:t>
            </a:r>
            <a:r>
              <a:rPr lang="de-CH" sz="1800" dirty="0" smtClean="0">
                <a:solidFill>
                  <a:srgbClr val="00B050"/>
                </a:solidFill>
              </a:rPr>
              <a:t>-Arten &amp; deren Problematik.</a:t>
            </a:r>
          </a:p>
          <a:p>
            <a:pPr marL="285750" indent="-285750">
              <a:buFont typeface="Arial" panose="020B0604020202020204" pitchFamily="34" charset="0"/>
              <a:buChar char="□"/>
            </a:pPr>
            <a:r>
              <a:rPr lang="de-CH" sz="1800" dirty="0">
                <a:solidFill>
                  <a:srgbClr val="00B050"/>
                </a:solidFill>
              </a:rPr>
              <a:t>Ich kenne </a:t>
            </a:r>
            <a:r>
              <a:rPr lang="de-CH" sz="1800" dirty="0" smtClean="0">
                <a:solidFill>
                  <a:srgbClr val="00B050"/>
                </a:solidFill>
              </a:rPr>
              <a:t>geeignete Massnahmen zur Bekämpfung der wichtigsten </a:t>
            </a:r>
            <a:r>
              <a:rPr lang="de-CH" sz="1800" dirty="0" err="1" smtClean="0">
                <a:solidFill>
                  <a:srgbClr val="00B050"/>
                </a:solidFill>
              </a:rPr>
              <a:t>Neobiota</a:t>
            </a:r>
            <a:r>
              <a:rPr lang="de-CH" sz="1800" dirty="0" smtClean="0">
                <a:solidFill>
                  <a:srgbClr val="00B050"/>
                </a:solidFill>
              </a:rPr>
              <a:t>-Arten.</a:t>
            </a:r>
            <a:endParaRPr lang="de-CH" sz="1800" dirty="0">
              <a:solidFill>
                <a:srgbClr val="00B050"/>
              </a:solidFill>
            </a:endParaRPr>
          </a:p>
        </p:txBody>
      </p:sp>
      <p:sp>
        <p:nvSpPr>
          <p:cNvPr id="5" name="Inhaltsplatzhalter 1"/>
          <p:cNvSpPr txBox="1">
            <a:spLocks/>
          </p:cNvSpPr>
          <p:nvPr/>
        </p:nvSpPr>
        <p:spPr>
          <a:xfrm>
            <a:off x="1152128" y="3284984"/>
            <a:ext cx="8028384" cy="1080120"/>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CH" sz="1800" dirty="0" smtClean="0"/>
          </a:p>
          <a:p>
            <a:pPr marL="285750" indent="-285750">
              <a:buClr>
                <a:schemeClr val="tx1"/>
              </a:buClr>
              <a:buFont typeface="Arial" panose="020B0604020202020204" pitchFamily="34" charset="0"/>
              <a:buChar char="□"/>
            </a:pPr>
            <a:r>
              <a:rPr lang="de-CH" sz="1800" dirty="0" smtClean="0">
                <a:solidFill>
                  <a:srgbClr val="009EE0"/>
                </a:solidFill>
              </a:rPr>
              <a:t>Liste aller involvierten </a:t>
            </a:r>
            <a:r>
              <a:rPr lang="de-CH" sz="1800" dirty="0" err="1" smtClean="0">
                <a:solidFill>
                  <a:srgbClr val="009EE0"/>
                </a:solidFill>
              </a:rPr>
              <a:t>Neobiota</a:t>
            </a:r>
            <a:r>
              <a:rPr lang="de-CH" sz="1800" dirty="0" smtClean="0">
                <a:solidFill>
                  <a:srgbClr val="009EE0"/>
                </a:solidFill>
              </a:rPr>
              <a:t> Akteure in der Gemeinde ist aktualisiert</a:t>
            </a:r>
          </a:p>
          <a:p>
            <a:pPr marL="285750" indent="-285750">
              <a:buClr>
                <a:schemeClr val="tx1"/>
              </a:buClr>
              <a:buFont typeface="Arial" panose="020B0604020202020204" pitchFamily="34" charset="0"/>
              <a:buChar char="□"/>
            </a:pPr>
            <a:r>
              <a:rPr lang="de-CH" sz="1800" dirty="0" smtClean="0">
                <a:solidFill>
                  <a:srgbClr val="009EE0"/>
                </a:solidFill>
              </a:rPr>
              <a:t>Gemeindeinterne Abläufe / Strukturen sind mir klar</a:t>
            </a:r>
          </a:p>
          <a:p>
            <a:pPr marL="285750" indent="-285750">
              <a:buClr>
                <a:schemeClr val="tx1"/>
              </a:buClr>
              <a:buFont typeface="Arial" panose="020B0604020202020204" pitchFamily="34" charset="0"/>
              <a:buChar char="□"/>
            </a:pPr>
            <a:r>
              <a:rPr lang="de-CH" sz="1800" dirty="0" smtClean="0">
                <a:solidFill>
                  <a:srgbClr val="009EE0"/>
                </a:solidFill>
              </a:rPr>
              <a:t>Verantwortlichkeiten sind geklärt</a:t>
            </a:r>
          </a:p>
          <a:p>
            <a:pPr marL="285750" indent="-285750">
              <a:buClr>
                <a:schemeClr val="tx1"/>
              </a:buClr>
              <a:buFont typeface="Arial" panose="020B0604020202020204" pitchFamily="34" charset="0"/>
              <a:buChar char="□"/>
            </a:pPr>
            <a:r>
              <a:rPr lang="de-CH" sz="1800" dirty="0" smtClean="0">
                <a:solidFill>
                  <a:srgbClr val="009EE0"/>
                </a:solidFill>
              </a:rPr>
              <a:t>Bereits durchgeführte Massnahmen sind mir bekannt</a:t>
            </a:r>
          </a:p>
          <a:p>
            <a:pPr marL="285750" indent="-285750">
              <a:buClr>
                <a:schemeClr val="tx1"/>
              </a:buClr>
              <a:buFont typeface="Arial" panose="020B0604020202020204" pitchFamily="34" charset="0"/>
              <a:buChar char="□"/>
            </a:pPr>
            <a:r>
              <a:rPr lang="de-CH" sz="1800" dirty="0" smtClean="0">
                <a:solidFill>
                  <a:srgbClr val="009EE0"/>
                </a:solidFill>
              </a:rPr>
              <a:t>Geplante Massnahmen sind bekannt (Bekämpfung, Öffentlichkeitsarbeit)</a:t>
            </a:r>
          </a:p>
          <a:p>
            <a:pPr marL="285750" indent="-285750">
              <a:buClr>
                <a:schemeClr val="tx1"/>
              </a:buClr>
              <a:buFont typeface="Arial" panose="020B0604020202020204" pitchFamily="34" charset="0"/>
              <a:buChar char="□"/>
            </a:pPr>
            <a:r>
              <a:rPr lang="de-CH" sz="1800" dirty="0" smtClean="0">
                <a:solidFill>
                  <a:srgbClr val="009EE0"/>
                </a:solidFill>
              </a:rPr>
              <a:t>Datenmanagement ist mir bekannt und Verantwortlichkeiten geklärt</a:t>
            </a:r>
          </a:p>
          <a:p>
            <a:pPr marL="285750" indent="-285750">
              <a:buClr>
                <a:schemeClr val="tx1"/>
              </a:buClr>
              <a:buFont typeface="Arial" panose="020B0604020202020204" pitchFamily="34" charset="0"/>
              <a:buChar char="□"/>
            </a:pPr>
            <a:r>
              <a:rPr lang="de-CH" sz="1800" dirty="0" smtClean="0">
                <a:solidFill>
                  <a:srgbClr val="009EE0"/>
                </a:solidFill>
              </a:rPr>
              <a:t>Bekämpfungsstand der Bestände ist mir klar</a:t>
            </a:r>
          </a:p>
          <a:p>
            <a:pPr marL="285750" indent="-285750">
              <a:buClr>
                <a:schemeClr val="tx1"/>
              </a:buClr>
              <a:buFont typeface="Arial" panose="020B0604020202020204" pitchFamily="34" charset="0"/>
              <a:buChar char="□"/>
            </a:pPr>
            <a:r>
              <a:rPr lang="de-CH" sz="1800" dirty="0" smtClean="0">
                <a:solidFill>
                  <a:srgbClr val="009EE0"/>
                </a:solidFill>
              </a:rPr>
              <a:t>Erfassungsstand im GIS-Browser ist mir klar</a:t>
            </a:r>
          </a:p>
          <a:p>
            <a:pPr marL="285750" indent="-285750">
              <a:buClr>
                <a:schemeClr val="tx1"/>
              </a:buClr>
              <a:buFont typeface="Arial" panose="020B0604020202020204" pitchFamily="34" charset="0"/>
              <a:buChar char="□"/>
            </a:pPr>
            <a:r>
              <a:rPr lang="de-CH" sz="1800" dirty="0" smtClean="0">
                <a:solidFill>
                  <a:srgbClr val="009EE0"/>
                </a:solidFill>
              </a:rPr>
              <a:t>Konzept ist erstellt -&gt; Fragen: Termin für Sprechstunde vereinbaren</a:t>
            </a:r>
          </a:p>
          <a:p>
            <a:pPr marL="0" indent="0">
              <a:buClr>
                <a:schemeClr val="tx1"/>
              </a:buClr>
              <a:buNone/>
            </a:pPr>
            <a:r>
              <a:rPr lang="de-CH" sz="1800" dirty="0">
                <a:solidFill>
                  <a:srgbClr val="009EE0"/>
                </a:solidFill>
                <a:sym typeface="Wingdings" panose="05000000000000000000" pitchFamily="2" charset="2"/>
              </a:rPr>
              <a:t> </a:t>
            </a:r>
            <a:r>
              <a:rPr lang="de-CH" sz="1800" dirty="0" smtClean="0">
                <a:solidFill>
                  <a:srgbClr val="009EE0"/>
                </a:solidFill>
                <a:sym typeface="Wingdings" panose="05000000000000000000" pitchFamily="2" charset="2"/>
              </a:rPr>
              <a:t>    </a:t>
            </a:r>
            <a:endParaRPr lang="de-CH" sz="1800" dirty="0" smtClean="0">
              <a:solidFill>
                <a:srgbClr val="009EE0"/>
              </a:solidFill>
            </a:endParaRPr>
          </a:p>
          <a:p>
            <a:pPr marL="0" indent="0">
              <a:buClr>
                <a:srgbClr val="00B050"/>
              </a:buClr>
              <a:buNone/>
            </a:pPr>
            <a:endParaRPr lang="de-CH" sz="1800" dirty="0" smtClean="0"/>
          </a:p>
          <a:p>
            <a:pPr marL="0" indent="0">
              <a:buClr>
                <a:srgbClr val="00B050"/>
              </a:buClr>
              <a:buNone/>
            </a:pPr>
            <a:endParaRPr lang="de-CH" sz="1800" dirty="0" smtClean="0"/>
          </a:p>
          <a:p>
            <a:pPr marL="0" indent="0">
              <a:spcBef>
                <a:spcPts val="1800"/>
              </a:spcBef>
              <a:buClr>
                <a:srgbClr val="00B050"/>
              </a:buClr>
              <a:buFont typeface="Symbol" pitchFamily="18" charset="2"/>
              <a:buNone/>
            </a:pPr>
            <a:r>
              <a:rPr lang="de-CH" sz="1800" dirty="0" smtClean="0"/>
              <a:t>          </a:t>
            </a:r>
            <a:endParaRPr lang="de-CH" sz="1800" dirty="0"/>
          </a:p>
        </p:txBody>
      </p:sp>
      <p:sp>
        <p:nvSpPr>
          <p:cNvPr id="7" name="Titel 3"/>
          <p:cNvSpPr txBox="1">
            <a:spLocks/>
          </p:cNvSpPr>
          <p:nvPr/>
        </p:nvSpPr>
        <p:spPr>
          <a:xfrm>
            <a:off x="1410365" y="445484"/>
            <a:ext cx="7186948" cy="535244"/>
          </a:xfrm>
          <a:prstGeom prst="rect">
            <a:avLst/>
          </a:prstGeom>
        </p:spPr>
        <p:txBody>
          <a:bodyPr/>
          <a:lstStyle>
            <a:lvl1pPr algn="l" defTabSz="914400" rtl="0" eaLnBrk="1" latinLnBrk="0" hangingPunct="1">
              <a:spcBef>
                <a:spcPct val="0"/>
              </a:spcBef>
              <a:buNone/>
              <a:defRPr sz="3000" kern="1200">
                <a:solidFill>
                  <a:schemeClr val="tx1"/>
                </a:solidFill>
                <a:latin typeface="+mj-lt"/>
                <a:ea typeface="+mj-ea"/>
                <a:cs typeface="+mj-cs"/>
              </a:defRPr>
            </a:lvl1pPr>
          </a:lstStyle>
          <a:p>
            <a:pPr marL="274638" indent="-274638">
              <a:spcBef>
                <a:spcPts val="600"/>
              </a:spcBef>
            </a:pPr>
            <a:r>
              <a:rPr lang="de-CH" sz="2000" b="1" dirty="0" smtClean="0">
                <a:solidFill>
                  <a:srgbClr val="009EE0"/>
                </a:solidFill>
                <a:latin typeface="+mn-lt"/>
              </a:rPr>
              <a:t>Zu guter Letzt: Hausaufgaben</a:t>
            </a:r>
            <a:endParaRPr lang="de-CH" sz="2000" dirty="0">
              <a:solidFill>
                <a:srgbClr val="009EE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08008068"/>
      </p:ext>
    </p:extLst>
  </p:cSld>
  <p:clrMapOvr>
    <a:masterClrMapping/>
  </p:clrMapOvr>
  <mc:AlternateContent xmlns:mc="http://schemas.openxmlformats.org/markup-compatibility/2006" xmlns:p14="http://schemas.microsoft.com/office/powerpoint/2010/main">
    <mc:Choice Requires="p14">
      <p:transition spd="slow" p14:dur="2000" advTm="22569"/>
    </mc:Choice>
    <mc:Fallback xmlns="">
      <p:transition spd="slow" advTm="2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572000" y="2708919"/>
            <a:ext cx="3635896" cy="1569660"/>
          </a:xfrm>
          <a:prstGeom prst="rect">
            <a:avLst/>
          </a:prstGeom>
          <a:noFill/>
        </p:spPr>
        <p:txBody>
          <a:bodyPr wrap="square" rtlCol="0">
            <a:spAutoFit/>
          </a:bodyPr>
          <a:lstStyle/>
          <a:p>
            <a:pPr algn="ctr"/>
            <a:r>
              <a:rPr lang="de-CH" sz="3200" b="1" dirty="0"/>
              <a:t>Besten Dank</a:t>
            </a:r>
          </a:p>
          <a:p>
            <a:pPr algn="ctr"/>
            <a:r>
              <a:rPr lang="de-CH" sz="3200" b="1" dirty="0"/>
              <a:t>für Ihre Aufmerksamkeit</a:t>
            </a:r>
          </a:p>
        </p:txBody>
      </p:sp>
      <p:pic>
        <p:nvPicPr>
          <p:cNvPr id="6" name="###Profile.Org.HeaderLogoShort###" descr="C:\Users\flury\AppData\Local\Temp\59e048ad-9ddd-4dac-ae0c-35f2a167c2ce.png"/>
          <p:cNvPicPr>
            <a:picLocks noChangeAspect="1"/>
          </p:cNvPicPr>
          <p:nvPr/>
        </p:nvPicPr>
        <p:blipFill>
          <a:blip r:embed="rId5" r:link="rId6" cstate="print"/>
          <a:stretch>
            <a:fillRect/>
          </a:stretch>
        </p:blipFill>
        <p:spPr>
          <a:xfrm>
            <a:off x="1187624" y="2066182"/>
            <a:ext cx="2952328" cy="2855135"/>
          </a:xfrm>
          <a:prstGeom prst="rect">
            <a:avLst/>
          </a:prstGeom>
        </p:spPr>
      </p:pic>
      <p:pic>
        <p:nvPicPr>
          <p:cNvPr id="4" name="Picture 3">
            <a:extLst>
              <a:ext uri="{FF2B5EF4-FFF2-40B4-BE49-F238E27FC236}">
                <a16:creationId xmlns:a16="http://schemas.microsoft.com/office/drawing/2014/main" id="{78859AC4-B849-A94F-8D42-EB8CEB0A3A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434504"/>
            <a:ext cx="292100" cy="330200"/>
          </a:xfrm>
          <a:prstGeom prst="rect">
            <a:avLst/>
          </a:prstGeom>
        </p:spPr>
      </p:pic>
      <p:sp>
        <p:nvSpPr>
          <p:cNvPr id="2" name="Rectangle 1">
            <a:extLst>
              <a:ext uri="{FF2B5EF4-FFF2-40B4-BE49-F238E27FC236}">
                <a16:creationId xmlns:a16="http://schemas.microsoft.com/office/drawing/2014/main" id="{DFA9D93F-908F-EF40-9BBD-94723E569F5A}"/>
              </a:ext>
            </a:extLst>
          </p:cNvPr>
          <p:cNvSpPr/>
          <p:nvPr/>
        </p:nvSpPr>
        <p:spPr>
          <a:xfrm>
            <a:off x="5086350" y="128588"/>
            <a:ext cx="2357438" cy="1114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feld 6"/>
          <p:cNvSpPr txBox="1"/>
          <p:nvPr/>
        </p:nvSpPr>
        <p:spPr>
          <a:xfrm>
            <a:off x="1259632" y="5935927"/>
            <a:ext cx="2267744" cy="369332"/>
          </a:xfrm>
          <a:prstGeom prst="rect">
            <a:avLst/>
          </a:prstGeom>
          <a:noFill/>
        </p:spPr>
        <p:txBody>
          <a:bodyPr wrap="square" rtlCol="0">
            <a:spAutoFit/>
          </a:bodyPr>
          <a:lstStyle/>
          <a:p>
            <a:r>
              <a:rPr lang="de-CH" dirty="0" smtClean="0"/>
              <a:t>www.zh.ch/neobiota</a:t>
            </a:r>
            <a:endParaRPr lang="de-CH" dirty="0"/>
          </a:p>
        </p:txBody>
      </p:sp>
      <p:sp>
        <p:nvSpPr>
          <p:cNvPr id="8" name="Textfeld 7"/>
          <p:cNvSpPr txBox="1"/>
          <p:nvPr/>
        </p:nvSpPr>
        <p:spPr>
          <a:xfrm>
            <a:off x="3812433" y="5935927"/>
            <a:ext cx="2267744" cy="369332"/>
          </a:xfrm>
          <a:prstGeom prst="rect">
            <a:avLst/>
          </a:prstGeom>
          <a:noFill/>
        </p:spPr>
        <p:txBody>
          <a:bodyPr wrap="square" rtlCol="0">
            <a:spAutoFit/>
          </a:bodyPr>
          <a:lstStyle/>
          <a:p>
            <a:r>
              <a:rPr lang="de-CH" dirty="0" smtClean="0"/>
              <a:t>neobiota@bd.zh.ch</a:t>
            </a:r>
            <a:endParaRPr lang="de-CH" dirty="0"/>
          </a:p>
        </p:txBody>
      </p:sp>
      <p:sp>
        <p:nvSpPr>
          <p:cNvPr id="9" name="Textfeld 8"/>
          <p:cNvSpPr txBox="1"/>
          <p:nvPr/>
        </p:nvSpPr>
        <p:spPr>
          <a:xfrm>
            <a:off x="6389948" y="5935927"/>
            <a:ext cx="2267744" cy="369332"/>
          </a:xfrm>
          <a:prstGeom prst="rect">
            <a:avLst/>
          </a:prstGeom>
          <a:noFill/>
        </p:spPr>
        <p:txBody>
          <a:bodyPr wrap="square" rtlCol="0">
            <a:spAutoFit/>
          </a:bodyPr>
          <a:lstStyle/>
          <a:p>
            <a:r>
              <a:rPr lang="de-CH" dirty="0"/>
              <a:t>043 259 32 60</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18996205"/>
      </p:ext>
    </p:extLst>
  </p:cSld>
  <p:clrMapOvr>
    <a:masterClrMapping/>
  </p:clrMapOvr>
  <mc:AlternateContent xmlns:mc="http://schemas.openxmlformats.org/markup-compatibility/2006" xmlns:p14="http://schemas.microsoft.com/office/powerpoint/2010/main">
    <mc:Choice Requires="p14">
      <p:transition spd="slow" p14:dur="2000" advTm="23958"/>
    </mc:Choice>
    <mc:Fallback xmlns="">
      <p:transition spd="slow" advTm="2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410364" y="1021548"/>
            <a:ext cx="7482115" cy="895284"/>
          </a:xfrm>
        </p:spPr>
        <p:txBody>
          <a:bodyPr/>
          <a:lstStyle/>
          <a:p>
            <a:r>
              <a:rPr lang="de-CH" dirty="0" smtClean="0">
                <a:solidFill>
                  <a:srgbClr val="009EE0"/>
                </a:solidFill>
              </a:rPr>
              <a:t>1. Zweck</a:t>
            </a:r>
            <a:endParaRPr lang="de-CH" dirty="0">
              <a:solidFill>
                <a:srgbClr val="009EE0"/>
              </a:solidFill>
            </a:endParaRPr>
          </a:p>
        </p:txBody>
      </p:sp>
      <p:sp>
        <p:nvSpPr>
          <p:cNvPr id="5" name="Textfeld 4"/>
          <p:cNvSpPr txBox="1"/>
          <p:nvPr/>
        </p:nvSpPr>
        <p:spPr>
          <a:xfrm>
            <a:off x="1507740" y="1772816"/>
            <a:ext cx="1984140" cy="408110"/>
          </a:xfrm>
          <a:prstGeom prst="rect">
            <a:avLst/>
          </a:prstGeom>
          <a:solidFill>
            <a:srgbClr val="FFC000"/>
          </a:solidFill>
          <a:ln>
            <a:solidFill>
              <a:schemeClr val="bg1"/>
            </a:solidFill>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smtClean="0">
                <a:ln>
                  <a:noFill/>
                </a:ln>
                <a:solidFill>
                  <a:prstClr val="black"/>
                </a:solidFill>
                <a:effectLst/>
                <a:uLnTx/>
                <a:uFillTx/>
                <a:latin typeface="+mj-lt"/>
                <a:ea typeface="+mn-ea"/>
                <a:cs typeface="+mn-cs"/>
              </a:rPr>
              <a:t>Gemeinden    </a:t>
            </a:r>
            <a:r>
              <a:rPr kumimoji="0" lang="de-CH" sz="1800" b="1" i="0" u="none" strike="noStrike" kern="1200" cap="none" spc="0" normalizeH="0" baseline="0" noProof="0" dirty="0" smtClean="0">
                <a:ln>
                  <a:noFill/>
                </a:ln>
                <a:solidFill>
                  <a:prstClr val="black"/>
                </a:solidFill>
                <a:effectLst/>
                <a:uLnTx/>
                <a:uFillTx/>
                <a:latin typeface="Calibri "/>
                <a:ea typeface="+mn-ea"/>
                <a:cs typeface="+mn-cs"/>
              </a:rPr>
              <a:t>             </a:t>
            </a:r>
          </a:p>
        </p:txBody>
      </p:sp>
      <p:sp>
        <p:nvSpPr>
          <p:cNvPr id="6" name="Rechteck 5"/>
          <p:cNvSpPr/>
          <p:nvPr/>
        </p:nvSpPr>
        <p:spPr bwMode="auto">
          <a:xfrm>
            <a:off x="1403648" y="2297066"/>
            <a:ext cx="7128284" cy="2212057"/>
          </a:xfrm>
          <a:prstGeom prst="rect">
            <a:avLst/>
          </a:prstGeom>
          <a:noFill/>
          <a:ln w="9525" cap="flat" cmpd="sng" algn="ctr">
            <a:noFill/>
            <a:prstDash val="solid"/>
            <a:round/>
            <a:headEnd type="none" w="med" len="med"/>
            <a:tailEnd type="none" w="med" len="med"/>
          </a:ln>
          <a:effectLst/>
        </p:spPr>
        <p:txBody>
          <a:bodyPr vert="horz" wrap="square" lIns="91440" tIns="108000" rIns="91440" bIns="45720" numCol="1" rtlCol="0" anchor="t" anchorCtr="0" compatLnSpc="1">
            <a:prstTxWarp prst="textNoShape">
              <a:avLst/>
            </a:prstTxWarp>
          </a:bodyPr>
          <a:lstStyle/>
          <a:p>
            <a:pPr marL="171450" marR="0" lvl="0" indent="-171450" algn="l" defTabSz="914400" rtl="0" eaLnBrk="0" fontAlgn="base" latinLnBrk="0" hangingPunct="0">
              <a:lnSpc>
                <a:spcPct val="100000"/>
              </a:lnSpc>
              <a:spcBef>
                <a:spcPts val="600"/>
              </a:spcBef>
              <a:buClrTx/>
              <a:buSzTx/>
              <a:buFont typeface="Arial" panose="020B0604020202020204" pitchFamily="34" charset="0"/>
              <a:buChar char="•"/>
              <a:tabLst/>
              <a:defRPr/>
            </a:pPr>
            <a:r>
              <a:rPr kumimoji="0" lang="de-CH" sz="2000" b="0" i="0" u="none" strike="noStrike" kern="1200" cap="none" spc="0" normalizeH="0" baseline="0" noProof="0" dirty="0">
                <a:ln>
                  <a:noFill/>
                </a:ln>
                <a:solidFill>
                  <a:prstClr val="black"/>
                </a:solidFill>
                <a:effectLst/>
                <a:uLnTx/>
                <a:uFillTx/>
                <a:cs typeface="Calibri" pitchFamily="34" charset="0"/>
              </a:rPr>
              <a:t>Gemäss </a:t>
            </a:r>
            <a:r>
              <a:rPr kumimoji="0" lang="de-CH" sz="2000" b="0" i="0" u="none" strike="noStrike" kern="1200" cap="none" spc="0" normalizeH="0" baseline="0" noProof="0" dirty="0" err="1">
                <a:ln>
                  <a:noFill/>
                </a:ln>
                <a:solidFill>
                  <a:prstClr val="black"/>
                </a:solidFill>
                <a:effectLst/>
                <a:uLnTx/>
                <a:uFillTx/>
                <a:cs typeface="Calibri" pitchFamily="34" charset="0"/>
              </a:rPr>
              <a:t>FrSV</a:t>
            </a:r>
            <a:r>
              <a:rPr kumimoji="0" lang="de-CH" sz="2000" b="0" i="0" u="none" strike="noStrike" kern="1200" cap="none" spc="0" normalizeH="0" baseline="0" noProof="0" dirty="0">
                <a:ln>
                  <a:noFill/>
                </a:ln>
                <a:solidFill>
                  <a:prstClr val="black"/>
                </a:solidFill>
                <a:effectLst/>
                <a:uLnTx/>
                <a:uFillTx/>
                <a:cs typeface="Calibri" pitchFamily="34" charset="0"/>
              </a:rPr>
              <a:t> </a:t>
            </a:r>
            <a:r>
              <a:rPr lang="de-CH" sz="2000" dirty="0" smtClean="0">
                <a:solidFill>
                  <a:prstClr val="black"/>
                </a:solidFill>
                <a:cs typeface="Calibri" pitchFamily="34" charset="0"/>
              </a:rPr>
              <a:t>&amp; </a:t>
            </a:r>
            <a:r>
              <a:rPr lang="de-CH" sz="2000" dirty="0" err="1" smtClean="0">
                <a:solidFill>
                  <a:prstClr val="black"/>
                </a:solidFill>
                <a:cs typeface="Calibri" pitchFamily="34" charset="0"/>
              </a:rPr>
              <a:t>MPigO</a:t>
            </a:r>
            <a:r>
              <a:rPr lang="de-CH" sz="2000" dirty="0" smtClean="0">
                <a:solidFill>
                  <a:prstClr val="black"/>
                </a:solidFill>
                <a:cs typeface="Calibri" pitchFamily="34" charset="0"/>
              </a:rPr>
              <a:t> 2018-21 </a:t>
            </a:r>
            <a:r>
              <a:rPr kumimoji="0" lang="de-CH" sz="2000" b="0" i="0" u="none" strike="noStrike" kern="1200" cap="none" spc="0" normalizeH="0" baseline="0" noProof="0" dirty="0" smtClean="0">
                <a:ln>
                  <a:noFill/>
                </a:ln>
                <a:solidFill>
                  <a:prstClr val="black"/>
                </a:solidFill>
                <a:effectLst/>
                <a:uLnTx/>
                <a:uFillTx/>
                <a:cs typeface="Calibri" pitchFamily="34" charset="0"/>
              </a:rPr>
              <a:t>keine direkten</a:t>
            </a:r>
            <a:r>
              <a:rPr kumimoji="0" lang="de-CH" sz="2000" b="0" i="0" u="none" strike="noStrike" kern="1200" cap="none" spc="0" normalizeH="0" noProof="0" dirty="0" smtClean="0">
                <a:ln>
                  <a:noFill/>
                </a:ln>
                <a:solidFill>
                  <a:prstClr val="black"/>
                </a:solidFill>
                <a:effectLst/>
                <a:uLnTx/>
                <a:uFillTx/>
                <a:cs typeface="Calibri" pitchFamily="34" charset="0"/>
              </a:rPr>
              <a:t> </a:t>
            </a:r>
            <a:r>
              <a:rPr kumimoji="0" lang="de-CH" sz="2000" b="0" i="0" u="none" strike="noStrike" kern="1200" cap="none" spc="0" normalizeH="0" baseline="0" noProof="0" dirty="0" smtClean="0">
                <a:ln>
                  <a:noFill/>
                </a:ln>
                <a:solidFill>
                  <a:prstClr val="black"/>
                </a:solidFill>
                <a:effectLst/>
                <a:uLnTx/>
                <a:uFillTx/>
                <a:cs typeface="Calibri" pitchFamily="34" charset="0"/>
              </a:rPr>
              <a:t>Vollzugsaufgaben </a:t>
            </a:r>
          </a:p>
          <a:p>
            <a:pPr marL="171450" lvl="0" indent="-171450" eaLnBrk="0" fontAlgn="base" hangingPunct="0">
              <a:spcBef>
                <a:spcPts val="600"/>
              </a:spcBef>
              <a:buFont typeface="Arial" panose="020B0604020202020204" pitchFamily="34" charset="0"/>
              <a:buChar char="•"/>
              <a:defRPr/>
            </a:pPr>
            <a:r>
              <a:rPr kumimoji="0" lang="de-CH" sz="2000" b="0" i="0" u="none" strike="noStrike" kern="1200" cap="none" spc="0" normalizeH="0" baseline="0" noProof="0" dirty="0" smtClean="0">
                <a:ln>
                  <a:noFill/>
                </a:ln>
                <a:solidFill>
                  <a:prstClr val="black"/>
                </a:solidFill>
                <a:effectLst/>
                <a:uLnTx/>
                <a:uFillTx/>
                <a:cs typeface="Calibri" pitchFamily="34" charset="0"/>
              </a:rPr>
              <a:t>Als </a:t>
            </a:r>
            <a:r>
              <a:rPr kumimoji="0" lang="de-CH" sz="2000" b="0" i="0" u="none" strike="noStrike" kern="1200" cap="none" spc="0" normalizeH="0" baseline="0" noProof="0" dirty="0" err="1" smtClean="0">
                <a:ln>
                  <a:noFill/>
                </a:ln>
                <a:solidFill>
                  <a:prstClr val="black"/>
                </a:solidFill>
                <a:effectLst/>
                <a:uLnTx/>
                <a:uFillTx/>
                <a:cs typeface="Calibri" pitchFamily="34" charset="0"/>
              </a:rPr>
              <a:t>GrundeigentümerIn</a:t>
            </a:r>
            <a:r>
              <a:rPr lang="de-CH" sz="2000" dirty="0" smtClean="0">
                <a:solidFill>
                  <a:prstClr val="black"/>
                </a:solidFill>
                <a:cs typeface="Calibri" pitchFamily="34" charset="0"/>
              </a:rPr>
              <a:t> &amp; </a:t>
            </a:r>
            <a:r>
              <a:rPr lang="de-CH" sz="2000" dirty="0" err="1" smtClean="0">
                <a:solidFill>
                  <a:prstClr val="black"/>
                </a:solidFill>
                <a:cs typeface="Calibri" pitchFamily="34" charset="0"/>
              </a:rPr>
              <a:t>BewirtschafterIn</a:t>
            </a:r>
            <a:r>
              <a:rPr lang="de-CH" sz="2000" dirty="0" smtClean="0">
                <a:solidFill>
                  <a:prstClr val="black"/>
                </a:solidFill>
                <a:cs typeface="Calibri" pitchFamily="34" charset="0"/>
              </a:rPr>
              <a:t> müssen rechtliche Grundlagen eingehalten werden</a:t>
            </a:r>
          </a:p>
          <a:p>
            <a:pPr marL="171450" marR="0" lvl="0" indent="-171450" algn="l" defTabSz="914400" rtl="0" eaLnBrk="0" fontAlgn="base" latinLnBrk="0" hangingPunct="0">
              <a:lnSpc>
                <a:spcPct val="100000"/>
              </a:lnSpc>
              <a:spcBef>
                <a:spcPts val="600"/>
              </a:spcBef>
              <a:buClrTx/>
              <a:buSzTx/>
              <a:buFont typeface="Arial" panose="020B0604020202020204" pitchFamily="34" charset="0"/>
              <a:buChar char="•"/>
              <a:tabLst/>
              <a:defRPr/>
            </a:pPr>
            <a:r>
              <a:rPr kumimoji="0" lang="de-CH" sz="2000" b="0" i="0" u="none" strike="noStrike" kern="1200" cap="none" spc="0" normalizeH="0" baseline="0" noProof="0" dirty="0" smtClean="0">
                <a:ln>
                  <a:noFill/>
                </a:ln>
                <a:solidFill>
                  <a:prstClr val="black"/>
                </a:solidFill>
                <a:effectLst/>
                <a:uLnTx/>
                <a:uFillTx/>
                <a:cs typeface="Calibri" pitchFamily="34" charset="0"/>
              </a:rPr>
              <a:t>Für die Umsetzung vor Ort</a:t>
            </a:r>
          </a:p>
          <a:p>
            <a:pPr marL="171450" marR="0" lvl="0" indent="-171450" algn="l" defTabSz="914400" rtl="0" eaLnBrk="0" fontAlgn="base" latinLnBrk="0" hangingPunct="0">
              <a:lnSpc>
                <a:spcPct val="100000"/>
              </a:lnSpc>
              <a:spcBef>
                <a:spcPts val="600"/>
              </a:spcBef>
              <a:buClrTx/>
              <a:buSzTx/>
              <a:buFont typeface="Arial" panose="020B0604020202020204" pitchFamily="34" charset="0"/>
              <a:buChar char="•"/>
              <a:tabLst/>
              <a:defRPr/>
            </a:pPr>
            <a:r>
              <a:rPr lang="de-CH" sz="2000" dirty="0" smtClean="0">
                <a:solidFill>
                  <a:prstClr val="black"/>
                </a:solidFill>
                <a:cs typeface="Calibri" pitchFamily="34" charset="0"/>
              </a:rPr>
              <a:t>Anlaufstelle für Einwohner / Privateigentümer</a:t>
            </a:r>
            <a:endParaRPr kumimoji="0" lang="de-CH" sz="2000" b="0" i="0" u="none" strike="noStrike" kern="1200" cap="none" spc="0" normalizeH="0" baseline="0" noProof="0" dirty="0">
              <a:ln>
                <a:noFill/>
              </a:ln>
              <a:solidFill>
                <a:prstClr val="black"/>
              </a:solidFill>
              <a:effectLst/>
              <a:uLnTx/>
              <a:uFillTx/>
              <a:cs typeface="Calibri" pitchFamily="34" charset="0"/>
            </a:endParaRPr>
          </a:p>
        </p:txBody>
      </p:sp>
      <p:sp>
        <p:nvSpPr>
          <p:cNvPr id="8" name="Textfeld 7"/>
          <p:cNvSpPr txBox="1"/>
          <p:nvPr/>
        </p:nvSpPr>
        <p:spPr>
          <a:xfrm>
            <a:off x="1347004" y="5107250"/>
            <a:ext cx="5400092" cy="553998"/>
          </a:xfrm>
          <a:prstGeom prst="rect">
            <a:avLst/>
          </a:prstGeom>
          <a:noFill/>
        </p:spPr>
        <p:txBody>
          <a:bodyPr wrap="square" rtlCol="0">
            <a:spAutoFit/>
          </a:bodyPr>
          <a:lstStyle/>
          <a:p>
            <a:pPr algn="ctr"/>
            <a:r>
              <a:rPr lang="de-CH" sz="3000" b="1" dirty="0" err="1" smtClean="0">
                <a:solidFill>
                  <a:srgbClr val="FFC000"/>
                </a:solidFill>
                <a:latin typeface="+mj-lt"/>
              </a:rPr>
              <a:t>Neobiota</a:t>
            </a:r>
            <a:r>
              <a:rPr lang="de-CH" sz="3000" b="1" dirty="0">
                <a:solidFill>
                  <a:srgbClr val="FFC000"/>
                </a:solidFill>
                <a:latin typeface="+mj-lt"/>
              </a:rPr>
              <a:t>-</a:t>
            </a:r>
            <a:r>
              <a:rPr lang="de-CH" sz="3000" b="1" dirty="0" smtClean="0">
                <a:solidFill>
                  <a:srgbClr val="FFC000"/>
                </a:solidFill>
                <a:latin typeface="+mj-lt"/>
              </a:rPr>
              <a:t>Kontaktperson</a:t>
            </a:r>
            <a:endParaRPr lang="de-CH" sz="3000" b="1" dirty="0">
              <a:solidFill>
                <a:srgbClr val="FFC000"/>
              </a:solidFill>
              <a:latin typeface="+mj-lt"/>
            </a:endParaRPr>
          </a:p>
        </p:txBody>
      </p:sp>
      <p:sp>
        <p:nvSpPr>
          <p:cNvPr id="9" name="Pfeil nach unten 8"/>
          <p:cNvSpPr/>
          <p:nvPr/>
        </p:nvSpPr>
        <p:spPr>
          <a:xfrm flipH="1">
            <a:off x="3903034" y="4553252"/>
            <a:ext cx="301202" cy="60394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p:cNvSpPr txBox="1"/>
          <p:nvPr/>
        </p:nvSpPr>
        <p:spPr>
          <a:xfrm>
            <a:off x="1562774" y="6259378"/>
            <a:ext cx="4968552" cy="553998"/>
          </a:xfrm>
          <a:prstGeom prst="rect">
            <a:avLst/>
          </a:prstGeom>
          <a:noFill/>
        </p:spPr>
        <p:txBody>
          <a:bodyPr wrap="square" rtlCol="0">
            <a:spAutoFit/>
          </a:bodyPr>
          <a:lstStyle/>
          <a:p>
            <a:pPr algn="ctr"/>
            <a:r>
              <a:rPr lang="de-CH" sz="3000" b="1" dirty="0" smtClean="0">
                <a:solidFill>
                  <a:srgbClr val="009EE0"/>
                </a:solidFill>
                <a:latin typeface="+mj-lt"/>
              </a:rPr>
              <a:t>Kanton</a:t>
            </a:r>
            <a:endParaRPr lang="de-CH" sz="3000" b="1" dirty="0">
              <a:solidFill>
                <a:srgbClr val="009EE0"/>
              </a:solidFill>
              <a:latin typeface="+mj-lt"/>
            </a:endParaRPr>
          </a:p>
        </p:txBody>
      </p:sp>
      <p:sp>
        <p:nvSpPr>
          <p:cNvPr id="11" name="Pfeil nach oben und unten 10"/>
          <p:cNvSpPr/>
          <p:nvPr/>
        </p:nvSpPr>
        <p:spPr>
          <a:xfrm>
            <a:off x="3903034" y="5633372"/>
            <a:ext cx="301202" cy="626006"/>
          </a:xfrm>
          <a:prstGeom prst="upDownArrow">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52619840"/>
      </p:ext>
    </p:extLst>
  </p:cSld>
  <p:clrMapOvr>
    <a:masterClrMapping/>
  </p:clrMapOvr>
  <mc:AlternateContent xmlns:mc="http://schemas.openxmlformats.org/markup-compatibility/2006" xmlns:p14="http://schemas.microsoft.com/office/powerpoint/2010/main">
    <mc:Choice Requires="p14">
      <p:transition spd="slow" p14:dur="2000" advTm="59177"/>
    </mc:Choice>
    <mc:Fallback xmlns="">
      <p:transition spd="slow" advTm="59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47190" x="9058275" y="6383338"/>
          <p14:tracePt t="47199" x="9012238" y="6389688"/>
          <p14:tracePt t="47216" x="8932863" y="6400800"/>
          <p14:tracePt t="47232" x="8864600" y="6407150"/>
          <p14:tracePt t="47236" x="8823325" y="6407150"/>
          <p14:tracePt t="47249" x="8778875" y="6411913"/>
          <p14:tracePt t="47266" x="8704263" y="6411913"/>
          <p14:tracePt t="47282" x="8647113" y="6418263"/>
          <p14:tracePt t="47299" x="8583613" y="6418263"/>
          <p14:tracePt t="47316" x="8521700" y="6423025"/>
          <p14:tracePt t="47332" x="8429625" y="6423025"/>
          <p14:tracePt t="47349" x="8366125" y="6423025"/>
          <p14:tracePt t="47366" x="8308975" y="6423025"/>
          <p14:tracePt t="47382" x="8247063" y="6423025"/>
          <p14:tracePt t="47399" x="8166100" y="6411913"/>
          <p14:tracePt t="47416" x="8093075" y="6394450"/>
          <p14:tracePt t="47432" x="7994650" y="6372225"/>
          <p14:tracePt t="47449" x="7897813" y="6332538"/>
          <p14:tracePt t="47466" x="7789863" y="6292850"/>
          <p14:tracePt t="47482" x="7669213" y="6240463"/>
          <p14:tracePt t="47499" x="7554913" y="6178550"/>
          <p14:tracePt t="47516" x="7446963" y="6108700"/>
          <p14:tracePt t="47532" x="7321550" y="6022975"/>
          <p14:tracePt t="47549" x="7251700" y="5961063"/>
          <p14:tracePt t="47566" x="7200900" y="5897563"/>
          <p14:tracePt t="47582" x="7161213" y="5846763"/>
          <p14:tracePt t="47599" x="7086600" y="5761038"/>
          <p14:tracePt t="47616" x="6983413" y="5640388"/>
          <p14:tracePt t="47633" x="6829425" y="5486400"/>
          <p14:tracePt t="47649" x="6629400" y="5308600"/>
          <p14:tracePt t="47666" x="6400800" y="5126038"/>
          <p14:tracePt t="47682" x="6126163" y="4949825"/>
          <p14:tracePt t="47700" x="5657850" y="4714875"/>
          <p14:tracePt t="47716" x="5532438" y="4664075"/>
          <p14:tracePt t="47732" x="5165725" y="4583113"/>
          <p14:tracePt t="47749" x="5000625" y="4560888"/>
          <p14:tracePt t="47766" x="4897438" y="4560888"/>
          <p14:tracePt t="47782" x="4800600" y="4560888"/>
          <p14:tracePt t="47799" x="4743450" y="4589463"/>
          <p14:tracePt t="47816" x="4675188" y="4635500"/>
          <p14:tracePt t="47832" x="4618038" y="4675188"/>
          <p14:tracePt t="47849" x="4549775" y="4725988"/>
          <p14:tracePt t="47866" x="4486275" y="4778375"/>
          <p14:tracePt t="47882" x="4429125" y="4818063"/>
          <p14:tracePt t="47899" x="4371975" y="4857750"/>
          <p14:tracePt t="47916" x="4308475" y="4908550"/>
          <p14:tracePt t="47932" x="4217988" y="4978400"/>
          <p14:tracePt t="47949" x="4165600" y="5006975"/>
          <p14:tracePt t="47966" x="4121150" y="5040313"/>
          <p14:tracePt t="47982" x="4075113" y="5068888"/>
          <p14:tracePt t="47999" x="4035425" y="5097463"/>
          <p14:tracePt t="48016" x="3994150" y="5132388"/>
          <p14:tracePt t="48032" x="3949700" y="5165725"/>
          <p14:tracePt t="48049" x="3925888" y="5189538"/>
          <p14:tracePt t="48066" x="3914775" y="5222875"/>
          <p14:tracePt t="48082" x="3908425" y="5251450"/>
          <p14:tracePt t="48099" x="3908425" y="5280025"/>
          <p14:tracePt t="48116" x="3908425" y="5321300"/>
          <p14:tracePt t="48132" x="3908425" y="5354638"/>
          <p14:tracePt t="48150" x="3921125" y="5400675"/>
          <p14:tracePt t="48166" x="3932238" y="5435600"/>
          <p14:tracePt t="48182" x="3943350" y="5464175"/>
          <p14:tracePt t="48199" x="3965575" y="5497513"/>
          <p14:tracePt t="48216" x="4000500" y="5532438"/>
          <p14:tracePt t="48232" x="4040188" y="5572125"/>
          <p14:tracePt t="48249" x="4079875" y="5600700"/>
          <p14:tracePt t="48266" x="4125913" y="5635625"/>
          <p14:tracePt t="48282" x="4183063" y="5668963"/>
          <p14:tracePt t="48299" x="4246563" y="5697538"/>
          <p14:tracePt t="48316" x="4303713" y="5732463"/>
          <p14:tracePt t="48332" x="4371975" y="5761038"/>
          <p14:tracePt t="48349" x="4406900" y="5783263"/>
          <p14:tracePt t="48366" x="4457700" y="5807075"/>
          <p14:tracePt t="48383" x="4508500" y="5829300"/>
          <p14:tracePt t="48399" x="4554538" y="5851525"/>
          <p14:tracePt t="48416" x="4594225" y="5868988"/>
          <p14:tracePt t="48432" x="4646613" y="5892800"/>
          <p14:tracePt t="48449" x="4697413" y="5903913"/>
          <p14:tracePt t="48466" x="4749800" y="5915025"/>
          <p14:tracePt t="48482" x="4794250" y="5915025"/>
          <p14:tracePt t="48499" x="4846638" y="5915025"/>
          <p14:tracePt t="48516" x="4897438" y="5915025"/>
          <p14:tracePt t="48532" x="4994275" y="5908675"/>
          <p14:tracePt t="48549" x="5051425" y="5897563"/>
          <p14:tracePt t="48566" x="5108575" y="5880100"/>
          <p14:tracePt t="48582" x="5160963" y="5857875"/>
          <p14:tracePt t="48599" x="5211763" y="5835650"/>
          <p14:tracePt t="48616" x="5257800" y="5811838"/>
          <p14:tracePt t="48632" x="5292725" y="5789613"/>
          <p14:tracePt t="48649" x="5337175" y="5765800"/>
          <p14:tracePt t="48666" x="5378450" y="5726113"/>
          <p14:tracePt t="48682" x="5400675" y="5703888"/>
          <p14:tracePt t="48699" x="5422900" y="5664200"/>
          <p14:tracePt t="48716" x="5440363" y="5629275"/>
          <p14:tracePt t="48732" x="5451475" y="5583238"/>
          <p14:tracePt t="48749" x="5457825" y="5554663"/>
          <p14:tracePt t="48766" x="5457825" y="5526088"/>
          <p14:tracePt t="48782" x="5457825" y="5492750"/>
          <p14:tracePt t="48799" x="5457825" y="5457825"/>
          <p14:tracePt t="48816" x="5457825" y="5422900"/>
          <p14:tracePt t="48832" x="5446713" y="5389563"/>
          <p14:tracePt t="48849" x="5429250" y="5365750"/>
          <p14:tracePt t="48866" x="5411788" y="5337175"/>
          <p14:tracePt t="48882" x="5389563" y="5314950"/>
          <p14:tracePt t="48899" x="5354638" y="5280025"/>
          <p14:tracePt t="48916" x="5314950" y="5257800"/>
          <p14:tracePt t="48932" x="5240338" y="5218113"/>
          <p14:tracePt t="48949" x="5189538" y="5194300"/>
          <p14:tracePt t="48966" x="5149850" y="5183188"/>
          <p14:tracePt t="48982" x="5114925" y="5178425"/>
          <p14:tracePt t="48999" x="5075238" y="5172075"/>
          <p14:tracePt t="49016" x="5029200" y="5165725"/>
          <p14:tracePt t="49032" x="4989513" y="5165725"/>
          <p14:tracePt t="49049" x="4949825" y="5165725"/>
          <p14:tracePt t="49066" x="4914900" y="5172075"/>
          <p14:tracePt t="49082" x="4868863" y="5194300"/>
          <p14:tracePt t="49099" x="4822825" y="5207000"/>
          <p14:tracePt t="49116" x="4778375" y="5229225"/>
          <p14:tracePt t="49132" x="4721225" y="5257800"/>
          <p14:tracePt t="49149" x="4692650" y="5280025"/>
          <p14:tracePt t="49165" x="4657725" y="5303838"/>
          <p14:tracePt t="49182" x="4635500" y="5321300"/>
          <p14:tracePt t="49199" x="4618038" y="5349875"/>
          <p14:tracePt t="49216" x="4606925" y="5372100"/>
          <p14:tracePt t="49232" x="4594225" y="5400675"/>
          <p14:tracePt t="49249" x="4589463" y="5429250"/>
          <p14:tracePt t="49265" x="4589463" y="5451475"/>
          <p14:tracePt t="49282" x="4589463" y="5475288"/>
          <p14:tracePt t="49299" x="4594225" y="5503863"/>
          <p14:tracePt t="49316" x="4606925" y="5532438"/>
          <p14:tracePt t="49332" x="4635500" y="5583238"/>
          <p14:tracePt t="49349" x="4657725" y="5622925"/>
          <p14:tracePt t="49366" x="4692650" y="5664200"/>
          <p14:tracePt t="49383" x="4732338" y="5697538"/>
          <p14:tracePt t="49399" x="4783138" y="5743575"/>
          <p14:tracePt t="49416" x="4840288" y="5772150"/>
          <p14:tracePt t="49432" x="4897438" y="5807075"/>
          <p14:tracePt t="49449" x="4949825" y="5829300"/>
          <p14:tracePt t="49466" x="4994275" y="5846763"/>
          <p14:tracePt t="49482" x="5040313" y="5864225"/>
          <p14:tracePt t="49499" x="5092700" y="5868988"/>
          <p14:tracePt t="49516" x="5137150" y="5880100"/>
          <p14:tracePt t="49532" x="5200650" y="5897563"/>
          <p14:tracePt t="49549" x="5240338" y="5897563"/>
          <p14:tracePt t="49566" x="5297488" y="5897563"/>
          <p14:tracePt t="49582" x="5360988" y="5897563"/>
          <p14:tracePt t="49599" x="5422900" y="5897563"/>
          <p14:tracePt t="49616" x="5475288" y="5897563"/>
          <p14:tracePt t="49632" x="5532438" y="5897563"/>
          <p14:tracePt t="49649" x="5583238" y="5897563"/>
          <p14:tracePt t="49666" x="5640388" y="5897563"/>
          <p14:tracePt t="49682" x="5692775" y="5897563"/>
          <p14:tracePt t="49699" x="5749925" y="5880100"/>
          <p14:tracePt t="49716" x="5800725" y="5851525"/>
          <p14:tracePt t="49732" x="5868988" y="5822950"/>
          <p14:tracePt t="49749" x="5921375" y="5794375"/>
          <p14:tracePt t="49765" x="5954713" y="5778500"/>
          <p14:tracePt t="49782" x="5965825" y="5772150"/>
          <p14:tracePt t="49799" x="5972175" y="5765800"/>
          <p14:tracePt t="49815" x="5972175" y="5761038"/>
          <p14:tracePt t="49832" x="5972175" y="5737225"/>
          <p14:tracePt t="49849" x="5972175" y="5726113"/>
          <p14:tracePt t="49866" x="5972175" y="5708650"/>
          <p14:tracePt t="49882" x="5972175" y="5703888"/>
          <p14:tracePt t="49899" x="5983288" y="5692775"/>
          <p14:tracePt t="49916" x="5989638" y="5686425"/>
          <p14:tracePt t="49949" x="6007100" y="5675313"/>
          <p14:tracePt t="49965" x="6022975" y="5675313"/>
          <p14:tracePt t="49982" x="6057900" y="5668963"/>
          <p14:tracePt t="49999" x="6121400" y="5664200"/>
          <p14:tracePt t="50016" x="6200775" y="5651500"/>
          <p14:tracePt t="50032" x="6292850" y="5646738"/>
          <p14:tracePt t="50049" x="6407150" y="5635625"/>
          <p14:tracePt t="50066" x="6537325" y="5629275"/>
          <p14:tracePt t="50082" x="6669088" y="5622925"/>
          <p14:tracePt t="50099" x="6794500" y="5622925"/>
          <p14:tracePt t="50116" x="6972300" y="5611813"/>
          <p14:tracePt t="50132" x="7069138" y="5611813"/>
          <p14:tracePt t="50149" x="7161213" y="5611813"/>
          <p14:tracePt t="50165" x="7251700" y="5607050"/>
          <p14:tracePt t="50182" x="7350125" y="5607050"/>
          <p14:tracePt t="50199" x="7423150" y="5607050"/>
          <p14:tracePt t="50216" x="7497763" y="5607050"/>
          <p14:tracePt t="50232" x="7572375" y="5607050"/>
          <p14:tracePt t="50249" x="7640638" y="5607050"/>
          <p14:tracePt t="50265" x="7704138" y="5600700"/>
          <p14:tracePt t="50282" x="7743825" y="5600700"/>
          <p14:tracePt t="50299" x="7778750" y="5600700"/>
          <p14:tracePt t="50316" x="7794625" y="5600700"/>
          <p14:tracePt t="50332" x="7812088" y="5594350"/>
          <p14:tracePt t="50349" x="7818438" y="5594350"/>
          <p14:tracePt t="50366" x="7829550" y="5589588"/>
          <p14:tracePt t="50385" x="7840663" y="5589588"/>
          <p14:tracePt t="50399" x="7847013" y="5583238"/>
          <p14:tracePt t="50415" x="7869238" y="5583238"/>
          <p14:tracePt t="50432" x="7897813" y="5583238"/>
          <p14:tracePt t="50449" x="7926388" y="5578475"/>
          <p14:tracePt t="50466" x="7961313" y="5572125"/>
          <p14:tracePt t="50482" x="7989888" y="5565775"/>
          <p14:tracePt t="50499" x="8012113" y="5565775"/>
          <p14:tracePt t="50515" x="8018463" y="55610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smtClean="0">
                <a:solidFill>
                  <a:srgbClr val="009EE0"/>
                </a:solidFill>
              </a:rPr>
              <a:t>2. Profil </a:t>
            </a:r>
            <a:r>
              <a:rPr lang="de-CH" dirty="0" err="1" smtClean="0">
                <a:solidFill>
                  <a:srgbClr val="009EE0"/>
                </a:solidFill>
              </a:rPr>
              <a:t>Neobiota</a:t>
            </a:r>
            <a:r>
              <a:rPr lang="de-CH" dirty="0" smtClean="0">
                <a:solidFill>
                  <a:srgbClr val="009EE0"/>
                </a:solidFill>
              </a:rPr>
              <a:t>-Kontaktperson</a:t>
            </a:r>
            <a:endParaRPr lang="de-CH" dirty="0">
              <a:solidFill>
                <a:srgbClr val="009EE0"/>
              </a:solidFill>
            </a:endParaRPr>
          </a:p>
        </p:txBody>
      </p:sp>
      <p:sp>
        <p:nvSpPr>
          <p:cNvPr id="2" name="Inhaltsplatzhalter 1"/>
          <p:cNvSpPr>
            <a:spLocks noGrp="1"/>
          </p:cNvSpPr>
          <p:nvPr>
            <p:ph sz="quarter" idx="10"/>
          </p:nvPr>
        </p:nvSpPr>
        <p:spPr>
          <a:xfrm>
            <a:off x="1403648" y="1916831"/>
            <a:ext cx="7200800" cy="3168353"/>
          </a:xfrm>
        </p:spPr>
        <p:txBody>
          <a:bodyPr/>
          <a:lstStyle/>
          <a:p>
            <a:pPr marL="0" indent="0">
              <a:buNone/>
            </a:pPr>
            <a:r>
              <a:rPr lang="de-CH" sz="2000" b="1" dirty="0" smtClean="0"/>
              <a:t>Die </a:t>
            </a:r>
            <a:r>
              <a:rPr lang="de-CH" sz="2000" b="1" dirty="0" err="1" smtClean="0"/>
              <a:t>Neobiota</a:t>
            </a:r>
            <a:r>
              <a:rPr lang="de-CH" sz="2000" b="1" dirty="0" smtClean="0"/>
              <a:t>-Kontaktperson:</a:t>
            </a:r>
          </a:p>
          <a:p>
            <a:pPr marL="441325" indent="-441325" defTabSz="441325">
              <a:spcBef>
                <a:spcPts val="1200"/>
              </a:spcBef>
              <a:buFont typeface="Wingdings" panose="05000000000000000000" pitchFamily="2" charset="2"/>
              <a:buChar char="ü"/>
            </a:pPr>
            <a:r>
              <a:rPr lang="de-CH" sz="2000" dirty="0" smtClean="0"/>
              <a:t>kennt das Gemeindegebiet &amp; die gemeindeinternen Abläufe</a:t>
            </a:r>
          </a:p>
          <a:p>
            <a:pPr marL="441325" indent="-441325" defTabSz="441325">
              <a:spcBef>
                <a:spcPts val="600"/>
              </a:spcBef>
              <a:buFont typeface="Wingdings" panose="05000000000000000000" pitchFamily="2" charset="2"/>
              <a:buChar char="ü"/>
            </a:pPr>
            <a:r>
              <a:rPr lang="de-CH" sz="2000" dirty="0" smtClean="0"/>
              <a:t>kennt </a:t>
            </a:r>
            <a:r>
              <a:rPr lang="de-CH" sz="2000" dirty="0"/>
              <a:t>die wichtigsten </a:t>
            </a:r>
            <a:r>
              <a:rPr lang="de-CH" sz="2000" dirty="0" err="1"/>
              <a:t>Neobiota</a:t>
            </a:r>
            <a:r>
              <a:rPr lang="de-CH" sz="2000" dirty="0"/>
              <a:t>-Akteure in der </a:t>
            </a:r>
            <a:r>
              <a:rPr lang="de-CH" sz="2000" dirty="0" smtClean="0"/>
              <a:t>Gemeinde</a:t>
            </a:r>
            <a:endParaRPr lang="de-CH" sz="2000" dirty="0"/>
          </a:p>
          <a:p>
            <a:pPr marL="441325" indent="-441325" defTabSz="441325">
              <a:spcBef>
                <a:spcPts val="600"/>
              </a:spcBef>
              <a:buFont typeface="Wingdings" panose="05000000000000000000" pitchFamily="2" charset="2"/>
              <a:buChar char="ü"/>
            </a:pPr>
            <a:r>
              <a:rPr lang="de-CH" sz="2000" dirty="0" smtClean="0"/>
              <a:t>kennt die Ansprechpersonen im Kanton</a:t>
            </a:r>
          </a:p>
          <a:p>
            <a:pPr marL="441325" indent="-441325" defTabSz="441325">
              <a:spcBef>
                <a:spcPts val="600"/>
              </a:spcBef>
              <a:buFont typeface="Wingdings" panose="05000000000000000000" pitchFamily="2" charset="2"/>
              <a:buChar char="ü"/>
            </a:pPr>
            <a:r>
              <a:rPr lang="de-CH" sz="2000" dirty="0" smtClean="0"/>
              <a:t>kennt die wichtigsten </a:t>
            </a:r>
            <a:r>
              <a:rPr lang="de-CH" sz="2000" dirty="0" err="1" smtClean="0"/>
              <a:t>Neobiota</a:t>
            </a:r>
            <a:r>
              <a:rPr lang="de-CH" sz="2000" dirty="0" smtClean="0"/>
              <a:t>-Arten &amp; deren Problematik</a:t>
            </a:r>
          </a:p>
          <a:p>
            <a:pPr marL="441325" indent="-441325" defTabSz="441325">
              <a:spcBef>
                <a:spcPts val="600"/>
              </a:spcBef>
              <a:buFont typeface="Wingdings" panose="05000000000000000000" pitchFamily="2" charset="2"/>
              <a:buChar char="ü"/>
            </a:pPr>
            <a:r>
              <a:rPr lang="de-CH" sz="2000" dirty="0" smtClean="0"/>
              <a:t>kennt geeignete Massnahmen zur Bekämpfung der wichtigsten </a:t>
            </a:r>
            <a:r>
              <a:rPr lang="de-CH" sz="2000" dirty="0" err="1" smtClean="0"/>
              <a:t>Neobiota</a:t>
            </a:r>
            <a:r>
              <a:rPr lang="de-CH" sz="2000" dirty="0" smtClean="0"/>
              <a:t>-Arten</a:t>
            </a:r>
            <a:endParaRPr lang="de-CH" sz="2000" dirty="0"/>
          </a:p>
        </p:txBody>
      </p:sp>
      <p:sp>
        <p:nvSpPr>
          <p:cNvPr id="7" name="Textfeld 6"/>
          <p:cNvSpPr txBox="1"/>
          <p:nvPr/>
        </p:nvSpPr>
        <p:spPr>
          <a:xfrm>
            <a:off x="1438820" y="5517232"/>
            <a:ext cx="6341713" cy="523220"/>
          </a:xfrm>
          <a:prstGeom prst="rect">
            <a:avLst/>
          </a:prstGeom>
          <a:noFill/>
        </p:spPr>
        <p:txBody>
          <a:bodyPr wrap="square" rtlCol="0">
            <a:spAutoFit/>
          </a:bodyPr>
          <a:lstStyle/>
          <a:p>
            <a:r>
              <a:rPr lang="de-CH" sz="2800" b="1" dirty="0" smtClean="0">
                <a:solidFill>
                  <a:srgbClr val="FFC000"/>
                </a:solidFill>
              </a:rPr>
              <a:t>Wieviel decken sie bereits ab?</a:t>
            </a:r>
            <a:endParaRPr lang="de-CH" sz="2800" b="1" dirty="0">
              <a:solidFill>
                <a:srgbClr val="FFC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021813240"/>
      </p:ext>
    </p:extLst>
  </p:cSld>
  <p:clrMapOvr>
    <a:masterClrMapping/>
  </p:clrMapOvr>
  <mc:AlternateContent xmlns:mc="http://schemas.openxmlformats.org/markup-compatibility/2006" xmlns:p14="http://schemas.microsoft.com/office/powerpoint/2010/main">
    <mc:Choice Requires="p14">
      <p:transition spd="slow" p14:dur="2000" advTm="68603"/>
    </mc:Choice>
    <mc:Fallback xmlns="">
      <p:transition spd="slow" advTm="68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7" grpId="0"/>
    </p:bld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p:cNvSpPr txBox="1">
            <a:spLocks/>
          </p:cNvSpPr>
          <p:nvPr/>
        </p:nvSpPr>
        <p:spPr>
          <a:xfrm>
            <a:off x="1410365" y="157452"/>
            <a:ext cx="7186948" cy="535244"/>
          </a:xfrm>
          <a:prstGeom prst="rect">
            <a:avLst/>
          </a:prstGeom>
        </p:spPr>
        <p:txBody>
          <a:bodyPr/>
          <a:lstStyle>
            <a:lvl1pPr algn="l" defTabSz="914400" rtl="0" eaLnBrk="1" latinLnBrk="0" hangingPunct="1">
              <a:spcBef>
                <a:spcPct val="0"/>
              </a:spcBef>
              <a:buNone/>
              <a:defRPr sz="3000" kern="1200">
                <a:solidFill>
                  <a:schemeClr val="tx1"/>
                </a:solidFill>
                <a:latin typeface="+mj-lt"/>
                <a:ea typeface="+mj-ea"/>
                <a:cs typeface="+mj-cs"/>
              </a:defRPr>
            </a:lvl1pPr>
          </a:lstStyle>
          <a:p>
            <a:pPr marL="274638" indent="-274638">
              <a:spcBef>
                <a:spcPts val="600"/>
              </a:spcBef>
            </a:pPr>
            <a:r>
              <a:rPr lang="de-CH" sz="2000" b="1" dirty="0" smtClean="0">
                <a:solidFill>
                  <a:srgbClr val="009EE0"/>
                </a:solidFill>
                <a:latin typeface="+mn-lt"/>
              </a:rPr>
              <a:t>2. Profil</a:t>
            </a:r>
            <a:br>
              <a:rPr lang="de-CH" sz="2000" b="1" dirty="0" smtClean="0">
                <a:solidFill>
                  <a:srgbClr val="009EE0"/>
                </a:solidFill>
                <a:latin typeface="+mn-lt"/>
              </a:rPr>
            </a:br>
            <a:r>
              <a:rPr lang="de-CH" sz="2000" b="1" dirty="0" err="1" smtClean="0">
                <a:solidFill>
                  <a:srgbClr val="009EE0"/>
                </a:solidFill>
                <a:latin typeface="+mn-lt"/>
              </a:rPr>
              <a:t>Neobiota</a:t>
            </a:r>
            <a:r>
              <a:rPr lang="de-CH" sz="2000" b="1" dirty="0" smtClean="0">
                <a:solidFill>
                  <a:srgbClr val="009EE0"/>
                </a:solidFill>
                <a:latin typeface="+mn-lt"/>
              </a:rPr>
              <a:t>-Kontaktperson</a:t>
            </a:r>
            <a:endParaRPr lang="de-CH" sz="2000" dirty="0">
              <a:solidFill>
                <a:srgbClr val="009EE0"/>
              </a:solidFill>
            </a:endParaRPr>
          </a:p>
        </p:txBody>
      </p:sp>
      <p:sp>
        <p:nvSpPr>
          <p:cNvPr id="8" name="Inhaltsplatzhalter 1"/>
          <p:cNvSpPr txBox="1">
            <a:spLocks/>
          </p:cNvSpPr>
          <p:nvPr/>
        </p:nvSpPr>
        <p:spPr>
          <a:xfrm>
            <a:off x="1403648" y="1340768"/>
            <a:ext cx="7740352" cy="4392488"/>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ymbol" pitchFamily="18" charset="2"/>
              <a:buNone/>
            </a:pPr>
            <a:r>
              <a:rPr lang="de-CH" sz="2000" b="1" dirty="0" smtClean="0"/>
              <a:t>Die </a:t>
            </a:r>
            <a:r>
              <a:rPr lang="de-CH" sz="2000" b="1" dirty="0" err="1" smtClean="0"/>
              <a:t>Neobiota</a:t>
            </a:r>
            <a:r>
              <a:rPr lang="de-CH" sz="2000" b="1" dirty="0" smtClean="0"/>
              <a:t>-Kontaktperson:</a:t>
            </a:r>
          </a:p>
          <a:p>
            <a:pPr marL="441325" indent="-441325" defTabSz="441325">
              <a:spcBef>
                <a:spcPts val="1200"/>
              </a:spcBef>
              <a:buFont typeface="Wingdings" panose="05000000000000000000" pitchFamily="2" charset="2"/>
              <a:buChar char="ü"/>
            </a:pPr>
            <a:r>
              <a:rPr lang="de-CH" sz="2000" dirty="0" smtClean="0">
                <a:solidFill>
                  <a:srgbClr val="00B050"/>
                </a:solidFill>
              </a:rPr>
              <a:t>kennt das Gemeindegebiet &amp; die gemeindeinternen Abläufe</a:t>
            </a:r>
          </a:p>
          <a:p>
            <a:pPr marL="441325" indent="-441325">
              <a:buFont typeface="Wingdings" panose="05000000000000000000" pitchFamily="2" charset="2"/>
              <a:buChar char="à"/>
            </a:pPr>
            <a:endParaRPr lang="de-CH" sz="2000" b="1" dirty="0" smtClean="0"/>
          </a:p>
          <a:p>
            <a:pPr marL="441325" indent="-441325">
              <a:buFont typeface="Wingdings" panose="05000000000000000000" pitchFamily="2" charset="2"/>
              <a:buChar char="à"/>
            </a:pPr>
            <a:r>
              <a:rPr lang="de-CH" sz="2000" b="1" dirty="0" smtClean="0"/>
              <a:t>von </a:t>
            </a:r>
            <a:r>
              <a:rPr lang="de-CH" sz="2000" b="1" dirty="0"/>
              <a:t>Vorteil, wenn es jemand aus der Verwaltung ist</a:t>
            </a:r>
          </a:p>
          <a:p>
            <a:pPr marL="441325" indent="-441325">
              <a:buFont typeface="Wingdings" panose="05000000000000000000" pitchFamily="2" charset="2"/>
              <a:buChar char="à"/>
            </a:pPr>
            <a:endParaRPr lang="de-CH" sz="2000" b="1" dirty="0"/>
          </a:p>
          <a:p>
            <a:pPr marL="441325" indent="-441325">
              <a:buFont typeface="Wingdings" panose="05000000000000000000" pitchFamily="2" charset="2"/>
              <a:buChar char="à"/>
            </a:pPr>
            <a:r>
              <a:rPr lang="de-CH" sz="2000" b="1" dirty="0"/>
              <a:t>Falls </a:t>
            </a:r>
            <a:r>
              <a:rPr lang="de-CH" sz="2000" b="1" dirty="0" smtClean="0"/>
              <a:t>nicht:</a:t>
            </a:r>
            <a:endParaRPr lang="de-CH" sz="2000" dirty="0"/>
          </a:p>
          <a:p>
            <a:pPr marL="285750" indent="-285750">
              <a:spcBef>
                <a:spcPts val="1200"/>
              </a:spcBef>
              <a:buFont typeface="Arial" panose="020B0604020202020204" pitchFamily="34" charset="0"/>
              <a:buChar char="□"/>
            </a:pPr>
            <a:r>
              <a:rPr lang="de-CH" sz="2000" dirty="0">
                <a:sym typeface="Wingdings" panose="05000000000000000000" pitchFamily="2" charset="2"/>
              </a:rPr>
              <a:t>kennen Sie die zuständige Person in der Verwaltung?</a:t>
            </a:r>
          </a:p>
          <a:p>
            <a:pPr marL="285750" indent="-285750">
              <a:buFont typeface="Arial" panose="020B0604020202020204" pitchFamily="34" charset="0"/>
              <a:buChar char="□"/>
            </a:pPr>
            <a:r>
              <a:rPr lang="de-CH" sz="2000" dirty="0">
                <a:sym typeface="Wingdings" panose="05000000000000000000" pitchFamily="2" charset="2"/>
              </a:rPr>
              <a:t>finden regelmässige Treffen, Besprechungen statt?</a:t>
            </a:r>
          </a:p>
          <a:p>
            <a:pPr marL="285750" indent="-285750">
              <a:buFont typeface="Arial" panose="020B0604020202020204" pitchFamily="34" charset="0"/>
              <a:buChar char="□"/>
            </a:pPr>
            <a:r>
              <a:rPr lang="de-CH" sz="2000" dirty="0">
                <a:sym typeface="Wingdings" panose="05000000000000000000" pitchFamily="2" charset="2"/>
              </a:rPr>
              <a:t>Werden Ihre Wünsche/Anliegen von der Verwaltung aufgenommen, diskutiert und integriert?</a:t>
            </a:r>
          </a:p>
          <a:p>
            <a:pPr marL="441325" indent="-441325" defTabSz="441325">
              <a:spcBef>
                <a:spcPts val="1200"/>
              </a:spcBef>
              <a:buFont typeface="Wingdings" panose="05000000000000000000" pitchFamily="2" charset="2"/>
              <a:buChar char="ü"/>
            </a:pPr>
            <a:endParaRPr lang="de-CH" sz="2000" dirty="0" smtClean="0">
              <a:solidFill>
                <a:srgbClr val="00B05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8346981"/>
      </p:ext>
    </p:extLst>
  </p:cSld>
  <p:clrMapOvr>
    <a:masterClrMapping/>
  </p:clrMapOvr>
  <mc:AlternateContent xmlns:mc="http://schemas.openxmlformats.org/markup-compatibility/2006" xmlns:p14="http://schemas.microsoft.com/office/powerpoint/2010/main">
    <mc:Choice Requires="p14">
      <p:transition spd="slow" p14:dur="2000" advTm="56299"/>
    </mc:Choice>
    <mc:Fallback xmlns="">
      <p:transition spd="slow" advTm="56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45FE41-7079-1642-8733-99ADBACD4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152" y="434504"/>
            <a:ext cx="292100" cy="330200"/>
          </a:xfrm>
          <a:prstGeom prst="rect">
            <a:avLst/>
          </a:prstGeom>
        </p:spPr>
      </p:pic>
      <p:graphicFrame>
        <p:nvGraphicFramePr>
          <p:cNvPr id="6" name="Diagramm 5"/>
          <p:cNvGraphicFramePr>
            <a:graphicFrameLocks/>
          </p:cNvGraphicFramePr>
          <p:nvPr>
            <p:extLst>
              <p:ext uri="{D42A27DB-BD31-4B8C-83A1-F6EECF244321}">
                <p14:modId xmlns:p14="http://schemas.microsoft.com/office/powerpoint/2010/main" val="3537337243"/>
              </p:ext>
            </p:extLst>
          </p:nvPr>
        </p:nvGraphicFramePr>
        <p:xfrm>
          <a:off x="1259632" y="2420888"/>
          <a:ext cx="6552728" cy="3902595"/>
        </p:xfrm>
        <a:graphic>
          <a:graphicData uri="http://schemas.openxmlformats.org/drawingml/2006/chart">
            <c:chart xmlns:c="http://schemas.openxmlformats.org/drawingml/2006/chart" xmlns:r="http://schemas.openxmlformats.org/officeDocument/2006/relationships" r:id="rId7"/>
          </a:graphicData>
        </a:graphic>
      </p:graphicFrame>
      <p:sp>
        <p:nvSpPr>
          <p:cNvPr id="8" name="Titel 3"/>
          <p:cNvSpPr txBox="1">
            <a:spLocks/>
          </p:cNvSpPr>
          <p:nvPr/>
        </p:nvSpPr>
        <p:spPr>
          <a:xfrm>
            <a:off x="1410365" y="1340768"/>
            <a:ext cx="7338099" cy="535244"/>
          </a:xfrm>
          <a:prstGeom prst="rect">
            <a:avLst/>
          </a:prstGeom>
        </p:spPr>
        <p:txBody>
          <a:bodyPr/>
          <a:lstStyle>
            <a:lvl1pPr algn="l" defTabSz="914400" rtl="0" eaLnBrk="1" latinLnBrk="0" hangingPunct="1">
              <a:spcBef>
                <a:spcPct val="0"/>
              </a:spcBef>
              <a:buNone/>
              <a:defRPr sz="3000" kern="1200">
                <a:solidFill>
                  <a:schemeClr val="tx1"/>
                </a:solidFill>
                <a:latin typeface="+mj-lt"/>
                <a:ea typeface="+mj-ea"/>
                <a:cs typeface="+mj-cs"/>
              </a:defRPr>
            </a:lvl1pPr>
          </a:lstStyle>
          <a:p>
            <a:r>
              <a:rPr lang="de-CH" sz="2000" b="1" dirty="0" smtClean="0">
                <a:latin typeface="+mn-lt"/>
              </a:rPr>
              <a:t>Funktion </a:t>
            </a:r>
            <a:r>
              <a:rPr lang="de-CH" sz="2000" b="1" dirty="0" err="1" smtClean="0">
                <a:latin typeface="+mn-lt"/>
              </a:rPr>
              <a:t>Neobiota</a:t>
            </a:r>
            <a:r>
              <a:rPr lang="de-CH" sz="2000" b="1" dirty="0" smtClean="0">
                <a:latin typeface="+mn-lt"/>
              </a:rPr>
              <a:t>-Kontaktperson </a:t>
            </a:r>
          </a:p>
          <a:p>
            <a:pPr>
              <a:spcBef>
                <a:spcPts val="600"/>
              </a:spcBef>
            </a:pPr>
            <a:r>
              <a:rPr lang="de-CH" sz="2000" b="1" dirty="0" smtClean="0">
                <a:latin typeface="+mn-lt"/>
              </a:rPr>
              <a:t>Umfrage 2017</a:t>
            </a:r>
            <a:endParaRPr lang="de-CH" sz="2000" b="1" dirty="0">
              <a:latin typeface="+mn-lt"/>
            </a:endParaRPr>
          </a:p>
        </p:txBody>
      </p:sp>
      <p:sp>
        <p:nvSpPr>
          <p:cNvPr id="11"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2. Profil</a:t>
            </a:r>
            <a:br>
              <a:rPr lang="de-CH" sz="2000" b="1" dirty="0" smtClean="0">
                <a:solidFill>
                  <a:srgbClr val="009EE0"/>
                </a:solidFill>
                <a:latin typeface="+mn-lt"/>
              </a:rPr>
            </a:br>
            <a:r>
              <a:rPr lang="de-CH" sz="2000" b="1" dirty="0" err="1" smtClean="0">
                <a:solidFill>
                  <a:srgbClr val="009EE0"/>
                </a:solidFill>
                <a:latin typeface="+mn-lt"/>
              </a:rPr>
              <a:t>Neobiota</a:t>
            </a:r>
            <a:r>
              <a:rPr lang="de-CH" sz="2000" b="1" dirty="0" smtClean="0">
                <a:solidFill>
                  <a:srgbClr val="009EE0"/>
                </a:solidFill>
                <a:latin typeface="+mn-lt"/>
              </a:rPr>
              <a:t>-Kontaktperson</a:t>
            </a:r>
            <a:endParaRPr lang="de-CH" sz="2000" dirty="0">
              <a:solidFill>
                <a:srgbClr val="009EE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568494819"/>
      </p:ext>
    </p:extLst>
  </p:cSld>
  <p:clrMapOvr>
    <a:masterClrMapping/>
  </p:clrMapOvr>
  <mc:AlternateContent xmlns:mc="http://schemas.openxmlformats.org/markup-compatibility/2006" xmlns:p14="http://schemas.microsoft.com/office/powerpoint/2010/main">
    <mc:Choice Requires="p14">
      <p:transition spd="slow" p14:dur="2000" advTm="43868"/>
    </mc:Choice>
    <mc:Fallback xmlns="">
      <p:transition spd="slow" advTm="43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Graphic spid="6" grpId="0">
        <p:bldAsOne/>
      </p:bldGraphic>
    </p:bldLst>
  </p:timing>
  <p:extLst mod="1">
    <p:ext uri="{3A86A75C-4F4B-4683-9AE1-C65F6400EC91}">
      <p14:laserTraceLst xmlns:p14="http://schemas.microsoft.com/office/powerpoint/2010/main">
        <p14:tracePtLst>
          <p14:tracePt t="20118" x="8018463" y="5554663"/>
          <p14:tracePt t="20134" x="8023225" y="5554663"/>
          <p14:tracePt t="20142" x="8029575" y="5554663"/>
          <p14:tracePt t="20150" x="8040688" y="5543550"/>
          <p14:tracePt t="20159" x="8051800" y="5543550"/>
          <p14:tracePt t="20176" x="8086725" y="5526088"/>
          <p14:tracePt t="20193" x="8143875" y="5508625"/>
          <p14:tracePt t="20210" x="8207375" y="5492750"/>
          <p14:tracePt t="20226" x="8269288" y="5468938"/>
          <p14:tracePt t="20243" x="8332788" y="5440363"/>
          <p14:tracePt t="20259" x="8389938" y="5418138"/>
          <p14:tracePt t="20276" x="8440738" y="5394325"/>
          <p14:tracePt t="20293" x="8480425" y="5365750"/>
          <p14:tracePt t="20309" x="8515350" y="5292725"/>
          <p14:tracePt t="20326" x="8521700" y="5235575"/>
          <p14:tracePt t="20343" x="8526463" y="5172075"/>
          <p14:tracePt t="20359" x="8526463" y="5097463"/>
          <p14:tracePt t="20376" x="8521700" y="5018088"/>
          <p14:tracePt t="20393" x="8497888" y="4943475"/>
          <p14:tracePt t="20409" x="8475663" y="4892675"/>
          <p14:tracePt t="20426" x="8440738" y="4840288"/>
          <p14:tracePt t="20443" x="8407400" y="4800600"/>
          <p14:tracePt t="20460" x="8372475" y="4765675"/>
          <p14:tracePt t="20476" x="8337550" y="4732338"/>
          <p14:tracePt t="20493" x="8293100" y="4692650"/>
          <p14:tracePt t="20509" x="8269288" y="4679950"/>
          <p14:tracePt t="20526" x="8258175" y="4668838"/>
          <p14:tracePt t="20543" x="8251825" y="4664075"/>
          <p14:tracePt t="20559" x="8247063" y="4657725"/>
          <p14:tracePt t="20593" x="8240713" y="4651375"/>
          <p14:tracePt t="20609" x="8240713" y="4646613"/>
          <p14:tracePt t="20626" x="8223250" y="4646613"/>
          <p14:tracePt t="20643" x="8207375" y="4635500"/>
          <p14:tracePt t="20659" x="8189913" y="4629150"/>
          <p14:tracePt t="20662" x="8178800" y="4622800"/>
          <p14:tracePt t="20676" x="8166100" y="4618038"/>
          <p14:tracePt t="20693" x="8150225" y="4618038"/>
          <p14:tracePt t="20710" x="8104188" y="4600575"/>
          <p14:tracePt t="20726" x="8086725" y="4600575"/>
          <p14:tracePt t="20743" x="8058150" y="4594225"/>
          <p14:tracePt t="20759" x="8023225" y="4589463"/>
          <p14:tracePt t="20776" x="7989888" y="4589463"/>
          <p14:tracePt t="20793" x="7950200" y="4583113"/>
          <p14:tracePt t="20809" x="7908925" y="4583113"/>
          <p14:tracePt t="20826" x="7869238" y="4583113"/>
          <p14:tracePt t="20843" x="7835900" y="4583113"/>
          <p14:tracePt t="20859" x="7812088" y="4589463"/>
          <p14:tracePt t="20876" x="7800975" y="4594225"/>
          <p14:tracePt t="21638" x="7794625" y="4618038"/>
          <p14:tracePt t="21648" x="7789863" y="4635500"/>
          <p14:tracePt t="21654" x="7783513" y="4651375"/>
          <p14:tracePt t="21663" x="7772400" y="4664075"/>
          <p14:tracePt t="21676" x="7766050" y="4675188"/>
          <p14:tracePt t="21693" x="7737475" y="4675188"/>
          <p14:tracePt t="21710" x="7664450" y="4646613"/>
          <p14:tracePt t="21726" x="7618413" y="4600575"/>
          <p14:tracePt t="21743" x="7561263" y="4543425"/>
          <p14:tracePt t="21759" x="7480300" y="4464050"/>
          <p14:tracePt t="21776" x="7383463" y="4383088"/>
          <p14:tracePt t="21793" x="7240588" y="4292600"/>
          <p14:tracePt t="21809" x="7097713" y="4211638"/>
          <p14:tracePt t="21826" x="6937375" y="4137025"/>
          <p14:tracePt t="21843" x="6761163" y="4068763"/>
          <p14:tracePt t="21859" x="6618288" y="4017963"/>
          <p14:tracePt t="21876" x="6486525" y="3960813"/>
          <p14:tracePt t="21893" x="6361113" y="3914775"/>
          <p14:tracePt t="21909" x="6200775" y="3846513"/>
          <p14:tracePt t="21926" x="6108700" y="3811588"/>
          <p14:tracePt t="21943" x="6022975" y="3771900"/>
          <p14:tracePt t="21960" x="5954713" y="3743325"/>
          <p14:tracePt t="21976" x="5875338" y="3721100"/>
          <p14:tracePt t="21993" x="5783263" y="3686175"/>
          <p14:tracePt t="22009" x="5697538" y="3663950"/>
          <p14:tracePt t="22026" x="5618163" y="3646488"/>
          <p14:tracePt t="22042" x="5561013" y="3629025"/>
          <p14:tracePt t="22059" x="5497513" y="3611563"/>
          <p14:tracePt t="22076" x="5446713" y="3594100"/>
          <p14:tracePt t="22093" x="5389563" y="3565525"/>
          <p14:tracePt t="22109" x="5343525" y="3543300"/>
          <p14:tracePt t="22127" x="5268913" y="3503613"/>
          <p14:tracePt t="22143" x="5207000" y="3475038"/>
          <p14:tracePt t="22159" x="5137150" y="3435350"/>
          <p14:tracePt t="22176" x="5068888" y="3394075"/>
          <p14:tracePt t="22193" x="5011738" y="3360738"/>
          <p14:tracePt t="22209" x="4943475" y="3321050"/>
          <p14:tracePt t="22226" x="4897438" y="3292475"/>
          <p14:tracePt t="22243" x="4851400" y="3246438"/>
          <p14:tracePt t="22260" x="4829175" y="3217863"/>
          <p14:tracePt t="22276" x="4811713" y="3194050"/>
          <p14:tracePt t="22293" x="4806950" y="3171825"/>
          <p14:tracePt t="22309" x="4806950" y="3160713"/>
          <p14:tracePt t="22326" x="4806950" y="3149600"/>
          <p14:tracePt t="22343" x="4806950" y="3136900"/>
          <p14:tracePt t="22359" x="4806950" y="3132138"/>
          <p14:tracePt t="22376" x="4806950" y="3125788"/>
          <p14:tracePt t="22392" x="4806950" y="3121025"/>
          <p14:tracePt t="22410" x="4800600" y="3114675"/>
          <p14:tracePt t="22426" x="4800600" y="3108325"/>
          <p14:tracePt t="22443" x="4800600" y="3097213"/>
          <p14:tracePt t="22460" x="4800600" y="3092450"/>
          <p14:tracePt t="22476" x="4800600" y="3086100"/>
          <p14:tracePt t="22493" x="4800600" y="3074988"/>
          <p14:tracePt t="22510" x="4806950" y="3068638"/>
          <p14:tracePt t="22526" x="4806950" y="3063875"/>
          <p14:tracePt t="22543" x="4811713" y="3051175"/>
          <p14:tracePt t="22559" x="4818063" y="3046413"/>
          <p14:tracePt t="22576" x="4818063" y="3040063"/>
          <p14:tracePt t="22593" x="4829175" y="3035300"/>
          <p14:tracePt t="22609" x="4835525" y="3028950"/>
          <p14:tracePt t="22646" x="4840288" y="3028950"/>
          <p14:tracePt t="22676" x="4846638" y="3028950"/>
          <p14:tracePt t="22693" x="4857750" y="3028950"/>
          <p14:tracePt t="22709" x="4868863" y="3028950"/>
          <p14:tracePt t="22726" x="4886325" y="3028950"/>
          <p14:tracePt t="22743" x="4897438" y="3028950"/>
          <p14:tracePt t="22760" x="4914900" y="3028950"/>
          <p14:tracePt t="22776" x="4926013" y="3028950"/>
          <p14:tracePt t="22792" x="4932363" y="3028950"/>
          <p14:tracePt t="22809" x="4937125" y="3028950"/>
          <p14:tracePt t="22826" x="4949825" y="3028950"/>
          <p14:tracePt t="22843" x="4954588" y="3028950"/>
          <p14:tracePt t="22859" x="4960938" y="3035300"/>
          <p14:tracePt t="22876" x="4972050" y="3035300"/>
          <p14:tracePt t="22893" x="4978400" y="3035300"/>
          <p14:tracePt t="22909" x="4983163" y="3040063"/>
          <p14:tracePt t="22926" x="4989513" y="3040063"/>
          <p14:tracePt t="22943" x="4989513" y="3046413"/>
          <p14:tracePt t="22959" x="4994275" y="3046413"/>
          <p14:tracePt t="22976" x="4994275" y="3051175"/>
          <p14:tracePt t="22992" x="4994275" y="3057525"/>
          <p14:tracePt t="23009" x="5000625" y="3063875"/>
          <p14:tracePt t="23026" x="5006975" y="3074988"/>
          <p14:tracePt t="23043" x="5018088" y="3092450"/>
          <p14:tracePt t="23059" x="5029200" y="3108325"/>
          <p14:tracePt t="23076" x="5029200" y="3121025"/>
          <p14:tracePt t="23093" x="5040313" y="3132138"/>
          <p14:tracePt t="23109" x="5046663" y="3143250"/>
          <p14:tracePt t="23126" x="5051425" y="3160713"/>
          <p14:tracePt t="23142" x="5051425" y="3165475"/>
          <p14:tracePt t="23159" x="5057775" y="3171825"/>
          <p14:tracePt t="23176" x="5057775" y="3182938"/>
          <p14:tracePt t="23192" x="5057775" y="3189288"/>
          <p14:tracePt t="23209" x="5057775" y="3194050"/>
          <p14:tracePt t="23226" x="5057775" y="3200400"/>
          <p14:tracePt t="23242" x="5057775" y="3206750"/>
          <p14:tracePt t="23259" x="5057775" y="3211513"/>
          <p14:tracePt t="23276" x="5051425" y="3217863"/>
          <p14:tracePt t="23293" x="5046663" y="3222625"/>
          <p14:tracePt t="23309" x="5035550" y="3228975"/>
          <p14:tracePt t="23326" x="5022850" y="3228975"/>
          <p14:tracePt t="23342" x="5006975" y="3228975"/>
          <p14:tracePt t="23359" x="4994275" y="3222625"/>
          <p14:tracePt t="23376" x="4965700" y="3211513"/>
          <p14:tracePt t="23392" x="4926013" y="3194050"/>
          <p14:tracePt t="23409" x="4886325" y="3171825"/>
          <p14:tracePt t="23426" x="4846638" y="3149600"/>
          <p14:tracePt t="23443" x="4806950" y="3125788"/>
          <p14:tracePt t="23460" x="4765675" y="3103563"/>
          <p14:tracePt t="23476" x="4732338" y="3074988"/>
          <p14:tracePt t="23493" x="4697413" y="3051175"/>
          <p14:tracePt t="23509" x="4686300" y="3028950"/>
          <p14:tracePt t="23526" x="4668838" y="3011488"/>
          <p14:tracePt t="23542" x="4664075" y="2994025"/>
          <p14:tracePt t="23559" x="4664075" y="2989263"/>
          <p14:tracePt t="23576" x="4664075" y="2982913"/>
          <p14:tracePt t="23592" x="4664075" y="2971800"/>
          <p14:tracePt t="23609" x="4664075" y="2960688"/>
          <p14:tracePt t="23626" x="4664075" y="2954338"/>
          <p14:tracePt t="23642" x="4668838" y="2949575"/>
          <p14:tracePt t="23659" x="4675188" y="2936875"/>
          <p14:tracePt t="23676" x="4686300" y="2932113"/>
          <p14:tracePt t="23693" x="4703763" y="2921000"/>
          <p14:tracePt t="23709" x="4714875" y="2914650"/>
          <p14:tracePt t="23726" x="4749800" y="2908300"/>
          <p14:tracePt t="23743" x="4765675" y="2903538"/>
          <p14:tracePt t="23759" x="4783138" y="2903538"/>
          <p14:tracePt t="23776" x="4800600" y="2903538"/>
          <p14:tracePt t="23792" x="4811713" y="2903538"/>
          <p14:tracePt t="23809" x="4818063" y="2903538"/>
          <p14:tracePt t="23826" x="4829175" y="2908300"/>
          <p14:tracePt t="23842" x="4840288" y="2921000"/>
          <p14:tracePt t="23859" x="4851400" y="2936875"/>
          <p14:tracePt t="23876" x="4864100" y="2949575"/>
          <p14:tracePt t="23892" x="4879975" y="2960688"/>
          <p14:tracePt t="23909" x="4897438" y="2978150"/>
          <p14:tracePt t="23926" x="4921250" y="2994025"/>
          <p14:tracePt t="23942" x="4943475" y="3017838"/>
          <p14:tracePt t="23960" x="4954588" y="3028950"/>
          <p14:tracePt t="23976" x="4965700" y="3046413"/>
          <p14:tracePt t="23992" x="4965700" y="3057525"/>
          <p14:tracePt t="24009" x="4978400" y="3068638"/>
          <p14:tracePt t="24026" x="4978400" y="3074988"/>
          <p14:tracePt t="24042" x="4978400" y="3079750"/>
          <p14:tracePt t="24059" x="4978400" y="3092450"/>
          <p14:tracePt t="24076" x="4978400" y="3103563"/>
          <p14:tracePt t="24092" x="4978400" y="3114675"/>
          <p14:tracePt t="24109" x="4978400" y="3125788"/>
          <p14:tracePt t="24126" x="4978400" y="3143250"/>
          <p14:tracePt t="24142" x="4978400" y="3160713"/>
          <p14:tracePt t="24159" x="4978400" y="3165475"/>
          <p14:tracePt t="24176" x="4972050" y="3171825"/>
          <p14:tracePt t="24192" x="4972050" y="3178175"/>
          <p14:tracePt t="24210" x="4972050" y="3182938"/>
          <p14:tracePt t="24226" x="4965700" y="3189288"/>
          <p14:tracePt t="24242" x="4965700" y="3194050"/>
          <p14:tracePt t="24259" x="4960938" y="3194050"/>
          <p14:tracePt t="24276" x="4954588" y="3194050"/>
          <p14:tracePt t="24292" x="4949825" y="3200400"/>
          <p14:tracePt t="28518" x="4949825" y="3206750"/>
          <p14:tracePt t="28534" x="4949825" y="3211513"/>
          <p14:tracePt t="28541" x="4949825" y="3217863"/>
          <p14:tracePt t="28557" x="4949825" y="3222625"/>
          <p14:tracePt t="28565" x="4954588" y="3222625"/>
          <p14:tracePt t="28575" x="4954588" y="3228975"/>
          <p14:tracePt t="28592" x="4960938" y="3240088"/>
          <p14:tracePt t="28609" x="4960938" y="3257550"/>
          <p14:tracePt t="28625" x="4965700" y="3279775"/>
          <p14:tracePt t="28642" x="4972050" y="3308350"/>
          <p14:tracePt t="28659" x="4978400" y="3336925"/>
          <p14:tracePt t="28662" x="4978400" y="3360738"/>
          <p14:tracePt t="28675" x="4983163" y="3382963"/>
          <p14:tracePt t="28692" x="4983163" y="3435350"/>
          <p14:tracePt t="28709" x="4983163" y="3479800"/>
          <p14:tracePt t="28726" x="4983163" y="3549650"/>
          <p14:tracePt t="28742" x="4983163" y="3600450"/>
          <p14:tracePt t="28759" x="4983163" y="3646488"/>
          <p14:tracePt t="28775" x="4972050" y="3692525"/>
          <p14:tracePt t="28792" x="4954588" y="3725863"/>
          <p14:tracePt t="28809" x="4937125" y="3765550"/>
          <p14:tracePt t="28825" x="4921250" y="3806825"/>
          <p14:tracePt t="28842" x="4903788" y="3840163"/>
          <p14:tracePt t="28859" x="4886325" y="3863975"/>
          <p14:tracePt t="28875" x="4875213" y="3886200"/>
          <p14:tracePt t="28892" x="4864100" y="3903663"/>
          <p14:tracePt t="28909" x="4851400" y="3914775"/>
          <p14:tracePt t="28925" x="4846638" y="3925888"/>
          <p14:tracePt t="28942" x="4829175" y="3943350"/>
          <p14:tracePt t="28959" x="4800600" y="3965575"/>
          <p14:tracePt t="28975" x="4778375" y="3983038"/>
          <p14:tracePt t="28992" x="4754563" y="4000500"/>
          <p14:tracePt t="29009" x="4732338" y="4017963"/>
          <p14:tracePt t="29025" x="4725988" y="4017963"/>
          <p14:tracePt t="29042" x="4714875" y="4017963"/>
          <p14:tracePt t="29059" x="4708525" y="4017963"/>
          <p14:tracePt t="29076" x="4692650" y="4017963"/>
          <p14:tracePt t="29092" x="4675188" y="4017963"/>
          <p14:tracePt t="29109" x="4651375" y="4006850"/>
          <p14:tracePt t="29125" x="4611688" y="3983038"/>
          <p14:tracePt t="29142" x="4589463" y="3954463"/>
          <p14:tracePt t="29159" x="4572000" y="3932238"/>
          <p14:tracePt t="29175" x="4565650" y="3903663"/>
          <p14:tracePt t="29192" x="4565650" y="3879850"/>
          <p14:tracePt t="29209" x="4565650" y="3857625"/>
          <p14:tracePt t="29226" x="4583113" y="3822700"/>
          <p14:tracePt t="29242" x="4600575" y="3800475"/>
          <p14:tracePt t="29259" x="4611688" y="3778250"/>
          <p14:tracePt t="29275" x="4629150" y="3760788"/>
          <p14:tracePt t="29292" x="4646613" y="3736975"/>
          <p14:tracePt t="29309" x="4664075" y="3725863"/>
          <p14:tracePt t="29325" x="4697413" y="3708400"/>
          <p14:tracePt t="29342" x="4721225" y="3703638"/>
          <p14:tracePt t="29359" x="4737100" y="3703638"/>
          <p14:tracePt t="29375" x="4754563" y="3703638"/>
          <p14:tracePt t="29392" x="4772025" y="3703638"/>
          <p14:tracePt t="29409" x="4789488" y="3708400"/>
          <p14:tracePt t="29425" x="4800600" y="3714750"/>
          <p14:tracePt t="29442" x="4811713" y="3725863"/>
          <p14:tracePt t="29459" x="4822825" y="3743325"/>
          <p14:tracePt t="29475" x="4840288" y="3765550"/>
          <p14:tracePt t="29492" x="4846638" y="3778250"/>
          <p14:tracePt t="29509" x="4857750" y="3800475"/>
          <p14:tracePt t="29525" x="4864100" y="3811588"/>
          <p14:tracePt t="29542" x="4864100" y="3822700"/>
          <p14:tracePt t="29559" x="4864100" y="3835400"/>
          <p14:tracePt t="29575" x="4864100" y="3840163"/>
          <p14:tracePt t="29592" x="4864100" y="3846513"/>
          <p14:tracePt t="29609" x="4857750" y="3857625"/>
          <p14:tracePt t="29625" x="4857750" y="3863975"/>
          <p14:tracePt t="29642" x="4851400" y="3868738"/>
          <p14:tracePt t="29659" x="4835525" y="3875088"/>
          <p14:tracePt t="29662" x="4835525" y="3879850"/>
          <p14:tracePt t="29675" x="4822825" y="3879850"/>
          <p14:tracePt t="29692" x="4811713" y="3886200"/>
          <p14:tracePt t="29709" x="4794250" y="3886200"/>
          <p14:tracePt t="29725" x="4783138" y="3886200"/>
          <p14:tracePt t="29742" x="4765675" y="3886200"/>
          <p14:tracePt t="29759" x="4760913" y="3886200"/>
          <p14:tracePt t="29775" x="4749800" y="3879850"/>
          <p14:tracePt t="29792" x="4737100" y="3875088"/>
          <p14:tracePt t="29809" x="4721225" y="3863975"/>
          <p14:tracePt t="29825" x="4708525" y="3857625"/>
          <p14:tracePt t="29842" x="4703763" y="3851275"/>
          <p14:tracePt t="29859" x="4703763" y="3846513"/>
          <p14:tracePt t="29875" x="4697413" y="3840163"/>
          <p14:tracePt t="29892" x="4697413" y="3835400"/>
          <p14:tracePt t="29909" x="4697413" y="3822700"/>
          <p14:tracePt t="29925" x="4697413" y="3811588"/>
          <p14:tracePt t="29942" x="4697413" y="3800475"/>
          <p14:tracePt t="29959" x="4703763" y="3789363"/>
          <p14:tracePt t="29976" x="4708525" y="3778250"/>
          <p14:tracePt t="29992" x="4714875" y="3771900"/>
          <p14:tracePt t="30009" x="4725988" y="3760788"/>
          <p14:tracePt t="30025" x="4737100" y="3754438"/>
          <p14:tracePt t="30042" x="4754563" y="3749675"/>
          <p14:tracePt t="30059" x="4765675" y="3743325"/>
          <p14:tracePt t="30075" x="4778375" y="3743325"/>
          <p14:tracePt t="30092" x="4789488" y="3743325"/>
          <p14:tracePt t="30109" x="4800600" y="3743325"/>
          <p14:tracePt t="30125" x="4818063" y="3743325"/>
          <p14:tracePt t="30142" x="4822825" y="3743325"/>
          <p14:tracePt t="30159" x="4829175" y="3743325"/>
          <p14:tracePt t="30175" x="4835525" y="3743325"/>
          <p14:tracePt t="30192" x="4840288" y="3743325"/>
          <p14:tracePt t="30209" x="4846638" y="3754438"/>
          <p14:tracePt t="30225" x="4851400" y="3765550"/>
          <p14:tracePt t="30242" x="4857750" y="3778250"/>
          <p14:tracePt t="30259" x="4857750" y="3783013"/>
          <p14:tracePt t="30275" x="4868863" y="3794125"/>
          <p14:tracePt t="30292" x="4868863" y="3800475"/>
          <p14:tracePt t="30309" x="4868863" y="3811588"/>
          <p14:tracePt t="30325" x="4864100" y="3817938"/>
          <p14:tracePt t="30342" x="4857750" y="3829050"/>
          <p14:tracePt t="30359" x="4851400" y="3835400"/>
          <p14:tracePt t="30375" x="4835525" y="3846513"/>
          <p14:tracePt t="30392" x="4822825" y="3846513"/>
          <p14:tracePt t="30409" x="4806950" y="3851275"/>
          <p14:tracePt t="30425" x="4800600" y="3851275"/>
          <p14:tracePt t="30442" x="4794250" y="3851275"/>
          <p14:tracePt t="30614" x="4794250" y="3846513"/>
          <p14:tracePt t="30631" x="4794250" y="3840163"/>
          <p14:tracePt t="30646" x="4794250" y="3835400"/>
          <p14:tracePt t="30663" x="4794250" y="3829050"/>
          <p14:tracePt t="30675" x="4789488" y="3829050"/>
          <p14:tracePt t="30692" x="4789488" y="3822700"/>
          <p14:tracePt t="30782" x="4789488" y="3817938"/>
          <p14:tracePt t="30822" x="4789488" y="3811588"/>
          <p14:tracePt t="30870" x="4789488" y="3806825"/>
          <p14:tracePt t="34678" x="4789488" y="3811588"/>
          <p14:tracePt t="34686" x="4783138" y="3811588"/>
          <p14:tracePt t="34696" x="4783138" y="3822700"/>
          <p14:tracePt t="34709" x="4772025" y="3835400"/>
          <p14:tracePt t="34725" x="4765675" y="3835400"/>
          <p14:tracePt t="34742" x="4743450" y="3851275"/>
          <p14:tracePt t="34759" x="4732338" y="3857625"/>
          <p14:tracePt t="34775" x="4721225" y="3863975"/>
          <p14:tracePt t="34792" x="4697413" y="3868738"/>
          <p14:tracePt t="34808" x="4679950" y="3879850"/>
          <p14:tracePt t="34825" x="4651375" y="3892550"/>
          <p14:tracePt t="34842" x="4629150" y="3897313"/>
          <p14:tracePt t="34858" x="4606925" y="3908425"/>
          <p14:tracePt t="34875" x="4572000" y="3914775"/>
          <p14:tracePt t="34892" x="4543425" y="3925888"/>
          <p14:tracePt t="34908" x="4503738" y="3932238"/>
          <p14:tracePt t="34925" x="4464050" y="3932238"/>
          <p14:tracePt t="34942" x="4418013" y="3932238"/>
          <p14:tracePt t="34959" x="4389438" y="3932238"/>
          <p14:tracePt t="34975" x="4365625" y="3932238"/>
          <p14:tracePt t="34992" x="4337050" y="3925888"/>
          <p14:tracePt t="35008" x="4303713" y="3914775"/>
          <p14:tracePt t="35025" x="4279900" y="3903663"/>
          <p14:tracePt t="35042" x="4251325" y="3892550"/>
          <p14:tracePt t="35058" x="4217988" y="3875088"/>
          <p14:tracePt t="35075" x="4194175" y="3863975"/>
          <p14:tracePt t="35092" x="4160838" y="3846513"/>
          <p14:tracePt t="35109" x="4137025" y="3835400"/>
          <p14:tracePt t="35125" x="4103688" y="3811588"/>
          <p14:tracePt t="35142" x="4068763" y="3783013"/>
          <p14:tracePt t="35158" x="4051300" y="3765550"/>
          <p14:tracePt t="35175" x="4040188" y="3760788"/>
          <p14:tracePt t="35192" x="4029075" y="3749675"/>
          <p14:tracePt t="35209" x="4029075" y="3743325"/>
          <p14:tracePt t="35225" x="4022725" y="3732213"/>
          <p14:tracePt t="35242" x="4017963" y="3721100"/>
          <p14:tracePt t="35259" x="4011613" y="3708400"/>
          <p14:tracePt t="35275" x="4006850" y="3697288"/>
          <p14:tracePt t="35292" x="3994150" y="3679825"/>
          <p14:tracePt t="35308" x="3994150" y="3668713"/>
          <p14:tracePt t="35325" x="3989388" y="3663950"/>
          <p14:tracePt t="35342" x="3983038" y="3640138"/>
          <p14:tracePt t="35358" x="3971925" y="3629025"/>
          <p14:tracePt t="35375" x="3971925" y="3622675"/>
          <p14:tracePt t="35392" x="3971925" y="3611563"/>
          <p14:tracePt t="35408" x="3971925" y="3600450"/>
          <p14:tracePt t="35425" x="3971925" y="3589338"/>
          <p14:tracePt t="35442" x="3971925" y="3578225"/>
          <p14:tracePt t="35459" x="3971925" y="3571875"/>
          <p14:tracePt t="35475" x="3971925" y="3560763"/>
          <p14:tracePt t="35492" x="3971925" y="3549650"/>
          <p14:tracePt t="35509" x="3971925" y="3536950"/>
          <p14:tracePt t="35525" x="3978275" y="3532188"/>
          <p14:tracePt t="35542" x="3978275" y="3521075"/>
          <p14:tracePt t="35558" x="3983038" y="3514725"/>
          <p14:tracePt t="35614" x="3983038" y="3508375"/>
          <p14:tracePt t="35678" x="3983038" y="3503613"/>
          <p14:tracePt t="35695" x="3989388" y="3503613"/>
          <p14:tracePt t="35709" x="3989388" y="3497263"/>
          <p14:tracePt t="35725" x="3994150" y="3492500"/>
          <p14:tracePt t="35742" x="3994150" y="3486150"/>
          <p14:tracePt t="35758" x="4000500" y="3479800"/>
          <p14:tracePt t="35775" x="4000500" y="3475038"/>
          <p14:tracePt t="35792" x="4006850" y="3468688"/>
          <p14:tracePt t="35808" x="4006850" y="3463925"/>
          <p14:tracePt t="35825" x="4006850" y="3451225"/>
          <p14:tracePt t="35842" x="4011613" y="3451225"/>
          <p14:tracePt t="35858" x="4011613" y="3446463"/>
          <p14:tracePt t="35875" x="4017963" y="3440113"/>
          <p14:tracePt t="35908" x="4017963" y="3429000"/>
          <p14:tracePt t="35925" x="4022725" y="3429000"/>
          <p14:tracePt t="35941" x="4022725" y="3422650"/>
          <p14:tracePt t="35959" x="4022725" y="3417888"/>
          <p14:tracePt t="35981" x="4029075" y="3411538"/>
          <p14:tracePt t="35992" x="4029075" y="3406775"/>
          <p14:tracePt t="36008" x="4029075" y="3400425"/>
          <p14:tracePt t="36025" x="4029075" y="3394075"/>
          <p14:tracePt t="36042" x="4029075" y="3389313"/>
          <p14:tracePt t="36058" x="4035425" y="3382963"/>
          <p14:tracePt t="36075" x="4040188" y="3378200"/>
          <p14:tracePt t="36108" x="4040188" y="3371850"/>
          <p14:tracePt t="36127" x="4046538" y="3371850"/>
          <p14:tracePt t="36142" x="4046538" y="3360738"/>
          <p14:tracePt t="36182" x="4046538" y="3354388"/>
          <p14:tracePt t="36213" x="4046538" y="3349625"/>
          <p14:tracePt t="36221" x="4051300" y="3349625"/>
          <p14:tracePt t="36229" x="4051300" y="3343275"/>
          <p14:tracePt t="36242" x="4051300" y="3336925"/>
          <p14:tracePt t="36258" x="4051300" y="3321050"/>
          <p14:tracePt t="36275" x="4051300" y="3314700"/>
          <p14:tracePt t="36291" x="4046538" y="3308350"/>
          <p14:tracePt t="36308" x="4040188" y="3303588"/>
          <p14:tracePt t="36357" x="4035425" y="3303588"/>
          <p14:tracePt t="36382" x="4022725" y="3308350"/>
          <p14:tracePt t="36397" x="4017963" y="3314700"/>
          <p14:tracePt t="36405" x="4006850" y="3321050"/>
          <p14:tracePt t="36413" x="4000500" y="3332163"/>
          <p14:tracePt t="36425" x="3994150" y="3336925"/>
          <p14:tracePt t="36442" x="3978275" y="3360738"/>
          <p14:tracePt t="36458" x="3971925" y="3371850"/>
          <p14:tracePt t="36475" x="3960813" y="3389313"/>
          <p14:tracePt t="36492" x="3960813" y="3406775"/>
          <p14:tracePt t="36509" x="3954463" y="3429000"/>
          <p14:tracePt t="36525" x="3954463" y="3435350"/>
          <p14:tracePt t="36542" x="3954463" y="3463925"/>
          <p14:tracePt t="36558" x="3954463" y="3486150"/>
          <p14:tracePt t="36575" x="3954463" y="3503613"/>
          <p14:tracePt t="36592" x="3965575" y="3525838"/>
          <p14:tracePt t="36608" x="3978275" y="3549650"/>
          <p14:tracePt t="36625" x="3989388" y="3560763"/>
          <p14:tracePt t="36642" x="4000500" y="3571875"/>
          <p14:tracePt t="36658" x="4011613" y="3578225"/>
          <p14:tracePt t="36676" x="4029075" y="3582988"/>
          <p14:tracePt t="36692" x="4035425" y="3582988"/>
          <p14:tracePt t="36709" x="4046538" y="3582988"/>
          <p14:tracePt t="36725" x="4051300" y="3582988"/>
          <p14:tracePt t="36742" x="4075113" y="3578225"/>
          <p14:tracePt t="36759" x="4092575" y="3560763"/>
          <p14:tracePt t="36775" x="4103688" y="3536950"/>
          <p14:tracePt t="36792" x="4114800" y="3521075"/>
          <p14:tracePt t="36808" x="4132263" y="3497263"/>
          <p14:tracePt t="36825" x="4149725" y="3463925"/>
          <p14:tracePt t="36841" x="4165600" y="3440113"/>
          <p14:tracePt t="36858" x="4183063" y="3400425"/>
          <p14:tracePt t="36875" x="4200525" y="3371850"/>
          <p14:tracePt t="36892" x="4217988" y="3343275"/>
          <p14:tracePt t="36909" x="4229100" y="3325813"/>
          <p14:tracePt t="36925" x="4240213" y="3297238"/>
          <p14:tracePt t="36941" x="4251325" y="3263900"/>
          <p14:tracePt t="36958" x="4264025" y="3251200"/>
          <p14:tracePt t="36975" x="4264025" y="3235325"/>
          <p14:tracePt t="36992" x="4264025" y="3222625"/>
          <p14:tracePt t="37008" x="4268788" y="3206750"/>
          <p14:tracePt t="37025" x="4268788" y="3189288"/>
          <p14:tracePt t="37042" x="4268788" y="3178175"/>
          <p14:tracePt t="37058" x="4264025" y="3171825"/>
          <p14:tracePt t="37075" x="4246563" y="3154363"/>
          <p14:tracePt t="37092" x="4235450" y="3149600"/>
          <p14:tracePt t="37108" x="4222750" y="3143250"/>
          <p14:tracePt t="37125" x="4206875" y="3136900"/>
          <p14:tracePt t="37141" x="4189413" y="3136900"/>
          <p14:tracePt t="37158" x="4171950" y="3136900"/>
          <p14:tracePt t="37175" x="4160838" y="3136900"/>
          <p14:tracePt t="37192" x="4137025" y="3143250"/>
          <p14:tracePt t="37208" x="4121150" y="3149600"/>
          <p14:tracePt t="37225" x="4103688" y="3154363"/>
          <p14:tracePt t="37242" x="4092575" y="3165475"/>
          <p14:tracePt t="37258" x="4086225" y="3171825"/>
          <p14:tracePt t="37275" x="4075113" y="3182938"/>
          <p14:tracePt t="37292" x="4064000" y="3194050"/>
          <p14:tracePt t="37310" x="4051300" y="3217863"/>
          <p14:tracePt t="37325" x="4046538" y="3222625"/>
          <p14:tracePt t="37342" x="4040188" y="3240088"/>
          <p14:tracePt t="37358" x="4035425" y="3257550"/>
          <p14:tracePt t="37375" x="4029075" y="3268663"/>
          <p14:tracePt t="37392" x="4029075" y="3275013"/>
          <p14:tracePt t="37408" x="4029075" y="3286125"/>
          <p14:tracePt t="37425" x="4029075" y="3292475"/>
          <p14:tracePt t="37442" x="4029075" y="3303588"/>
          <p14:tracePt t="37459" x="4035425" y="3308350"/>
          <p14:tracePt t="37475" x="4046538" y="3321050"/>
          <p14:tracePt t="37491" x="4057650" y="3325813"/>
          <p14:tracePt t="37509" x="4068763" y="3332163"/>
          <p14:tracePt t="37525" x="4079875" y="3336925"/>
          <p14:tracePt t="37541" x="4097338" y="3336925"/>
          <p14:tracePt t="37558" x="4114800" y="3336925"/>
          <p14:tracePt t="37575" x="4143375" y="3336925"/>
          <p14:tracePt t="37592" x="4171950" y="3336925"/>
          <p14:tracePt t="37608" x="4200525" y="3321050"/>
          <p14:tracePt t="37625" x="4240213" y="3308350"/>
          <p14:tracePt t="37642" x="4264025" y="3297238"/>
          <p14:tracePt t="37658" x="4286250" y="3279775"/>
          <p14:tracePt t="37675" x="4292600" y="3263900"/>
          <p14:tracePt t="37692" x="4297363" y="3251200"/>
          <p14:tracePt t="37708" x="4303713" y="3240088"/>
          <p14:tracePt t="37725" x="4303713" y="3222625"/>
          <p14:tracePt t="37741" x="4303713" y="3211513"/>
          <p14:tracePt t="37759" x="4303713" y="3194050"/>
          <p14:tracePt t="37775" x="4297363" y="3182938"/>
          <p14:tracePt t="37791" x="4286250" y="3178175"/>
          <p14:tracePt t="37808" x="4286250" y="3160713"/>
          <p14:tracePt t="37825" x="4279900" y="3154363"/>
          <p14:tracePt t="37841" x="4275138" y="3149600"/>
          <p14:tracePt t="37858" x="4275138" y="3143250"/>
          <p14:tracePt t="37875" x="4268788" y="3136900"/>
          <p14:tracePt t="37891" x="4264025" y="3136900"/>
          <p14:tracePt t="37908" x="4264025" y="3132138"/>
          <p14:tracePt t="37934" x="4257675" y="3132138"/>
          <p14:tracePt t="37950" x="4251325" y="3132138"/>
          <p14:tracePt t="37966" x="4246563" y="3132138"/>
          <p14:tracePt t="37975" x="4235450" y="3132138"/>
          <p14:tracePt t="37992" x="4222750" y="3132138"/>
          <p14:tracePt t="38009" x="4217988" y="3132138"/>
          <p14:tracePt t="39414" x="4222750" y="3132138"/>
          <p14:tracePt t="39431" x="4229100" y="3132138"/>
          <p14:tracePt t="39438" x="4240213" y="3132138"/>
          <p14:tracePt t="39446" x="4246563" y="3132138"/>
          <p14:tracePt t="39458" x="4257675" y="3132138"/>
          <p14:tracePt t="39475" x="4279900" y="3143250"/>
          <p14:tracePt t="39492" x="4314825" y="3154363"/>
          <p14:tracePt t="39509" x="4378325" y="3165475"/>
          <p14:tracePt t="39525" x="4394200" y="3171825"/>
          <p14:tracePt t="39541" x="4464050" y="3200400"/>
          <p14:tracePt t="39558" x="4532313" y="3217863"/>
          <p14:tracePt t="39575" x="4594225" y="3246438"/>
          <p14:tracePt t="39591" x="4668838" y="3279775"/>
          <p14:tracePt t="39608" x="4754563" y="3321050"/>
          <p14:tracePt t="39625" x="4851400" y="3360738"/>
          <p14:tracePt t="39641" x="4960938" y="3406775"/>
          <p14:tracePt t="39658" x="5086350" y="3451225"/>
          <p14:tracePt t="39675" x="5207000" y="3497263"/>
          <p14:tracePt t="39691" x="5343525" y="3543300"/>
          <p14:tracePt t="39709" x="5554663" y="3606800"/>
          <p14:tracePt t="39725" x="5675313" y="3657600"/>
          <p14:tracePt t="39742" x="5807075" y="3697288"/>
          <p14:tracePt t="39758" x="5926138" y="3749675"/>
          <p14:tracePt t="39775" x="6035675" y="3794125"/>
          <p14:tracePt t="39791" x="6137275" y="3835400"/>
          <p14:tracePt t="39808" x="6251575" y="3886200"/>
          <p14:tracePt t="39825" x="6350000" y="3925888"/>
          <p14:tracePt t="39841" x="6435725" y="3965575"/>
          <p14:tracePt t="39858" x="6532563" y="4011613"/>
          <p14:tracePt t="39875" x="6618288" y="4051300"/>
          <p14:tracePt t="39891" x="6697663" y="4092575"/>
          <p14:tracePt t="39908" x="6783388" y="4143375"/>
          <p14:tracePt t="39925" x="6858000" y="4189413"/>
          <p14:tracePt t="39941" x="7000875" y="4292600"/>
          <p14:tracePt t="39958" x="7108825" y="4371975"/>
          <p14:tracePt t="39975" x="7212013" y="4440238"/>
          <p14:tracePt t="39991" x="7286625" y="4503738"/>
          <p14:tracePt t="40008" x="7354888" y="4554538"/>
          <p14:tracePt t="40025" x="7446963" y="4606925"/>
          <p14:tracePt t="40041" x="7526338" y="4657725"/>
          <p14:tracePt t="40058" x="7600950" y="4714875"/>
          <p14:tracePt t="40075" x="7669213" y="4754563"/>
          <p14:tracePt t="40091" x="7743825" y="4806950"/>
          <p14:tracePt t="40108" x="7829550" y="4857750"/>
          <p14:tracePt t="40125" x="7908925" y="4914900"/>
          <p14:tracePt t="40141" x="8035925" y="4983163"/>
          <p14:tracePt t="40158" x="8108950" y="5018088"/>
          <p14:tracePt t="40175" x="8178800" y="5064125"/>
          <p14:tracePt t="40191" x="8235950" y="5103813"/>
          <p14:tracePt t="40208" x="8280400" y="5137150"/>
          <p14:tracePt t="40225" x="8337550" y="5178425"/>
          <p14:tracePt t="40242" x="8394700" y="5222875"/>
          <p14:tracePt t="40259" x="8447088" y="5257800"/>
          <p14:tracePt t="40275" x="8475663" y="5280025"/>
          <p14:tracePt t="40291" x="8515350" y="5308600"/>
          <p14:tracePt t="40308" x="8550275" y="5343525"/>
          <p14:tracePt t="40325" x="8583613" y="5383213"/>
          <p14:tracePt t="40341" x="8612188" y="5407025"/>
          <p14:tracePt t="40358" x="8623300" y="5418138"/>
          <p14:tracePt t="40375" x="8647113" y="5440363"/>
          <p14:tracePt t="40391" x="8669338" y="5457825"/>
          <p14:tracePt t="40408" x="8697913" y="5480050"/>
          <p14:tracePt t="40425" x="8709025" y="5486400"/>
          <p14:tracePt t="40441" x="8715375" y="5497513"/>
          <p14:tracePt t="40458" x="8721725" y="5503863"/>
          <p14:tracePt t="40475" x="8726488" y="5503863"/>
          <p14:tracePt t="40492" x="8732838" y="5508625"/>
          <p14:tracePt t="40508" x="8732838" y="5514975"/>
          <p14:tracePt t="40542" x="8737600" y="5514975"/>
          <p14:tracePt t="40550" x="8737600" y="5521325"/>
          <p14:tracePt t="40565" x="8743950" y="5521325"/>
          <p14:tracePt t="40575" x="8750300" y="5532438"/>
          <p14:tracePt t="40591" x="8761413" y="5532438"/>
          <p14:tracePt t="40608" x="8766175" y="55372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Inhaltsplatzhalter 1"/>
          <p:cNvSpPr txBox="1">
            <a:spLocks/>
          </p:cNvSpPr>
          <p:nvPr/>
        </p:nvSpPr>
        <p:spPr>
          <a:xfrm>
            <a:off x="1410365" y="1340768"/>
            <a:ext cx="7619999" cy="1977404"/>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ymbol" pitchFamily="18" charset="2"/>
              <a:buNone/>
            </a:pPr>
            <a:r>
              <a:rPr lang="de-CH" sz="2000" b="1" dirty="0" smtClean="0"/>
              <a:t>Die </a:t>
            </a:r>
            <a:r>
              <a:rPr lang="de-CH" sz="2000" b="1" dirty="0" err="1" smtClean="0"/>
              <a:t>Neobiota</a:t>
            </a:r>
            <a:r>
              <a:rPr lang="de-CH" sz="2000" b="1" dirty="0" smtClean="0"/>
              <a:t>-Kontaktperson:</a:t>
            </a:r>
          </a:p>
          <a:p>
            <a:pPr marL="441325" indent="-441325" defTabSz="441325">
              <a:spcBef>
                <a:spcPts val="1200"/>
              </a:spcBef>
              <a:buFont typeface="Wingdings" panose="05000000000000000000" pitchFamily="2" charset="2"/>
              <a:buChar char="ü"/>
            </a:pPr>
            <a:r>
              <a:rPr lang="de-CH" sz="2000" dirty="0" smtClean="0">
                <a:solidFill>
                  <a:srgbClr val="00B050"/>
                </a:solidFill>
              </a:rPr>
              <a:t>kennt die wichtigsten </a:t>
            </a:r>
            <a:r>
              <a:rPr lang="de-CH" sz="2000" dirty="0" err="1" smtClean="0">
                <a:solidFill>
                  <a:srgbClr val="00B050"/>
                </a:solidFill>
              </a:rPr>
              <a:t>Neobiota</a:t>
            </a:r>
            <a:r>
              <a:rPr lang="de-CH" sz="2000" dirty="0" smtClean="0">
                <a:solidFill>
                  <a:srgbClr val="00B050"/>
                </a:solidFill>
              </a:rPr>
              <a:t>-Akteure in der Gemeinde</a:t>
            </a:r>
          </a:p>
          <a:p>
            <a:pPr marL="441325" indent="-441325">
              <a:buFont typeface="Wingdings" panose="05000000000000000000" pitchFamily="2" charset="2"/>
              <a:buChar char="à"/>
            </a:pPr>
            <a:endParaRPr lang="de-CH" sz="2000" b="1" dirty="0" smtClean="0"/>
          </a:p>
          <a:p>
            <a:pPr marL="0" indent="0">
              <a:buNone/>
            </a:pPr>
            <a:r>
              <a:rPr lang="de-CH" sz="2000" b="1" dirty="0" smtClean="0"/>
              <a:t>zum Beispiel:</a:t>
            </a:r>
          </a:p>
        </p:txBody>
      </p:sp>
      <p:sp>
        <p:nvSpPr>
          <p:cNvPr id="3" name="Rechteck 2"/>
          <p:cNvSpPr/>
          <p:nvPr/>
        </p:nvSpPr>
        <p:spPr>
          <a:xfrm>
            <a:off x="3933297" y="2550146"/>
            <a:ext cx="3302999" cy="369332"/>
          </a:xfrm>
          <a:prstGeom prst="rect">
            <a:avLst/>
          </a:prstGeom>
        </p:spPr>
        <p:txBody>
          <a:bodyPr wrap="square">
            <a:spAutoFit/>
          </a:bodyPr>
          <a:lstStyle/>
          <a:p>
            <a:r>
              <a:rPr lang="de-CH" b="1" dirty="0" smtClean="0">
                <a:solidFill>
                  <a:srgbClr val="C00000"/>
                </a:solidFill>
                <a:sym typeface="Wingdings" panose="05000000000000000000" pitchFamily="2" charset="2"/>
              </a:rPr>
              <a:t>regelmässiger Austausch?</a:t>
            </a:r>
            <a:endParaRPr lang="de-CH" b="1" dirty="0">
              <a:solidFill>
                <a:srgbClr val="C00000"/>
              </a:solidFill>
              <a:sym typeface="Wingdings" panose="05000000000000000000" pitchFamily="2" charset="2"/>
            </a:endParaRPr>
          </a:p>
        </p:txBody>
      </p:sp>
      <p:sp>
        <p:nvSpPr>
          <p:cNvPr id="39" name="Titel 3"/>
          <p:cNvSpPr txBox="1">
            <a:spLocks/>
          </p:cNvSpPr>
          <p:nvPr/>
        </p:nvSpPr>
        <p:spPr>
          <a:xfrm>
            <a:off x="1410365" y="157452"/>
            <a:ext cx="7186948" cy="535244"/>
          </a:xfrm>
          <a:prstGeom prst="rect">
            <a:avLst/>
          </a:prstGeom>
        </p:spPr>
        <p:txBody>
          <a:bodyPr/>
          <a:lstStyle>
            <a:lvl1pPr algn="l" defTabSz="914400" rtl="0" eaLnBrk="1" latinLnBrk="0" hangingPunct="1">
              <a:spcBef>
                <a:spcPct val="0"/>
              </a:spcBef>
              <a:buNone/>
              <a:defRPr sz="3000" kern="1200">
                <a:solidFill>
                  <a:schemeClr val="tx1"/>
                </a:solidFill>
                <a:latin typeface="+mj-lt"/>
                <a:ea typeface="+mj-ea"/>
                <a:cs typeface="+mj-cs"/>
              </a:defRPr>
            </a:lvl1pPr>
          </a:lstStyle>
          <a:p>
            <a:pPr marL="274638" indent="-274638">
              <a:spcBef>
                <a:spcPts val="600"/>
              </a:spcBef>
            </a:pPr>
            <a:r>
              <a:rPr lang="de-CH" sz="2000" b="1" smtClean="0">
                <a:solidFill>
                  <a:srgbClr val="009EE0"/>
                </a:solidFill>
                <a:latin typeface="+mn-lt"/>
              </a:rPr>
              <a:t>2. Profil</a:t>
            </a:r>
            <a:br>
              <a:rPr lang="de-CH" sz="2000" b="1" smtClean="0">
                <a:solidFill>
                  <a:srgbClr val="009EE0"/>
                </a:solidFill>
                <a:latin typeface="+mn-lt"/>
              </a:rPr>
            </a:br>
            <a:r>
              <a:rPr lang="de-CH" sz="2000" b="1" smtClean="0">
                <a:solidFill>
                  <a:srgbClr val="009EE0"/>
                </a:solidFill>
                <a:latin typeface="+mn-lt"/>
              </a:rPr>
              <a:t>Neobiota-Kontaktperson</a:t>
            </a:r>
            <a:endParaRPr lang="de-CH" sz="2000" dirty="0">
              <a:solidFill>
                <a:srgbClr val="009EE0"/>
              </a:solidFill>
            </a:endParaRPr>
          </a:p>
        </p:txBody>
      </p:sp>
      <p:grpSp>
        <p:nvGrpSpPr>
          <p:cNvPr id="2" name="Gruppieren 1"/>
          <p:cNvGrpSpPr/>
          <p:nvPr/>
        </p:nvGrpSpPr>
        <p:grpSpPr>
          <a:xfrm>
            <a:off x="1488502" y="3062774"/>
            <a:ext cx="6655373" cy="3534578"/>
            <a:chOff x="1488502" y="3062774"/>
            <a:chExt cx="6655373" cy="3534578"/>
          </a:xfrm>
        </p:grpSpPr>
        <p:sp>
          <p:nvSpPr>
            <p:cNvPr id="40" name="Rechteck 39"/>
            <p:cNvSpPr/>
            <p:nvPr/>
          </p:nvSpPr>
          <p:spPr>
            <a:xfrm>
              <a:off x="5791200" y="5159464"/>
              <a:ext cx="2352675" cy="75617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sp>
          <p:nvSpPr>
            <p:cNvPr id="8" name="Rechteck 7"/>
            <p:cNvSpPr/>
            <p:nvPr/>
          </p:nvSpPr>
          <p:spPr>
            <a:xfrm>
              <a:off x="1488503" y="5151006"/>
              <a:ext cx="4231398" cy="14463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sp>
          <p:nvSpPr>
            <p:cNvPr id="9" name="Rechteck 8"/>
            <p:cNvSpPr/>
            <p:nvPr/>
          </p:nvSpPr>
          <p:spPr>
            <a:xfrm>
              <a:off x="1488502" y="3062774"/>
              <a:ext cx="6655373" cy="1926484"/>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sp>
          <p:nvSpPr>
            <p:cNvPr id="12" name="Textfeld 11"/>
            <p:cNvSpPr txBox="1"/>
            <p:nvPr/>
          </p:nvSpPr>
          <p:spPr>
            <a:xfrm>
              <a:off x="1526864" y="4047342"/>
              <a:ext cx="1821000" cy="300082"/>
            </a:xfrm>
            <a:prstGeom prst="rect">
              <a:avLst/>
            </a:prstGeom>
            <a:solidFill>
              <a:schemeClr val="accent2">
                <a:lumMod val="60000"/>
                <a:lumOff val="40000"/>
              </a:schemeClr>
            </a:solidFill>
          </p:spPr>
          <p:txBody>
            <a:bodyPr wrap="square" rtlCol="0">
              <a:spAutoFit/>
            </a:bodyPr>
            <a:lstStyle/>
            <a:p>
              <a:r>
                <a:rPr lang="de-CH" sz="1350" dirty="0"/>
                <a:t>Förster</a:t>
              </a:r>
            </a:p>
          </p:txBody>
        </p:sp>
        <p:sp>
          <p:nvSpPr>
            <p:cNvPr id="13" name="Textfeld 12"/>
            <p:cNvSpPr txBox="1"/>
            <p:nvPr/>
          </p:nvSpPr>
          <p:spPr>
            <a:xfrm>
              <a:off x="1534818" y="5151006"/>
              <a:ext cx="1813046" cy="300082"/>
            </a:xfrm>
            <a:prstGeom prst="rect">
              <a:avLst/>
            </a:prstGeom>
            <a:solidFill>
              <a:schemeClr val="accent6">
                <a:lumMod val="60000"/>
                <a:lumOff val="40000"/>
              </a:schemeClr>
            </a:solidFill>
          </p:spPr>
          <p:txBody>
            <a:bodyPr wrap="square" rtlCol="0">
              <a:spAutoFit/>
            </a:bodyPr>
            <a:lstStyle/>
            <a:p>
              <a:r>
                <a:rPr lang="de-CH" sz="1350" dirty="0"/>
                <a:t>Naturschutzverein</a:t>
              </a:r>
            </a:p>
          </p:txBody>
        </p:sp>
        <p:sp>
          <p:nvSpPr>
            <p:cNvPr id="14" name="Textfeld 13"/>
            <p:cNvSpPr txBox="1"/>
            <p:nvPr/>
          </p:nvSpPr>
          <p:spPr>
            <a:xfrm>
              <a:off x="1518011" y="6297270"/>
              <a:ext cx="1829853" cy="300082"/>
            </a:xfrm>
            <a:prstGeom prst="rect">
              <a:avLst/>
            </a:prstGeom>
            <a:solidFill>
              <a:schemeClr val="accent6">
                <a:lumMod val="60000"/>
                <a:lumOff val="40000"/>
              </a:schemeClr>
            </a:solidFill>
          </p:spPr>
          <p:txBody>
            <a:bodyPr wrap="square" rtlCol="0">
              <a:spAutoFit/>
            </a:bodyPr>
            <a:lstStyle/>
            <a:p>
              <a:r>
                <a:rPr lang="de-CH" sz="1350" dirty="0"/>
                <a:t>Freiwillige</a:t>
              </a:r>
            </a:p>
          </p:txBody>
        </p:sp>
        <p:sp>
          <p:nvSpPr>
            <p:cNvPr id="15" name="Textfeld 14"/>
            <p:cNvSpPr txBox="1"/>
            <p:nvPr/>
          </p:nvSpPr>
          <p:spPr>
            <a:xfrm>
              <a:off x="1518010" y="5915643"/>
              <a:ext cx="1829854" cy="300082"/>
            </a:xfrm>
            <a:prstGeom prst="rect">
              <a:avLst/>
            </a:prstGeom>
            <a:solidFill>
              <a:schemeClr val="accent6">
                <a:lumMod val="60000"/>
                <a:lumOff val="40000"/>
              </a:schemeClr>
            </a:solidFill>
          </p:spPr>
          <p:txBody>
            <a:bodyPr wrap="square" rtlCol="0">
              <a:spAutoFit/>
            </a:bodyPr>
            <a:lstStyle/>
            <a:p>
              <a:r>
                <a:rPr lang="de-CH" sz="1350" dirty="0"/>
                <a:t>Schulklassen</a:t>
              </a:r>
            </a:p>
          </p:txBody>
        </p:sp>
        <p:sp>
          <p:nvSpPr>
            <p:cNvPr id="16" name="Textfeld 15"/>
            <p:cNvSpPr txBox="1"/>
            <p:nvPr/>
          </p:nvSpPr>
          <p:spPr>
            <a:xfrm>
              <a:off x="1529312" y="4490701"/>
              <a:ext cx="1818552" cy="300082"/>
            </a:xfrm>
            <a:prstGeom prst="rect">
              <a:avLst/>
            </a:prstGeom>
            <a:solidFill>
              <a:schemeClr val="accent2">
                <a:lumMod val="60000"/>
                <a:lumOff val="40000"/>
              </a:schemeClr>
            </a:solidFill>
          </p:spPr>
          <p:txBody>
            <a:bodyPr wrap="square" rtlCol="0">
              <a:spAutoFit/>
            </a:bodyPr>
            <a:lstStyle/>
            <a:p>
              <a:r>
                <a:rPr lang="de-CH" sz="1350" dirty="0"/>
                <a:t>Werkhof</a:t>
              </a:r>
            </a:p>
          </p:txBody>
        </p:sp>
        <p:sp>
          <p:nvSpPr>
            <p:cNvPr id="17" name="Textfeld 16"/>
            <p:cNvSpPr txBox="1"/>
            <p:nvPr/>
          </p:nvSpPr>
          <p:spPr>
            <a:xfrm>
              <a:off x="1526863" y="5530636"/>
              <a:ext cx="1821001" cy="300082"/>
            </a:xfrm>
            <a:prstGeom prst="rect">
              <a:avLst/>
            </a:prstGeom>
            <a:solidFill>
              <a:schemeClr val="accent6">
                <a:lumMod val="60000"/>
                <a:lumOff val="40000"/>
              </a:schemeClr>
            </a:solidFill>
          </p:spPr>
          <p:txBody>
            <a:bodyPr wrap="square" rtlCol="0">
              <a:spAutoFit/>
            </a:bodyPr>
            <a:lstStyle/>
            <a:p>
              <a:r>
                <a:rPr lang="de-CH" sz="1350" dirty="0" smtClean="0"/>
                <a:t>Landwirte</a:t>
              </a:r>
              <a:endParaRPr lang="de-CH" sz="1350" dirty="0"/>
            </a:p>
          </p:txBody>
        </p:sp>
        <p:sp>
          <p:nvSpPr>
            <p:cNvPr id="20" name="Textfeld 19"/>
            <p:cNvSpPr txBox="1"/>
            <p:nvPr/>
          </p:nvSpPr>
          <p:spPr>
            <a:xfrm>
              <a:off x="1531174" y="3619380"/>
              <a:ext cx="1816690" cy="300082"/>
            </a:xfrm>
            <a:prstGeom prst="rect">
              <a:avLst/>
            </a:prstGeom>
            <a:solidFill>
              <a:schemeClr val="accent2">
                <a:lumMod val="60000"/>
                <a:lumOff val="40000"/>
              </a:schemeClr>
            </a:solidFill>
          </p:spPr>
          <p:txBody>
            <a:bodyPr wrap="square" rtlCol="0">
              <a:spAutoFit/>
            </a:bodyPr>
            <a:lstStyle/>
            <a:p>
              <a:r>
                <a:rPr lang="de-CH" sz="1350" dirty="0"/>
                <a:t>Leiter Gesundheit</a:t>
              </a:r>
            </a:p>
          </p:txBody>
        </p:sp>
        <p:sp>
          <p:nvSpPr>
            <p:cNvPr id="21" name="Textfeld 20"/>
            <p:cNvSpPr txBox="1"/>
            <p:nvPr/>
          </p:nvSpPr>
          <p:spPr>
            <a:xfrm>
              <a:off x="1518011" y="3182152"/>
              <a:ext cx="1829853" cy="300082"/>
            </a:xfrm>
            <a:prstGeom prst="rect">
              <a:avLst/>
            </a:prstGeom>
            <a:solidFill>
              <a:schemeClr val="accent2">
                <a:lumMod val="60000"/>
                <a:lumOff val="40000"/>
              </a:schemeClr>
            </a:solidFill>
          </p:spPr>
          <p:txBody>
            <a:bodyPr wrap="square" rtlCol="0">
              <a:spAutoFit/>
            </a:bodyPr>
            <a:lstStyle/>
            <a:p>
              <a:r>
                <a:rPr lang="de-CH" sz="1350" dirty="0"/>
                <a:t>Bausekretär</a:t>
              </a:r>
            </a:p>
          </p:txBody>
        </p:sp>
        <p:sp>
          <p:nvSpPr>
            <p:cNvPr id="22" name="Textfeld 21"/>
            <p:cNvSpPr txBox="1"/>
            <p:nvPr/>
          </p:nvSpPr>
          <p:spPr>
            <a:xfrm>
              <a:off x="3478136" y="3182152"/>
              <a:ext cx="2232745" cy="300082"/>
            </a:xfrm>
            <a:prstGeom prst="rect">
              <a:avLst/>
            </a:prstGeom>
            <a:solidFill>
              <a:schemeClr val="accent2">
                <a:lumMod val="60000"/>
                <a:lumOff val="40000"/>
              </a:schemeClr>
            </a:solidFill>
          </p:spPr>
          <p:txBody>
            <a:bodyPr wrap="square" rtlCol="0">
              <a:spAutoFit/>
            </a:bodyPr>
            <a:lstStyle/>
            <a:p>
              <a:r>
                <a:rPr lang="de-CH" sz="1350" dirty="0" smtClean="0"/>
                <a:t>Feuerbrand-Kontrolleur</a:t>
              </a:r>
              <a:endParaRPr lang="de-CH" sz="1350" dirty="0"/>
            </a:p>
          </p:txBody>
        </p:sp>
        <p:sp>
          <p:nvSpPr>
            <p:cNvPr id="24" name="Textfeld 23"/>
            <p:cNvSpPr txBox="1"/>
            <p:nvPr/>
          </p:nvSpPr>
          <p:spPr>
            <a:xfrm>
              <a:off x="5861522" y="3178406"/>
              <a:ext cx="2238870" cy="507831"/>
            </a:xfrm>
            <a:prstGeom prst="rect">
              <a:avLst/>
            </a:prstGeom>
            <a:solidFill>
              <a:schemeClr val="accent2">
                <a:lumMod val="60000"/>
                <a:lumOff val="40000"/>
              </a:schemeClr>
            </a:solidFill>
          </p:spPr>
          <p:txBody>
            <a:bodyPr wrap="square" rtlCol="0">
              <a:spAutoFit/>
            </a:bodyPr>
            <a:lstStyle/>
            <a:p>
              <a:r>
                <a:rPr lang="de-CH" sz="1350" dirty="0" smtClean="0"/>
                <a:t>Naturschutz-Beauftragte </a:t>
              </a:r>
              <a:r>
                <a:rPr lang="de-CH" sz="1350" dirty="0"/>
                <a:t>&amp;</a:t>
              </a:r>
            </a:p>
            <a:p>
              <a:r>
                <a:rPr lang="de-CH" sz="1350" dirty="0"/>
                <a:t>Gebietsbetreuer</a:t>
              </a:r>
            </a:p>
          </p:txBody>
        </p:sp>
        <p:sp>
          <p:nvSpPr>
            <p:cNvPr id="26" name="Textfeld 25"/>
            <p:cNvSpPr txBox="1"/>
            <p:nvPr/>
          </p:nvSpPr>
          <p:spPr>
            <a:xfrm>
              <a:off x="3472011" y="3619380"/>
              <a:ext cx="2238870" cy="300082"/>
            </a:xfrm>
            <a:prstGeom prst="rect">
              <a:avLst/>
            </a:prstGeom>
            <a:solidFill>
              <a:schemeClr val="accent2">
                <a:lumMod val="60000"/>
                <a:lumOff val="40000"/>
              </a:schemeClr>
            </a:solidFill>
          </p:spPr>
          <p:txBody>
            <a:bodyPr wrap="square" rtlCol="0">
              <a:spAutoFit/>
            </a:bodyPr>
            <a:lstStyle/>
            <a:p>
              <a:r>
                <a:rPr lang="de-CH" sz="1350" dirty="0" smtClean="0"/>
                <a:t>Ambrosia Verantwortlicher</a:t>
              </a:r>
              <a:endParaRPr lang="de-CH" sz="1350" dirty="0"/>
            </a:p>
          </p:txBody>
        </p:sp>
        <p:sp>
          <p:nvSpPr>
            <p:cNvPr id="27" name="Textfeld 26"/>
            <p:cNvSpPr txBox="1"/>
            <p:nvPr/>
          </p:nvSpPr>
          <p:spPr>
            <a:xfrm>
              <a:off x="3481030" y="4047342"/>
              <a:ext cx="2238870" cy="300082"/>
            </a:xfrm>
            <a:prstGeom prst="rect">
              <a:avLst/>
            </a:prstGeom>
            <a:solidFill>
              <a:schemeClr val="accent2">
                <a:lumMod val="60000"/>
                <a:lumOff val="40000"/>
              </a:schemeClr>
            </a:solidFill>
          </p:spPr>
          <p:txBody>
            <a:bodyPr wrap="square" rtlCol="0">
              <a:spAutoFit/>
            </a:bodyPr>
            <a:lstStyle/>
            <a:p>
              <a:r>
                <a:rPr lang="de-CH" sz="1350" dirty="0" err="1" smtClean="0"/>
                <a:t>Senecio</a:t>
              </a:r>
              <a:r>
                <a:rPr lang="de-CH" sz="1350" dirty="0" smtClean="0"/>
                <a:t> Verantwortlicher</a:t>
              </a:r>
              <a:endParaRPr lang="de-CH" sz="1350" dirty="0"/>
            </a:p>
          </p:txBody>
        </p:sp>
        <p:sp>
          <p:nvSpPr>
            <p:cNvPr id="29" name="Textfeld 28"/>
            <p:cNvSpPr txBox="1"/>
            <p:nvPr/>
          </p:nvSpPr>
          <p:spPr>
            <a:xfrm>
              <a:off x="5861522" y="5159464"/>
              <a:ext cx="2238870" cy="300082"/>
            </a:xfrm>
            <a:prstGeom prst="rect">
              <a:avLst/>
            </a:prstGeom>
            <a:solidFill>
              <a:schemeClr val="accent3">
                <a:lumMod val="60000"/>
                <a:lumOff val="40000"/>
              </a:schemeClr>
            </a:solidFill>
          </p:spPr>
          <p:txBody>
            <a:bodyPr wrap="square" rtlCol="0">
              <a:spAutoFit/>
            </a:bodyPr>
            <a:lstStyle/>
            <a:p>
              <a:r>
                <a:rPr lang="de-CH" sz="1350" dirty="0" smtClean="0"/>
                <a:t>SBB</a:t>
              </a:r>
              <a:endParaRPr lang="de-CH" sz="1350" dirty="0"/>
            </a:p>
          </p:txBody>
        </p:sp>
        <p:sp>
          <p:nvSpPr>
            <p:cNvPr id="30" name="Textfeld 29"/>
            <p:cNvSpPr txBox="1"/>
            <p:nvPr/>
          </p:nvSpPr>
          <p:spPr>
            <a:xfrm>
              <a:off x="5861522" y="5505704"/>
              <a:ext cx="2238870" cy="300082"/>
            </a:xfrm>
            <a:prstGeom prst="rect">
              <a:avLst/>
            </a:prstGeom>
            <a:solidFill>
              <a:schemeClr val="accent3">
                <a:lumMod val="60000"/>
                <a:lumOff val="40000"/>
              </a:schemeClr>
            </a:solidFill>
          </p:spPr>
          <p:txBody>
            <a:bodyPr wrap="square" rtlCol="0">
              <a:spAutoFit/>
            </a:bodyPr>
            <a:lstStyle/>
            <a:p>
              <a:r>
                <a:rPr lang="de-CH" sz="1350" dirty="0" smtClean="0"/>
                <a:t>Kiesgruben / Deponien</a:t>
              </a:r>
              <a:endParaRPr lang="de-CH" sz="1350" dirty="0"/>
            </a:p>
          </p:txBody>
        </p:sp>
        <p:sp>
          <p:nvSpPr>
            <p:cNvPr id="31" name="Textfeld 30"/>
            <p:cNvSpPr txBox="1"/>
            <p:nvPr/>
          </p:nvSpPr>
          <p:spPr>
            <a:xfrm>
              <a:off x="3485258" y="4490701"/>
              <a:ext cx="2238870" cy="300082"/>
            </a:xfrm>
            <a:prstGeom prst="rect">
              <a:avLst/>
            </a:prstGeom>
            <a:solidFill>
              <a:schemeClr val="accent2">
                <a:lumMod val="60000"/>
                <a:lumOff val="40000"/>
              </a:schemeClr>
            </a:solidFill>
          </p:spPr>
          <p:txBody>
            <a:bodyPr wrap="square" rtlCol="0">
              <a:spAutoFit/>
            </a:bodyPr>
            <a:lstStyle/>
            <a:p>
              <a:r>
                <a:rPr lang="de-CH" sz="1350" dirty="0" smtClean="0"/>
                <a:t>Ackerbaustelle</a:t>
              </a:r>
              <a:endParaRPr lang="de-CH" sz="1350" dirty="0"/>
            </a:p>
          </p:txBody>
        </p:sp>
        <p:sp>
          <p:nvSpPr>
            <p:cNvPr id="32" name="Textfeld 31"/>
            <p:cNvSpPr txBox="1"/>
            <p:nvPr/>
          </p:nvSpPr>
          <p:spPr>
            <a:xfrm>
              <a:off x="5861522" y="3761766"/>
              <a:ext cx="2238870" cy="300082"/>
            </a:xfrm>
            <a:prstGeom prst="rect">
              <a:avLst/>
            </a:prstGeom>
            <a:solidFill>
              <a:schemeClr val="accent2">
                <a:lumMod val="60000"/>
                <a:lumOff val="40000"/>
              </a:schemeClr>
            </a:solidFill>
          </p:spPr>
          <p:txBody>
            <a:bodyPr wrap="square" rtlCol="0">
              <a:spAutoFit/>
            </a:bodyPr>
            <a:lstStyle/>
            <a:p>
              <a:r>
                <a:rPr lang="de-CH" sz="1350" dirty="0" smtClean="0"/>
                <a:t>Jagdaufseher</a:t>
              </a:r>
              <a:endParaRPr lang="de-CH" sz="1350" dirty="0"/>
            </a:p>
          </p:txBody>
        </p:sp>
        <p:sp>
          <p:nvSpPr>
            <p:cNvPr id="33" name="Textfeld 32"/>
            <p:cNvSpPr txBox="1"/>
            <p:nvPr/>
          </p:nvSpPr>
          <p:spPr>
            <a:xfrm>
              <a:off x="3485258" y="5151006"/>
              <a:ext cx="2238870" cy="300082"/>
            </a:xfrm>
            <a:prstGeom prst="rect">
              <a:avLst/>
            </a:prstGeom>
            <a:solidFill>
              <a:schemeClr val="accent6">
                <a:lumMod val="60000"/>
                <a:lumOff val="40000"/>
              </a:schemeClr>
            </a:solidFill>
          </p:spPr>
          <p:txBody>
            <a:bodyPr wrap="square" rtlCol="0">
              <a:spAutoFit/>
            </a:bodyPr>
            <a:lstStyle/>
            <a:p>
              <a:r>
                <a:rPr lang="de-CH" sz="1350" dirty="0" smtClean="0"/>
                <a:t>Gärtnereien</a:t>
              </a:r>
              <a:endParaRPr lang="de-CH" sz="1350" dirty="0"/>
            </a:p>
          </p:txBody>
        </p:sp>
        <p:sp>
          <p:nvSpPr>
            <p:cNvPr id="41" name="Textfeld 40"/>
            <p:cNvSpPr txBox="1"/>
            <p:nvPr/>
          </p:nvSpPr>
          <p:spPr>
            <a:xfrm>
              <a:off x="5791201" y="6147229"/>
              <a:ext cx="2352674" cy="300082"/>
            </a:xfrm>
            <a:prstGeom prst="rect">
              <a:avLst/>
            </a:prstGeom>
            <a:solidFill>
              <a:schemeClr val="tx2">
                <a:lumMod val="20000"/>
                <a:lumOff val="80000"/>
              </a:schemeClr>
            </a:solidFill>
          </p:spPr>
          <p:txBody>
            <a:bodyPr wrap="square" rtlCol="0">
              <a:spAutoFit/>
            </a:bodyPr>
            <a:lstStyle/>
            <a:p>
              <a:pPr algn="ctr"/>
              <a:r>
                <a:rPr lang="de-CH" sz="1350" dirty="0" smtClean="0"/>
                <a:t>Etc…</a:t>
              </a:r>
              <a:endParaRPr lang="de-CH" sz="1350" dirty="0"/>
            </a:p>
          </p:txBody>
        </p:sp>
      </p:gr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679094862"/>
      </p:ext>
    </p:extLst>
  </p:cSld>
  <p:clrMapOvr>
    <a:masterClrMapping/>
  </p:clrMapOvr>
  <mc:AlternateContent xmlns:mc="http://schemas.openxmlformats.org/markup-compatibility/2006" xmlns:p14="http://schemas.microsoft.com/office/powerpoint/2010/main">
    <mc:Choice Requires="p14">
      <p:transition spd="slow" p14:dur="2000" advTm="39671"/>
    </mc:Choice>
    <mc:Fallback xmlns="">
      <p:transition spd="slow" advTm="3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8"/>
                </p:tgtEl>
              </p:cMediaNode>
            </p:audio>
          </p:childTnLst>
        </p:cTn>
      </p:par>
    </p:tnLst>
    <p:bldLst>
      <p:bldP spid="38" grpId="0"/>
    </p:bldLst>
  </p:timing>
  <p:extLst mod="1">
    <p:ext uri="{3A86A75C-4F4B-4683-9AE1-C65F6400EC91}">
      <p14:laserTraceLst xmlns:p14="http://schemas.microsoft.com/office/powerpoint/2010/main">
        <p14:tracePtLst>
          <p14:tracePt t="405" x="6818313" y="3457575"/>
          <p14:tracePt t="630" x="6818313" y="3463925"/>
          <p14:tracePt t="637" x="6818313" y="3468688"/>
          <p14:tracePt t="662" x="6818313" y="3475038"/>
          <p14:tracePt t="677" x="6818313" y="3479800"/>
          <p14:tracePt t="693" x="6823075" y="3492500"/>
          <p14:tracePt t="707" x="6829425" y="3497263"/>
          <p14:tracePt t="723" x="6840538" y="3508375"/>
          <p14:tracePt t="726" x="6851650" y="3521075"/>
          <p14:tracePt t="740" x="6858000" y="3521075"/>
          <p14:tracePt t="757" x="6886575" y="3543300"/>
          <p14:tracePt t="773" x="6904038" y="3554413"/>
          <p14:tracePt t="790" x="6921500" y="3565525"/>
          <p14:tracePt t="806" x="6932613" y="3578225"/>
          <p14:tracePt t="823" x="6943725" y="3594100"/>
          <p14:tracePt t="840" x="6961188" y="3617913"/>
          <p14:tracePt t="856" x="6978650" y="3629025"/>
          <p14:tracePt t="873" x="6989763" y="3651250"/>
          <p14:tracePt t="890" x="7007225" y="3668713"/>
          <p14:tracePt t="893" x="7011988" y="3675063"/>
          <p14:tracePt t="906" x="7018338" y="3686175"/>
          <p14:tracePt t="923" x="7035800" y="3703638"/>
          <p14:tracePt t="940" x="7051675" y="3721100"/>
          <p14:tracePt t="957" x="7075488" y="3743325"/>
          <p14:tracePt t="973" x="7086600" y="3754438"/>
          <p14:tracePt t="990" x="7097713" y="3778250"/>
          <p14:tracePt t="1007" x="7115175" y="3800475"/>
          <p14:tracePt t="1023" x="7126288" y="3822700"/>
          <p14:tracePt t="1040" x="7143750" y="3846513"/>
          <p14:tracePt t="1056" x="7150100" y="3863975"/>
          <p14:tracePt t="1073" x="7154863" y="3886200"/>
          <p14:tracePt t="1090" x="7165975" y="3897313"/>
          <p14:tracePt t="1106" x="7165975" y="3903663"/>
          <p14:tracePt t="1123" x="7172325" y="3914775"/>
          <p14:tracePt t="1159" x="7172325" y="3921125"/>
          <p14:tracePt t="1178" x="7172325" y="3925888"/>
          <p14:tracePt t="1190" x="7172325" y="3932238"/>
          <p14:tracePt t="1206" x="7178675" y="3937000"/>
          <p14:tracePt t="1223" x="7178675" y="3949700"/>
          <p14:tracePt t="1240" x="7178675" y="3960813"/>
          <p14:tracePt t="1256" x="7183438" y="3971925"/>
          <p14:tracePt t="1273" x="7183438" y="3989388"/>
          <p14:tracePt t="1290" x="7183438" y="4000500"/>
          <p14:tracePt t="1306" x="7183438" y="4011613"/>
          <p14:tracePt t="1323" x="7183438" y="4022725"/>
          <p14:tracePt t="1340" x="7183438" y="4035425"/>
          <p14:tracePt t="1356" x="7183438" y="4040188"/>
          <p14:tracePt t="2165" x="7183438" y="4035425"/>
          <p14:tracePt t="2415" x="7189788" y="4035425"/>
          <p14:tracePt t="2422" x="7189788" y="4029075"/>
          <p14:tracePt t="2438" x="7194550" y="4022725"/>
          <p14:tracePt t="2448" x="7200900" y="4022725"/>
          <p14:tracePt t="20078" x="7200900" y="4017963"/>
          <p14:tracePt t="20085" x="7200900" y="4011613"/>
          <p14:tracePt t="20093" x="7200900" y="4000500"/>
          <p14:tracePt t="20105" x="7200900" y="3978275"/>
          <p14:tracePt t="20122" x="7194550" y="3932238"/>
          <p14:tracePt t="20138" x="7172325" y="3875088"/>
          <p14:tracePt t="20155" x="7154863" y="3817938"/>
          <p14:tracePt t="20172" x="7143750" y="3760788"/>
          <p14:tracePt t="20189" x="7132638" y="3708400"/>
          <p14:tracePt t="20205" x="7092950" y="3622675"/>
          <p14:tracePt t="20222" x="7046913" y="3571875"/>
          <p14:tracePt t="20241" x="6965950" y="3503613"/>
          <p14:tracePt t="20255" x="6846888" y="3440113"/>
          <p14:tracePt t="20272" x="6675438" y="3400425"/>
          <p14:tracePt t="20288" x="6475413" y="3371850"/>
          <p14:tracePt t="20305" x="6246813" y="3354388"/>
          <p14:tracePt t="20322" x="6029325" y="3354388"/>
          <p14:tracePt t="20339" x="5818188" y="3360738"/>
          <p14:tracePt t="20356" x="5578475" y="3371850"/>
          <p14:tracePt t="20372" x="5314950" y="3400425"/>
          <p14:tracePt t="20389" x="4926013" y="3429000"/>
          <p14:tracePt t="20405" x="4749800" y="3451225"/>
          <p14:tracePt t="20422" x="4565650" y="3486150"/>
          <p14:tracePt t="20438" x="4400550" y="3521075"/>
          <p14:tracePt t="20455" x="4222750" y="3560763"/>
          <p14:tracePt t="20472" x="4064000" y="3600450"/>
          <p14:tracePt t="20488" x="3908425" y="3629025"/>
          <p14:tracePt t="20505" x="3754438" y="3657600"/>
          <p14:tracePt t="20522" x="3582988" y="3697288"/>
          <p14:tracePt t="20539" x="3451225" y="3743325"/>
          <p14:tracePt t="20555" x="3349625" y="3783013"/>
          <p14:tracePt t="20572" x="3257550" y="3835400"/>
          <p14:tracePt t="20588" x="3165475" y="3879850"/>
          <p14:tracePt t="20605" x="3063875" y="3932238"/>
          <p14:tracePt t="20622" x="2925763" y="3983038"/>
          <p14:tracePt t="20638" x="2857500" y="4017963"/>
          <p14:tracePt t="20655" x="2817813" y="4040188"/>
          <p14:tracePt t="20672" x="2782888" y="4064000"/>
          <p14:tracePt t="20688" x="2743200" y="4097338"/>
          <p14:tracePt t="20705" x="2714625" y="4125913"/>
          <p14:tracePt t="20722" x="2692400" y="4171950"/>
          <p14:tracePt t="20738" x="2674938" y="4240213"/>
          <p14:tracePt t="20755" x="2651125" y="4325938"/>
          <p14:tracePt t="20772" x="2640013" y="4411663"/>
          <p14:tracePt t="20788" x="2628900" y="4486275"/>
          <p14:tracePt t="20805" x="2606675" y="4554538"/>
          <p14:tracePt t="20822" x="2593975" y="4578350"/>
          <p14:tracePt t="20838" x="2589213" y="4600575"/>
          <p14:tracePt t="20855" x="2582863" y="4611688"/>
          <p14:tracePt t="20872" x="2578100" y="4618038"/>
          <p14:tracePt t="20905" x="2578100" y="4622800"/>
          <p14:tracePt t="20922" x="2578100" y="4629150"/>
          <p14:tracePt t="20942" x="2578100" y="4635500"/>
          <p14:tracePt t="20955" x="2578100" y="4646613"/>
          <p14:tracePt t="20972" x="2582863" y="4668838"/>
          <p14:tracePt t="20989" x="2582863" y="4686300"/>
          <p14:tracePt t="21005" x="2582863" y="4721225"/>
          <p14:tracePt t="21022" x="2582863" y="4732338"/>
          <p14:tracePt t="21039" x="2582863" y="4737100"/>
          <p14:tracePt t="21055" x="2582863" y="4743450"/>
          <p14:tracePt t="21327" x="2589213" y="4743450"/>
          <p14:tracePt t="21358" x="2593975" y="4743450"/>
          <p14:tracePt t="21375" x="2600325" y="4743450"/>
          <p14:tracePt t="21382" x="2600325" y="4737100"/>
          <p14:tracePt t="21398" x="2606675" y="4737100"/>
          <p14:tracePt t="21422" x="2611438" y="4732338"/>
          <p14:tracePt t="21448" x="2617788" y="4732338"/>
          <p14:tracePt t="21453" x="2622550" y="4725988"/>
          <p14:tracePt t="21479" x="2628900" y="4725988"/>
          <p14:tracePt t="21486" x="2628900" y="4721225"/>
          <p14:tracePt t="21502" x="2640013" y="4714875"/>
          <p14:tracePt t="21518" x="2646363" y="4708525"/>
          <p14:tracePt t="21525" x="2651125" y="4703763"/>
          <p14:tracePt t="21538" x="2657475" y="4697413"/>
          <p14:tracePt t="21555" x="2663825" y="4686300"/>
          <p14:tracePt t="21571" x="2674938" y="4675188"/>
          <p14:tracePt t="21588" x="2686050" y="4664075"/>
          <p14:tracePt t="21605" x="2692400" y="4657725"/>
          <p14:tracePt t="21622" x="2703513" y="4622800"/>
          <p14:tracePt t="21638" x="2714625" y="4594225"/>
          <p14:tracePt t="21655" x="2720975" y="4543425"/>
          <p14:tracePt t="21672" x="2732088" y="4486275"/>
          <p14:tracePt t="21688" x="2732088" y="4422775"/>
          <p14:tracePt t="21705" x="2732088" y="4360863"/>
          <p14:tracePt t="21722" x="2732088" y="4308475"/>
          <p14:tracePt t="21738" x="2720975" y="4229100"/>
          <p14:tracePt t="21755" x="2720975" y="4149725"/>
          <p14:tracePt t="21772" x="2720975" y="4068763"/>
          <p14:tracePt t="21788" x="2725738" y="3989388"/>
          <p14:tracePt t="21805" x="2732088" y="3914775"/>
          <p14:tracePt t="21822" x="2736850" y="3829050"/>
          <p14:tracePt t="21838" x="2736850" y="3765550"/>
          <p14:tracePt t="21855" x="2743200" y="3721100"/>
          <p14:tracePt t="21872" x="2749550" y="3675063"/>
          <p14:tracePt t="21888" x="2749550" y="3640138"/>
          <p14:tracePt t="21905" x="2749550" y="3611563"/>
          <p14:tracePt t="21922" x="2749550" y="3600450"/>
          <p14:tracePt t="21938" x="2749550" y="3578225"/>
          <p14:tracePt t="21955" x="2749550" y="3571875"/>
          <p14:tracePt t="21972" x="2749550" y="3560763"/>
          <p14:tracePt t="21988" x="2749550" y="3543300"/>
          <p14:tracePt t="22005" x="2743200" y="3521075"/>
          <p14:tracePt t="22022" x="2743200" y="3479800"/>
          <p14:tracePt t="22038" x="2743200" y="3457575"/>
          <p14:tracePt t="22055" x="2743200" y="3435350"/>
          <p14:tracePt t="22071" x="2743200" y="3411538"/>
          <p14:tracePt t="22088" x="2743200" y="3389313"/>
          <p14:tracePt t="22105" x="2743200" y="3371850"/>
          <p14:tracePt t="22122" x="2743200" y="3360738"/>
          <p14:tracePt t="22138" x="2743200" y="3354388"/>
          <p14:tracePt t="22155" x="2743200" y="3349625"/>
          <p14:tracePt t="22172" x="2743200" y="3343275"/>
          <p14:tracePt t="22188" x="2743200" y="3336925"/>
          <p14:tracePt t="23318" x="2749550" y="3343275"/>
          <p14:tracePt t="23326" x="2754313" y="3349625"/>
          <p14:tracePt t="23334" x="2760663" y="3354388"/>
          <p14:tracePt t="23342" x="2771775" y="3371850"/>
          <p14:tracePt t="23355" x="2782888" y="3382963"/>
          <p14:tracePt t="23372" x="2817813" y="3422650"/>
          <p14:tracePt t="23389" x="2857500" y="3479800"/>
          <p14:tracePt t="23392" x="2886075" y="3514725"/>
          <p14:tracePt t="23405" x="2908300" y="3543300"/>
          <p14:tracePt t="23422" x="2982913" y="3651250"/>
          <p14:tracePt t="23438" x="3028950" y="3721100"/>
          <p14:tracePt t="23455" x="3068638" y="3794125"/>
          <p14:tracePt t="23472" x="3103563" y="3863975"/>
          <p14:tracePt t="23488" x="3125788" y="3925888"/>
          <p14:tracePt t="23505" x="3149600" y="3994150"/>
          <p14:tracePt t="23522" x="3171825" y="4057650"/>
          <p14:tracePt t="23538" x="3178175" y="4125913"/>
          <p14:tracePt t="23555" x="3182938" y="4194175"/>
          <p14:tracePt t="23572" x="3189288" y="4257675"/>
          <p14:tracePt t="23588" x="3189288" y="4325938"/>
          <p14:tracePt t="23605" x="3194050" y="4400550"/>
          <p14:tracePt t="23622" x="3194050" y="4497388"/>
          <p14:tracePt t="23638" x="3182938" y="4572000"/>
          <p14:tracePt t="23655" x="3165475" y="4640263"/>
          <p14:tracePt t="23672" x="3143250" y="4737100"/>
          <p14:tracePt t="23688" x="3108325" y="4829175"/>
          <p14:tracePt t="23705" x="3068638" y="4908550"/>
          <p14:tracePt t="23722" x="3035300" y="4983163"/>
          <p14:tracePt t="23738" x="2994025" y="5046663"/>
          <p14:tracePt t="23755" x="2949575" y="5097463"/>
          <p14:tracePt t="23771" x="2914650" y="5132388"/>
          <p14:tracePt t="23788" x="2897188" y="5160963"/>
          <p14:tracePt t="23805" x="2892425" y="5160963"/>
          <p14:tracePt t="23822" x="2892425" y="5165725"/>
          <p14:tracePt t="23838" x="2908300" y="5160963"/>
          <p14:tracePt t="24375" x="2903538" y="5160963"/>
          <p14:tracePt t="24398" x="2897188" y="5160963"/>
          <p14:tracePt t="24407" x="2892425" y="5160963"/>
          <p14:tracePt t="24438" x="2892425" y="5165725"/>
          <p14:tracePt t="24448" x="2886075" y="5165725"/>
          <p14:tracePt t="24470" x="2886075" y="5172075"/>
          <p14:tracePt t="24479" x="2879725" y="5172075"/>
          <p14:tracePt t="24488" x="2874963" y="5183188"/>
          <p14:tracePt t="24505" x="2863850" y="5200650"/>
          <p14:tracePt t="24521" x="2857500" y="5218113"/>
          <p14:tracePt t="24538" x="2851150" y="5235575"/>
          <p14:tracePt t="24555" x="2846388" y="5246688"/>
          <p14:tracePt t="24571" x="2840038" y="5251450"/>
          <p14:tracePt t="24588" x="2835275" y="5264150"/>
          <p14:tracePt t="24605" x="2828925" y="5275263"/>
          <p14:tracePt t="24621" x="2822575" y="5286375"/>
          <p14:tracePt t="24638" x="2817813" y="5292725"/>
          <p14:tracePt t="24655" x="2817813" y="5297488"/>
          <p14:tracePt t="24671" x="2817813" y="5303838"/>
          <p14:tracePt t="24688" x="2811463" y="5314950"/>
          <p14:tracePt t="24705" x="2811463" y="5321300"/>
          <p14:tracePt t="24722" x="2806700" y="5326063"/>
          <p14:tracePt t="24738" x="2800350" y="5343525"/>
          <p14:tracePt t="24755" x="2794000" y="5360988"/>
          <p14:tracePt t="24771" x="2789238" y="5372100"/>
          <p14:tracePt t="24788" x="2789238" y="5383213"/>
          <p14:tracePt t="26655" x="2800350" y="5383213"/>
          <p14:tracePt t="26662" x="2817813" y="5383213"/>
          <p14:tracePt t="26671" x="2828925" y="5383213"/>
          <p14:tracePt t="26688" x="2868613" y="5383213"/>
          <p14:tracePt t="26705" x="2908300" y="5383213"/>
          <p14:tracePt t="26721" x="2949575" y="5383213"/>
          <p14:tracePt t="26738" x="2978150" y="5383213"/>
          <p14:tracePt t="26755" x="3006725" y="5383213"/>
          <p14:tracePt t="26771" x="3028950" y="5383213"/>
          <p14:tracePt t="26788" x="3057525" y="5383213"/>
          <p14:tracePt t="26805" x="3079750" y="5383213"/>
          <p14:tracePt t="26821" x="3103563" y="5383213"/>
          <p14:tracePt t="26838" x="3125788" y="5383213"/>
          <p14:tracePt t="26855" x="3149600" y="5389563"/>
          <p14:tracePt t="26871" x="3178175" y="5389563"/>
          <p14:tracePt t="26888" x="3211513" y="5389563"/>
          <p14:tracePt t="26905" x="3263900" y="5389563"/>
          <p14:tracePt t="26921" x="3308350" y="5389563"/>
          <p14:tracePt t="26938" x="3343275" y="5394325"/>
          <p14:tracePt t="26955" x="3365500" y="5394325"/>
          <p14:tracePt t="26971" x="3389313" y="5394325"/>
          <p14:tracePt t="26988" x="3400425" y="5394325"/>
          <p14:tracePt t="27005" x="3406775" y="5394325"/>
          <p14:tracePt t="27174" x="3394075" y="5400675"/>
          <p14:tracePt t="27182" x="3382963" y="5407025"/>
          <p14:tracePt t="27191" x="3371850" y="5411788"/>
          <p14:tracePt t="27205" x="3354388" y="5422900"/>
          <p14:tracePt t="27221" x="3279775" y="5464175"/>
          <p14:tracePt t="27238" x="3217863" y="5497513"/>
          <p14:tracePt t="27255" x="3171825" y="5526088"/>
          <p14:tracePt t="27271" x="3136900" y="5554663"/>
          <p14:tracePt t="27288" x="3103563" y="5583238"/>
          <p14:tracePt t="27305" x="3086100" y="5607050"/>
          <p14:tracePt t="27321" x="3074988" y="5622925"/>
          <p14:tracePt t="27338" x="3068638" y="5635625"/>
          <p14:tracePt t="27355" x="3063875" y="5640388"/>
          <p14:tracePt t="27371" x="3063875" y="5646738"/>
          <p14:tracePt t="27438" x="3063875" y="5651500"/>
          <p14:tracePt t="27448" x="3057525" y="5651500"/>
          <p14:tracePt t="27463" x="3057525" y="5657850"/>
          <p14:tracePt t="27471" x="3051175" y="5664200"/>
          <p14:tracePt t="27488" x="3046413" y="5686425"/>
          <p14:tracePt t="27504" x="3028950" y="5708650"/>
          <p14:tracePt t="27521" x="3028950" y="5732463"/>
          <p14:tracePt t="27538" x="3028950" y="5737225"/>
          <p14:tracePt t="28158" x="3035300" y="5737225"/>
          <p14:tracePt t="28167" x="3046413" y="5737225"/>
          <p14:tracePt t="28175" x="3051175" y="5726113"/>
          <p14:tracePt t="28188" x="3068638" y="5721350"/>
          <p14:tracePt t="28205" x="3114675" y="5692775"/>
          <p14:tracePt t="28221" x="3217863" y="5629275"/>
          <p14:tracePt t="28238" x="3303588" y="5578475"/>
          <p14:tracePt t="28255" x="3382963" y="5526088"/>
          <p14:tracePt t="28271" x="3468688" y="5492750"/>
          <p14:tracePt t="28288" x="3532188" y="5468938"/>
          <p14:tracePt t="28305" x="3578225" y="5457825"/>
          <p14:tracePt t="28321" x="3606800" y="5440363"/>
          <p14:tracePt t="28338" x="3629025" y="5435600"/>
          <p14:tracePt t="28355" x="3651250" y="5429250"/>
          <p14:tracePt t="28371" x="3668713" y="5418138"/>
          <p14:tracePt t="28388" x="3679825" y="5411788"/>
          <p14:tracePt t="28391" x="3679825" y="5407025"/>
          <p14:tracePt t="28405" x="3686175" y="5407025"/>
          <p14:tracePt t="28421" x="3697288" y="5400675"/>
          <p14:tracePt t="28438" x="3714750" y="5394325"/>
          <p14:tracePt t="28455" x="3725863" y="5383213"/>
          <p14:tracePt t="28471" x="3736975" y="5378450"/>
          <p14:tracePt t="28488" x="3760788" y="5360988"/>
          <p14:tracePt t="28505" x="3778250" y="5360988"/>
          <p14:tracePt t="28521" x="3783013" y="5354638"/>
          <p14:tracePt t="28538" x="3789363" y="5354638"/>
          <p14:tracePt t="28555" x="3794125" y="5354638"/>
          <p14:tracePt t="28572" x="3800475" y="5354638"/>
          <p14:tracePt t="29030" x="3794125" y="5354638"/>
          <p14:tracePt t="29062" x="3789363" y="5354638"/>
          <p14:tracePt t="29085" x="3783013" y="5354638"/>
          <p14:tracePt t="29110" x="3778250" y="5354638"/>
          <p14:tracePt t="29118" x="3771900" y="5354638"/>
          <p14:tracePt t="29136" x="3765550" y="5354638"/>
          <p14:tracePt t="29142" x="3760788" y="5360988"/>
          <p14:tracePt t="29154" x="3754438" y="5365750"/>
          <p14:tracePt t="29171" x="3736975" y="5383213"/>
          <p14:tracePt t="29188" x="3714750" y="5394325"/>
          <p14:tracePt t="29205" x="3679825" y="5429250"/>
          <p14:tracePt t="29221" x="3582988" y="5537200"/>
          <p14:tracePt t="29238" x="3486150" y="5640388"/>
          <p14:tracePt t="29254" x="3406775" y="5732463"/>
          <p14:tracePt t="29271" x="3325813" y="5811838"/>
          <p14:tracePt t="29288" x="3251200" y="5880100"/>
          <p14:tracePt t="29304" x="3194050" y="5926138"/>
          <p14:tracePt t="29321" x="3165475" y="5949950"/>
          <p14:tracePt t="29338" x="3143250" y="5972175"/>
          <p14:tracePt t="29354" x="3125788" y="5983288"/>
          <p14:tracePt t="29371" x="3108325" y="6000750"/>
          <p14:tracePt t="29388" x="3086100" y="6022975"/>
          <p14:tracePt t="29391" x="3074988" y="6035675"/>
          <p14:tracePt t="29405" x="3063875" y="6046788"/>
          <p14:tracePt t="29421" x="3028950" y="6086475"/>
          <p14:tracePt t="29438" x="3006725" y="6103938"/>
          <p14:tracePt t="29455" x="2989263" y="6126163"/>
          <p14:tracePt t="29471" x="2971800" y="6149975"/>
          <p14:tracePt t="29488" x="2954338" y="6165850"/>
          <p14:tracePt t="29504" x="2943225" y="6194425"/>
          <p14:tracePt t="29521" x="2936875" y="6207125"/>
          <p14:tracePt t="29538" x="2932113" y="6207125"/>
          <p14:tracePt t="30614" x="2932113" y="6211888"/>
          <p14:tracePt t="30623" x="2932113" y="6218238"/>
          <p14:tracePt t="30630" x="2932113" y="6223000"/>
          <p14:tracePt t="30638" x="2925763" y="6240463"/>
          <p14:tracePt t="30654" x="2914650" y="6303963"/>
          <p14:tracePt t="30671" x="2908300" y="6372225"/>
          <p14:tracePt t="30688" x="2903538" y="6423025"/>
          <p14:tracePt t="30704" x="2903538" y="6451600"/>
          <p14:tracePt t="30721" x="2903538" y="6475413"/>
          <p14:tracePt t="30738" x="2903538" y="6492875"/>
          <p14:tracePt t="30754" x="2903538" y="6503988"/>
          <p14:tracePt t="30771" x="2903538" y="6508750"/>
          <p14:tracePt t="30788" x="2903538" y="6515100"/>
          <p14:tracePt t="30847" x="2903538" y="6521450"/>
          <p14:tracePt t="31213" x="2908300" y="6521450"/>
          <p14:tracePt t="31230" x="2921000" y="6521450"/>
          <p14:tracePt t="31238" x="2921000" y="6515100"/>
          <p14:tracePt t="31246" x="2925763" y="6515100"/>
          <p14:tracePt t="31254" x="2932113" y="6515100"/>
          <p14:tracePt t="31271" x="2943225" y="6515100"/>
          <p14:tracePt t="31288" x="2949575" y="6515100"/>
          <p14:tracePt t="31304" x="2960688" y="6515100"/>
          <p14:tracePt t="31321" x="2971800" y="6515100"/>
          <p14:tracePt t="31338" x="2982913" y="6515100"/>
          <p14:tracePt t="31354" x="3006725" y="6508750"/>
          <p14:tracePt t="31371" x="3035300" y="6508750"/>
          <p14:tracePt t="31388" x="3063875" y="6503988"/>
          <p14:tracePt t="31391" x="3079750" y="6497638"/>
          <p14:tracePt t="31404" x="3103563" y="6497638"/>
          <p14:tracePt t="31421" x="3149600" y="6486525"/>
          <p14:tracePt t="31438" x="3222625" y="6469063"/>
          <p14:tracePt t="31454" x="3263900" y="6464300"/>
          <p14:tracePt t="31471" x="3303588" y="6464300"/>
          <p14:tracePt t="31488" x="3332163" y="6457950"/>
          <p14:tracePt t="31504" x="3354388" y="6451600"/>
          <p14:tracePt t="31521" x="3371850" y="6451600"/>
          <p14:tracePt t="31538" x="3382963" y="6451600"/>
          <p14:tracePt t="31554" x="3400425" y="6451600"/>
          <p14:tracePt t="31571" x="3417888" y="6446838"/>
          <p14:tracePt t="31588" x="3446463" y="6440488"/>
          <p14:tracePt t="31605" x="3503613" y="6440488"/>
          <p14:tracePt t="31621" x="3521075" y="6435725"/>
          <p14:tracePt t="31638" x="3571875" y="6435725"/>
          <p14:tracePt t="31654" x="3594100" y="6435725"/>
          <p14:tracePt t="31671" x="3611563" y="6435725"/>
          <p14:tracePt t="31688" x="3617913" y="6435725"/>
          <p14:tracePt t="31870" x="3617913" y="6429375"/>
          <p14:tracePt t="31887" x="3622675" y="6423025"/>
          <p14:tracePt t="31902" x="3629025" y="6418263"/>
          <p14:tracePt t="31918" x="3629025" y="6411913"/>
          <p14:tracePt t="31926" x="3635375" y="6411913"/>
          <p14:tracePt t="31938" x="3635375" y="6407150"/>
          <p14:tracePt t="31954" x="3640138" y="6400800"/>
          <p14:tracePt t="31971" x="3646488" y="6394450"/>
          <p14:tracePt t="31988" x="3651250" y="6394450"/>
          <p14:tracePt t="32005" x="3657600" y="6389688"/>
          <p14:tracePt t="32021" x="3663950" y="6389688"/>
          <p14:tracePt t="32038" x="3668713" y="6389688"/>
          <p14:tracePt t="32054" x="3675063" y="6389688"/>
          <p14:tracePt t="32071" x="3686175" y="6389688"/>
          <p14:tracePt t="32088" x="3703638" y="6383338"/>
          <p14:tracePt t="32104" x="3725863" y="6383338"/>
          <p14:tracePt t="32121" x="3749675" y="6378575"/>
          <p14:tracePt t="32138" x="3783013" y="6378575"/>
          <p14:tracePt t="32154" x="3817938" y="6372225"/>
          <p14:tracePt t="32171" x="3851275" y="6372225"/>
          <p14:tracePt t="32188" x="3879850" y="6372225"/>
          <p14:tracePt t="32204" x="3921125" y="6372225"/>
          <p14:tracePt t="32221" x="3943350" y="6372225"/>
          <p14:tracePt t="32238" x="3971925" y="6372225"/>
          <p14:tracePt t="32254" x="3983038" y="6372225"/>
          <p14:tracePt t="32271" x="3989388" y="6372225"/>
          <p14:tracePt t="32288" x="3994150" y="6372225"/>
          <p14:tracePt t="32321" x="4006850" y="6365875"/>
          <p14:tracePt t="32337" x="4011613" y="6361113"/>
          <p14:tracePt t="32354" x="4017963" y="6354763"/>
          <p14:tracePt t="32870" x="4017963" y="6350000"/>
          <p14:tracePt t="32997" x="4022725" y="6350000"/>
          <p14:tracePt t="33262" x="4029075" y="6350000"/>
          <p14:tracePt t="33287" x="4035425" y="6350000"/>
          <p14:tracePt t="33304" x="4040188" y="6350000"/>
          <p14:tracePt t="33321" x="4046538" y="6350000"/>
          <p14:tracePt t="33338" x="4051300" y="6350000"/>
          <p14:tracePt t="33354" x="4057650" y="6350000"/>
          <p14:tracePt t="33371" x="4064000" y="6350000"/>
          <p14:tracePt t="33388" x="4068763" y="6343650"/>
          <p14:tracePt t="33502" x="4075113" y="6343650"/>
          <p14:tracePt t="33526" x="4075113" y="6337300"/>
          <p14:tracePt t="33534" x="4079875" y="6337300"/>
          <p14:tracePt t="33550" x="4092575" y="6337300"/>
          <p14:tracePt t="33557" x="4097338" y="6337300"/>
          <p14:tracePt t="33571" x="4097338" y="6332538"/>
          <p14:tracePt t="33588" x="4125913" y="6326188"/>
          <p14:tracePt t="33604" x="4160838" y="6315075"/>
          <p14:tracePt t="33621" x="4211638" y="6297613"/>
          <p14:tracePt t="33637" x="4314825" y="6264275"/>
          <p14:tracePt t="33654" x="4394200" y="6240463"/>
          <p14:tracePt t="33671" x="4468813" y="6223000"/>
          <p14:tracePt t="33688" x="4525963" y="6207125"/>
          <p14:tracePt t="33704" x="4583113" y="6189663"/>
          <p14:tracePt t="33721" x="4635500" y="6178550"/>
          <p14:tracePt t="33738" x="4675188" y="6172200"/>
          <p14:tracePt t="33754" x="4703763" y="6165850"/>
          <p14:tracePt t="33771" x="4721225" y="6161088"/>
          <p14:tracePt t="33787" x="4743450" y="6149975"/>
          <p14:tracePt t="33804" x="4760913" y="6143625"/>
          <p14:tracePt t="33821" x="4783138" y="6137275"/>
          <p14:tracePt t="33837" x="4818063" y="6121400"/>
          <p14:tracePt t="33854" x="4835525" y="6103938"/>
          <p14:tracePt t="33871" x="4864100" y="6092825"/>
          <p14:tracePt t="33887" x="4886325" y="6080125"/>
          <p14:tracePt t="33904" x="4914900" y="6069013"/>
          <p14:tracePt t="33921" x="4932363" y="6057900"/>
          <p14:tracePt t="33937" x="4949825" y="6046788"/>
          <p14:tracePt t="33954" x="4954588" y="6046788"/>
          <p14:tracePt t="33971" x="4960938" y="6046788"/>
          <p14:tracePt t="34213" x="4972050" y="6040438"/>
          <p14:tracePt t="34223" x="4989513" y="6029325"/>
          <p14:tracePt t="34229" x="5022850" y="6007100"/>
          <p14:tracePt t="34238" x="5068888" y="5983288"/>
          <p14:tracePt t="34254" x="5165725" y="5937250"/>
          <p14:tracePt t="34271" x="5280025" y="5880100"/>
          <p14:tracePt t="34288" x="5411788" y="5811838"/>
          <p14:tracePt t="34304" x="5549900" y="5737225"/>
          <p14:tracePt t="34321" x="5668963" y="5680075"/>
          <p14:tracePt t="34337" x="5765800" y="5635625"/>
          <p14:tracePt t="34354" x="5857875" y="5594350"/>
          <p14:tracePt t="34371" x="5943600" y="5561013"/>
          <p14:tracePt t="34388" x="6018213" y="5526088"/>
          <p14:tracePt t="34391" x="6051550" y="5521325"/>
          <p14:tracePt t="34404" x="6075363" y="5508625"/>
          <p14:tracePt t="34421" x="6137275" y="5480050"/>
          <p14:tracePt t="34437" x="6178550" y="5464175"/>
          <p14:tracePt t="34454" x="6207125" y="5451475"/>
          <p14:tracePt t="34471" x="6229350" y="5440363"/>
          <p14:tracePt t="34487" x="6257925" y="5429250"/>
          <p14:tracePt t="34504" x="6280150" y="5418138"/>
          <p14:tracePt t="34521" x="6308725" y="5407025"/>
          <p14:tracePt t="34537" x="6326188" y="5389563"/>
          <p14:tracePt t="34554" x="6343650" y="5383213"/>
          <p14:tracePt t="34571" x="6361113" y="5378450"/>
          <p14:tracePt t="34587" x="6372225" y="5365750"/>
          <p14:tracePt t="34604" x="6383338" y="5360988"/>
          <p14:tracePt t="34621" x="6407150" y="5349875"/>
          <p14:tracePt t="34638" x="6435725" y="5337175"/>
          <p14:tracePt t="34654" x="6451600" y="5326063"/>
          <p14:tracePt t="34671" x="6457950" y="5326063"/>
          <p14:tracePt t="34687" x="6469063" y="5321300"/>
          <p14:tracePt t="34704" x="6480175" y="5321300"/>
          <p14:tracePt t="34721" x="6486525" y="5314950"/>
          <p14:tracePt t="34754" x="6492875" y="5314950"/>
          <p14:tracePt t="35221" x="6497638" y="5321300"/>
          <p14:tracePt t="35230" x="6503988" y="5332413"/>
          <p14:tracePt t="35238" x="6503988" y="5343525"/>
          <p14:tracePt t="35254" x="6515100" y="5365750"/>
          <p14:tracePt t="35271" x="6521450" y="5394325"/>
          <p14:tracePt t="35287" x="6526213" y="5422900"/>
          <p14:tracePt t="35304" x="6532563" y="5451475"/>
          <p14:tracePt t="35321" x="6532563" y="5480050"/>
          <p14:tracePt t="35337" x="6532563" y="5508625"/>
          <p14:tracePt t="35354" x="6532563" y="5532438"/>
          <p14:tracePt t="35371" x="6532563" y="5561013"/>
          <p14:tracePt t="35387" x="6532563" y="5589588"/>
          <p14:tracePt t="35391" x="6532563" y="5607050"/>
          <p14:tracePt t="35404" x="6532563" y="5622925"/>
          <p14:tracePt t="35421" x="6526213" y="5646738"/>
          <p14:tracePt t="35437" x="6521450" y="5668963"/>
          <p14:tracePt t="35454" x="6515100" y="5686425"/>
          <p14:tracePt t="35471" x="6508750" y="5697538"/>
          <p14:tracePt t="35487" x="6508750" y="5715000"/>
          <p14:tracePt t="35504" x="6503988" y="5726113"/>
          <p14:tracePt t="35521" x="6503988" y="5732463"/>
          <p14:tracePt t="35537" x="6497638" y="5743575"/>
          <p14:tracePt t="35554" x="6492875" y="5749925"/>
          <p14:tracePt t="35571" x="6486525" y="5754688"/>
          <p14:tracePt t="35587" x="6486525" y="5765800"/>
          <p14:tracePt t="35604" x="6486525" y="5772150"/>
          <p14:tracePt t="35621" x="6480175" y="5772150"/>
          <p14:tracePt t="35725" x="6480175" y="5778500"/>
          <p14:tracePt t="36093" x="6480175" y="5772150"/>
          <p14:tracePt t="36109" x="6486525" y="5761038"/>
          <p14:tracePt t="36117" x="6492875" y="5754688"/>
          <p14:tracePt t="36126" x="6508750" y="5743575"/>
          <p14:tracePt t="36137" x="6515100" y="5743575"/>
          <p14:tracePt t="36154" x="6537325" y="5732463"/>
          <p14:tracePt t="36171" x="6572250" y="5721350"/>
          <p14:tracePt t="36187" x="6600825" y="5715000"/>
          <p14:tracePt t="36204" x="6640513" y="5715000"/>
          <p14:tracePt t="36221" x="6708775" y="5715000"/>
          <p14:tracePt t="36237" x="6761163" y="5715000"/>
          <p14:tracePt t="36254" x="6807200" y="5715000"/>
          <p14:tracePt t="36271" x="6846888" y="5715000"/>
          <p14:tracePt t="36287" x="6886575" y="5715000"/>
          <p14:tracePt t="36304" x="6921500" y="5715000"/>
          <p14:tracePt t="36321" x="6950075" y="5715000"/>
          <p14:tracePt t="36337" x="6965950" y="5715000"/>
          <p14:tracePt t="36354" x="6983413" y="5715000"/>
          <p14:tracePt t="36371" x="7007225" y="5715000"/>
          <p14:tracePt t="36387" x="7023100" y="5715000"/>
          <p14:tracePt t="36390" x="7035800" y="5715000"/>
          <p14:tracePt t="36404" x="7040563" y="5715000"/>
          <p14:tracePt t="36421" x="7058025" y="5715000"/>
          <p14:tracePt t="36437" x="7086600" y="5708650"/>
          <p14:tracePt t="36454" x="7104063" y="5708650"/>
          <p14:tracePt t="36471" x="7115175" y="5708650"/>
          <p14:tracePt t="36487" x="7121525" y="5708650"/>
          <p14:tracePt t="36733" x="7126288" y="5708650"/>
          <p14:tracePt t="36790" x="7132638" y="5708650"/>
          <p14:tracePt t="36813" x="7137400" y="5708650"/>
          <p14:tracePt t="36837" x="7143750" y="5708650"/>
          <p14:tracePt t="36854" x="7150100" y="5708650"/>
          <p14:tracePt t="36877" x="7154863" y="5708650"/>
          <p14:tracePt t="36893" x="7161213" y="5708650"/>
          <p14:tracePt t="36925" x="7165975" y="5708650"/>
          <p14:tracePt t="36957" x="7172325" y="5708650"/>
          <p14:tracePt t="37030" x="7178675" y="5708650"/>
          <p14:tracePt t="37045" x="7183438" y="5708650"/>
          <p14:tracePt t="37077" x="7189788" y="5708650"/>
          <p14:tracePt t="37118" x="7194550" y="5708650"/>
          <p14:tracePt t="37349" x="7200900" y="5708650"/>
          <p14:tracePt t="37365" x="7207250" y="5708650"/>
          <p14:tracePt t="37397" x="7212013" y="5708650"/>
          <p14:tracePt t="37534" x="7212013" y="5715000"/>
          <p14:tracePt t="37541" x="7218363" y="5715000"/>
          <p14:tracePt t="37549" x="7218363" y="5721350"/>
          <p14:tracePt t="37557" x="7218363" y="5726113"/>
          <p14:tracePt t="37571" x="7218363" y="5737225"/>
          <p14:tracePt t="37587" x="7223125" y="5754688"/>
          <p14:tracePt t="37604" x="7229475" y="5778500"/>
          <p14:tracePt t="37621" x="7235825" y="5807075"/>
          <p14:tracePt t="37637" x="7235825" y="5851525"/>
          <p14:tracePt t="37654" x="7235825" y="5880100"/>
          <p14:tracePt t="37670" x="7235825" y="5903913"/>
          <p14:tracePt t="37687" x="7235825" y="5932488"/>
          <p14:tracePt t="37704" x="7235825" y="5949950"/>
          <p14:tracePt t="37721" x="7223125" y="5978525"/>
          <p14:tracePt t="37737" x="7218363" y="6007100"/>
          <p14:tracePt t="37754" x="7200900" y="6029325"/>
          <p14:tracePt t="37770" x="7189788" y="6051550"/>
          <p14:tracePt t="37787" x="7178675" y="6069013"/>
          <p14:tracePt t="37806" x="7165975" y="6086475"/>
          <p14:tracePt t="37821" x="7161213" y="6092825"/>
          <p14:tracePt t="37837" x="7154863" y="6097588"/>
          <p14:tracePt t="37854" x="7150100" y="6103938"/>
          <p14:tracePt t="37871" x="7143750" y="6103938"/>
          <p14:tracePt t="37887" x="7143750" y="6108700"/>
          <p14:tracePt t="37904" x="7137400" y="6115050"/>
          <p14:tracePt t="37937" x="7132638" y="6121400"/>
          <p14:tracePt t="37970" x="7126288" y="6121400"/>
          <p14:tracePt t="37987" x="7121525" y="61261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p:cNvPicPr>
            <a:picLocks noChangeAspect="1"/>
          </p:cNvPicPr>
          <p:nvPr/>
        </p:nvPicPr>
        <p:blipFill rotWithShape="1">
          <a:blip r:embed="rId6" cstate="print">
            <a:extLst>
              <a:ext uri="{28A0092B-C50C-407E-A947-70E740481C1C}">
                <a14:useLocalDpi xmlns:a14="http://schemas.microsoft.com/office/drawing/2010/main" val="0"/>
              </a:ext>
            </a:extLst>
          </a:blip>
          <a:srcRect l="4770" r="6210"/>
          <a:stretch/>
        </p:blipFill>
        <p:spPr>
          <a:xfrm>
            <a:off x="1989259" y="2491823"/>
            <a:ext cx="4526957" cy="2571900"/>
          </a:xfrm>
          <a:prstGeom prst="rect">
            <a:avLst/>
          </a:prstGeom>
        </p:spPr>
      </p:pic>
      <p:sp>
        <p:nvSpPr>
          <p:cNvPr id="25" name="Textfeld 24"/>
          <p:cNvSpPr txBox="1"/>
          <p:nvPr/>
        </p:nvSpPr>
        <p:spPr>
          <a:xfrm>
            <a:off x="1475656" y="5085184"/>
            <a:ext cx="4032448" cy="1708160"/>
          </a:xfrm>
          <a:prstGeom prst="rect">
            <a:avLst/>
          </a:prstGeom>
          <a:noFill/>
        </p:spPr>
        <p:txBody>
          <a:bodyPr wrap="square" rtlCol="0">
            <a:spAutoFit/>
          </a:bodyPr>
          <a:lstStyle/>
          <a:p>
            <a:r>
              <a:rPr lang="de-CH" sz="1600" b="1" dirty="0">
                <a:solidFill>
                  <a:schemeClr val="tx2">
                    <a:lumMod val="75000"/>
                  </a:schemeClr>
                </a:solidFill>
              </a:rPr>
              <a:t>Bianca Saladin</a:t>
            </a:r>
          </a:p>
          <a:p>
            <a:pPr marL="285750" indent="-285750">
              <a:buFont typeface="Arial" panose="020B0604020202020204" pitchFamily="34" charset="0"/>
              <a:buChar char="•"/>
            </a:pPr>
            <a:r>
              <a:rPr lang="de-CH" sz="1400" dirty="0" smtClean="0"/>
              <a:t>Betreuung Gemeinden</a:t>
            </a:r>
          </a:p>
          <a:p>
            <a:pPr marL="285750" indent="-285750">
              <a:buFont typeface="Wingdings" panose="05000000000000000000" pitchFamily="2" charset="2"/>
              <a:buChar char="à"/>
            </a:pPr>
            <a:r>
              <a:rPr lang="de-CH" sz="1400" dirty="0" smtClean="0">
                <a:solidFill>
                  <a:srgbClr val="C00000"/>
                </a:solidFill>
                <a:sym typeface="Wingdings" panose="05000000000000000000" pitchFamily="2" charset="2"/>
              </a:rPr>
              <a:t>Ansprechperson für</a:t>
            </a:r>
          </a:p>
          <a:p>
            <a:r>
              <a:rPr lang="de-CH" sz="1400" dirty="0">
                <a:solidFill>
                  <a:srgbClr val="C00000"/>
                </a:solidFill>
                <a:sym typeface="Wingdings" panose="05000000000000000000" pitchFamily="2" charset="2"/>
              </a:rPr>
              <a:t> </a:t>
            </a:r>
            <a:r>
              <a:rPr lang="de-CH" sz="1400" dirty="0" smtClean="0">
                <a:solidFill>
                  <a:srgbClr val="C00000"/>
                </a:solidFill>
                <a:sym typeface="Wingdings" panose="05000000000000000000" pitchFamily="2" charset="2"/>
              </a:rPr>
              <a:t>     </a:t>
            </a:r>
            <a:r>
              <a:rPr lang="de-CH" sz="1400" dirty="0" err="1" smtClean="0">
                <a:solidFill>
                  <a:srgbClr val="C00000"/>
                </a:solidFill>
                <a:sym typeface="Wingdings" panose="05000000000000000000" pitchFamily="2" charset="2"/>
              </a:rPr>
              <a:t>Neobiota</a:t>
            </a:r>
            <a:r>
              <a:rPr lang="de-CH" sz="1400" dirty="0">
                <a:solidFill>
                  <a:srgbClr val="C00000"/>
                </a:solidFill>
                <a:sym typeface="Wingdings" panose="05000000000000000000" pitchFamily="2" charset="2"/>
              </a:rPr>
              <a:t>-</a:t>
            </a:r>
            <a:r>
              <a:rPr lang="de-CH" sz="1400" dirty="0" smtClean="0">
                <a:solidFill>
                  <a:srgbClr val="C00000"/>
                </a:solidFill>
                <a:sym typeface="Wingdings" panose="05000000000000000000" pitchFamily="2" charset="2"/>
              </a:rPr>
              <a:t>Kontaktpersonen</a:t>
            </a:r>
            <a:endParaRPr lang="de-CH" sz="1400" dirty="0" smtClean="0">
              <a:solidFill>
                <a:srgbClr val="C00000"/>
              </a:solidFill>
            </a:endParaRPr>
          </a:p>
          <a:p>
            <a:pPr marL="285750" indent="-285750">
              <a:buFont typeface="Arial" panose="020B0604020202020204" pitchFamily="34" charset="0"/>
              <a:buChar char="•"/>
            </a:pPr>
            <a:r>
              <a:rPr lang="de-CH" sz="1400" dirty="0" smtClean="0"/>
              <a:t>Grüne Branche – </a:t>
            </a:r>
          </a:p>
          <a:p>
            <a:r>
              <a:rPr lang="de-CH" sz="1400" dirty="0" smtClean="0"/>
              <a:t>      Inspektionen Verkauf</a:t>
            </a:r>
          </a:p>
          <a:p>
            <a:pPr>
              <a:spcBef>
                <a:spcPts val="600"/>
              </a:spcBef>
            </a:pPr>
            <a:r>
              <a:rPr lang="de-CH" sz="1400" b="1" dirty="0" smtClean="0">
                <a:solidFill>
                  <a:schemeClr val="tx2">
                    <a:lumMod val="75000"/>
                  </a:schemeClr>
                </a:solidFill>
              </a:rPr>
              <a:t>Tel: 043 259 32 20</a:t>
            </a:r>
            <a:endParaRPr lang="de-CH" sz="1400" b="1" dirty="0">
              <a:solidFill>
                <a:schemeClr val="tx2">
                  <a:lumMod val="75000"/>
                </a:schemeClr>
              </a:solidFill>
            </a:endParaRPr>
          </a:p>
        </p:txBody>
      </p:sp>
      <p:sp>
        <p:nvSpPr>
          <p:cNvPr id="28" name="Textfeld 27"/>
          <p:cNvSpPr txBox="1"/>
          <p:nvPr/>
        </p:nvSpPr>
        <p:spPr>
          <a:xfrm>
            <a:off x="4499992" y="5059456"/>
            <a:ext cx="2376264" cy="1061829"/>
          </a:xfrm>
          <a:prstGeom prst="rect">
            <a:avLst/>
          </a:prstGeom>
          <a:noFill/>
        </p:spPr>
        <p:txBody>
          <a:bodyPr wrap="square" rtlCol="0">
            <a:spAutoFit/>
          </a:bodyPr>
          <a:lstStyle/>
          <a:p>
            <a:r>
              <a:rPr lang="de-CH" sz="1600" b="1" dirty="0">
                <a:solidFill>
                  <a:srgbClr val="7030A0"/>
                </a:solidFill>
              </a:rPr>
              <a:t>Claudia Ruprecht</a:t>
            </a:r>
          </a:p>
          <a:p>
            <a:pPr marL="285750" indent="-285750">
              <a:buFont typeface="Arial" panose="020B0604020202020204" pitchFamily="34" charset="0"/>
              <a:buChar char="•"/>
            </a:pPr>
            <a:r>
              <a:rPr lang="de-CH" sz="1400" dirty="0" smtClean="0"/>
              <a:t>Koordination </a:t>
            </a:r>
            <a:r>
              <a:rPr lang="de-CH" sz="1400" dirty="0" err="1" smtClean="0"/>
              <a:t>MPigO</a:t>
            </a:r>
            <a:endParaRPr lang="de-CH" sz="1400" dirty="0" smtClean="0"/>
          </a:p>
          <a:p>
            <a:pPr marL="285750" indent="-285750">
              <a:buFont typeface="Arial" panose="020B0604020202020204" pitchFamily="34" charset="0"/>
              <a:buChar char="•"/>
            </a:pPr>
            <a:r>
              <a:rPr lang="de-CH" sz="1400" dirty="0" smtClean="0"/>
              <a:t>Berufkraut</a:t>
            </a:r>
          </a:p>
          <a:p>
            <a:pPr>
              <a:spcBef>
                <a:spcPts val="600"/>
              </a:spcBef>
            </a:pPr>
            <a:r>
              <a:rPr lang="de-CH" sz="1400" b="1" dirty="0" smtClean="0">
                <a:solidFill>
                  <a:srgbClr val="7030A0"/>
                </a:solidFill>
              </a:rPr>
              <a:t>Tel</a:t>
            </a:r>
            <a:r>
              <a:rPr lang="de-CH" sz="1400" b="1" dirty="0">
                <a:solidFill>
                  <a:srgbClr val="7030A0"/>
                </a:solidFill>
              </a:rPr>
              <a:t>: 043 259 </a:t>
            </a:r>
            <a:r>
              <a:rPr lang="de-CH" sz="1400" b="1" dirty="0" smtClean="0">
                <a:solidFill>
                  <a:srgbClr val="7030A0"/>
                </a:solidFill>
              </a:rPr>
              <a:t>39 06</a:t>
            </a:r>
            <a:endParaRPr lang="de-CH" sz="1400" b="1" dirty="0">
              <a:solidFill>
                <a:srgbClr val="7030A0"/>
              </a:solidFill>
            </a:endParaRPr>
          </a:p>
        </p:txBody>
      </p:sp>
      <p:sp>
        <p:nvSpPr>
          <p:cNvPr id="31" name="Textfeld 30"/>
          <p:cNvSpPr txBox="1"/>
          <p:nvPr/>
        </p:nvSpPr>
        <p:spPr>
          <a:xfrm>
            <a:off x="6669192" y="3339633"/>
            <a:ext cx="2126640" cy="1492716"/>
          </a:xfrm>
          <a:prstGeom prst="rect">
            <a:avLst/>
          </a:prstGeom>
          <a:noFill/>
        </p:spPr>
        <p:txBody>
          <a:bodyPr wrap="square" rtlCol="0">
            <a:spAutoFit/>
          </a:bodyPr>
          <a:lstStyle/>
          <a:p>
            <a:r>
              <a:rPr lang="de-CH" sz="1600" b="1" dirty="0">
                <a:solidFill>
                  <a:schemeClr val="accent3">
                    <a:lumMod val="50000"/>
                  </a:schemeClr>
                </a:solidFill>
              </a:rPr>
              <a:t>Kathrin Fischer</a:t>
            </a:r>
          </a:p>
          <a:p>
            <a:pPr marL="285750" indent="-285750">
              <a:buFont typeface="Arial" panose="020B0604020202020204" pitchFamily="34" charset="0"/>
              <a:buChar char="•"/>
            </a:pPr>
            <a:r>
              <a:rPr lang="de-CH" sz="1400" dirty="0" smtClean="0"/>
              <a:t>GIS Browser / App</a:t>
            </a:r>
            <a:endParaRPr lang="de-CH" sz="1400" dirty="0"/>
          </a:p>
          <a:p>
            <a:pPr marL="285750" indent="-285750">
              <a:buFont typeface="Arial" panose="020B0604020202020204" pitchFamily="34" charset="0"/>
              <a:buChar char="•"/>
            </a:pPr>
            <a:r>
              <a:rPr lang="de-CH" sz="1400" dirty="0" smtClean="0"/>
              <a:t>Bauen</a:t>
            </a:r>
          </a:p>
          <a:p>
            <a:pPr marL="285750" indent="-285750">
              <a:buFont typeface="Arial" panose="020B0604020202020204" pitchFamily="34" charset="0"/>
              <a:buChar char="•"/>
            </a:pPr>
            <a:r>
              <a:rPr lang="de-CH" sz="1400" dirty="0" smtClean="0"/>
              <a:t>Schmalblättriges </a:t>
            </a:r>
            <a:r>
              <a:rPr lang="de-CH" sz="1400" dirty="0" err="1" smtClean="0"/>
              <a:t>Greiskraut</a:t>
            </a:r>
            <a:endParaRPr lang="de-CH" sz="1400" dirty="0" smtClean="0"/>
          </a:p>
          <a:p>
            <a:pPr>
              <a:spcBef>
                <a:spcPts val="600"/>
              </a:spcBef>
            </a:pPr>
            <a:r>
              <a:rPr lang="de-CH" sz="1400" b="1" dirty="0" smtClean="0">
                <a:solidFill>
                  <a:schemeClr val="accent3">
                    <a:lumMod val="50000"/>
                  </a:schemeClr>
                </a:solidFill>
              </a:rPr>
              <a:t>Tel</a:t>
            </a:r>
            <a:r>
              <a:rPr lang="de-CH" sz="1400" b="1" dirty="0">
                <a:solidFill>
                  <a:schemeClr val="accent3">
                    <a:lumMod val="50000"/>
                  </a:schemeClr>
                </a:solidFill>
              </a:rPr>
              <a:t>: 043 259 </a:t>
            </a:r>
            <a:r>
              <a:rPr lang="de-CH" sz="1400" b="1" dirty="0" smtClean="0">
                <a:solidFill>
                  <a:schemeClr val="accent3">
                    <a:lumMod val="50000"/>
                  </a:schemeClr>
                </a:solidFill>
              </a:rPr>
              <a:t>39 15</a:t>
            </a:r>
            <a:endParaRPr lang="de-CH" sz="1400" b="1" dirty="0">
              <a:solidFill>
                <a:schemeClr val="accent3">
                  <a:lumMod val="50000"/>
                </a:schemeClr>
              </a:solidFill>
            </a:endParaRPr>
          </a:p>
        </p:txBody>
      </p:sp>
      <p:sp>
        <p:nvSpPr>
          <p:cNvPr id="13"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2. Profil</a:t>
            </a:r>
            <a:br>
              <a:rPr lang="de-CH" sz="2000" b="1" dirty="0" smtClean="0">
                <a:solidFill>
                  <a:srgbClr val="009EE0"/>
                </a:solidFill>
                <a:latin typeface="+mn-lt"/>
              </a:rPr>
            </a:br>
            <a:r>
              <a:rPr lang="de-CH" sz="2000" b="1" dirty="0" err="1" smtClean="0">
                <a:solidFill>
                  <a:srgbClr val="009EE0"/>
                </a:solidFill>
                <a:latin typeface="+mn-lt"/>
              </a:rPr>
              <a:t>Neobiota</a:t>
            </a:r>
            <a:r>
              <a:rPr lang="de-CH" sz="2000" b="1" dirty="0" smtClean="0">
                <a:solidFill>
                  <a:srgbClr val="009EE0"/>
                </a:solidFill>
                <a:latin typeface="+mn-lt"/>
              </a:rPr>
              <a:t>-Kontaktperson</a:t>
            </a:r>
            <a:endParaRPr lang="de-CH" sz="2000" dirty="0">
              <a:solidFill>
                <a:srgbClr val="009EE0"/>
              </a:solidFill>
            </a:endParaRPr>
          </a:p>
        </p:txBody>
      </p:sp>
      <p:sp>
        <p:nvSpPr>
          <p:cNvPr id="14" name="Inhaltsplatzhalter 1"/>
          <p:cNvSpPr txBox="1">
            <a:spLocks/>
          </p:cNvSpPr>
          <p:nvPr/>
        </p:nvSpPr>
        <p:spPr>
          <a:xfrm>
            <a:off x="1410365" y="1340768"/>
            <a:ext cx="7619999" cy="1977404"/>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ymbol" pitchFamily="18" charset="2"/>
              <a:buNone/>
            </a:pPr>
            <a:r>
              <a:rPr lang="de-CH" sz="2000" b="1" dirty="0" smtClean="0"/>
              <a:t>Die </a:t>
            </a:r>
            <a:r>
              <a:rPr lang="de-CH" sz="2000" b="1" dirty="0" err="1" smtClean="0"/>
              <a:t>Neobiota</a:t>
            </a:r>
            <a:r>
              <a:rPr lang="de-CH" sz="2000" b="1" dirty="0" smtClean="0"/>
              <a:t>-Kontaktperson:</a:t>
            </a:r>
          </a:p>
          <a:p>
            <a:pPr marL="441325" indent="-441325" defTabSz="441325">
              <a:spcBef>
                <a:spcPts val="1200"/>
              </a:spcBef>
              <a:buFont typeface="Wingdings" panose="05000000000000000000" pitchFamily="2" charset="2"/>
              <a:buChar char="ü"/>
            </a:pPr>
            <a:r>
              <a:rPr lang="de-CH" sz="2000" dirty="0" smtClean="0">
                <a:solidFill>
                  <a:srgbClr val="00B050"/>
                </a:solidFill>
              </a:rPr>
              <a:t>kennt die Ansprechpersonen im Kanton</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821664824"/>
      </p:ext>
    </p:extLst>
  </p:cSld>
  <p:clrMapOvr>
    <a:masterClrMapping/>
  </p:clrMapOvr>
  <mc:AlternateContent xmlns:mc="http://schemas.openxmlformats.org/markup-compatibility/2006" xmlns:p14="http://schemas.microsoft.com/office/powerpoint/2010/main">
    <mc:Choice Requires="p14">
      <p:transition spd="slow" p14:dur="2000" advTm="41499"/>
    </mc:Choice>
    <mc:Fallback xmlns="">
      <p:transition spd="slow" advTm="41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25" grpId="0"/>
      <p:bldP spid="28" grpId="0"/>
      <p:bldP spid="31" grpId="0"/>
    </p:bldLst>
  </p:timing>
  <p:extLst mod="1">
    <p:ext uri="{3A86A75C-4F4B-4683-9AE1-C65F6400EC91}">
      <p14:laserTraceLst xmlns:p14="http://schemas.microsoft.com/office/powerpoint/2010/main">
        <p14:tracePtLst>
          <p14:tracePt t="737" x="6875463" y="5229225"/>
          <p14:tracePt t="850" x="6880225" y="5229225"/>
          <p14:tracePt t="858" x="6886575" y="5229225"/>
          <p14:tracePt t="866" x="6892925" y="5229225"/>
          <p14:tracePt t="879" x="6897688" y="5229225"/>
          <p14:tracePt t="895" x="6915150" y="5235575"/>
          <p14:tracePt t="912" x="6937375" y="5240338"/>
          <p14:tracePt t="929" x="6961188" y="5246688"/>
          <p14:tracePt t="945" x="6994525" y="5251450"/>
          <p14:tracePt t="962" x="7058025" y="5264150"/>
          <p14:tracePt t="979" x="7121525" y="5275263"/>
          <p14:tracePt t="996" x="7183438" y="5286375"/>
          <p14:tracePt t="1012" x="7258050" y="5297488"/>
          <p14:tracePt t="1029" x="7326313" y="5308600"/>
          <p14:tracePt t="1045" x="7400925" y="5308600"/>
          <p14:tracePt t="1062" x="7446963" y="5314950"/>
          <p14:tracePt t="1079" x="7475538" y="5321300"/>
          <p14:tracePt t="1095" x="7493000" y="5321300"/>
          <p14:tracePt t="1112" x="7508875" y="5326063"/>
          <p14:tracePt t="1129" x="7532688" y="5332413"/>
          <p14:tracePt t="1145" x="7537450" y="5332413"/>
          <p14:tracePt t="7266" x="7543800" y="5332413"/>
          <p14:tracePt t="7282" x="7554913" y="5337175"/>
          <p14:tracePt t="7291" x="7566025" y="5337175"/>
          <p14:tracePt t="7299" x="7583488" y="5343525"/>
          <p14:tracePt t="7311" x="7600950" y="5343525"/>
          <p14:tracePt t="7328" x="7623175" y="5343525"/>
          <p14:tracePt t="7345" x="7635875" y="5343525"/>
          <p14:tracePt t="7442" x="7640638" y="5343525"/>
          <p14:tracePt t="7466" x="7646988" y="5343525"/>
          <p14:tracePt t="7474" x="7651750" y="5332413"/>
          <p14:tracePt t="7483" x="7664450" y="5326063"/>
          <p14:tracePt t="7495" x="7669213" y="5314950"/>
          <p14:tracePt t="7511" x="7675563" y="5308600"/>
          <p14:tracePt t="7546" x="7675563" y="5303838"/>
          <p14:tracePt t="7561" x="7675563" y="5286375"/>
          <p14:tracePt t="7578" x="7658100" y="5251450"/>
          <p14:tracePt t="7595" x="7629525" y="5207000"/>
          <p14:tracePt t="7611" x="7589838" y="5149850"/>
          <p14:tracePt t="7628" x="7508875" y="5086350"/>
          <p14:tracePt t="7645" x="7412038" y="5018088"/>
          <p14:tracePt t="7661" x="7286625" y="4954588"/>
          <p14:tracePt t="7678" x="7150100" y="4886325"/>
          <p14:tracePt t="7695" x="7007225" y="4822825"/>
          <p14:tracePt t="7711" x="6858000" y="4783138"/>
          <p14:tracePt t="7728" x="6704013" y="4737100"/>
          <p14:tracePt t="7745" x="6526213" y="4703763"/>
          <p14:tracePt t="7762" x="6211888" y="4640263"/>
          <p14:tracePt t="7778" x="5989638" y="4600575"/>
          <p14:tracePt t="7795" x="5765800" y="4565650"/>
          <p14:tracePt t="7812" x="5561013" y="4525963"/>
          <p14:tracePt t="7828" x="5372100" y="4503738"/>
          <p14:tracePt t="7845" x="5194300" y="4497388"/>
          <p14:tracePt t="7862" x="5046663" y="4497388"/>
          <p14:tracePt t="7878" x="4914900" y="4497388"/>
          <p14:tracePt t="7895" x="4794250" y="4503738"/>
          <p14:tracePt t="7911" x="4686300" y="4525963"/>
          <p14:tracePt t="7928" x="4583113" y="4549775"/>
          <p14:tracePt t="7945" x="4497388" y="4578350"/>
          <p14:tracePt t="7961" x="4389438" y="4618038"/>
          <p14:tracePt t="7978" x="4206875" y="4679950"/>
          <p14:tracePt t="7995" x="4086225" y="4725988"/>
          <p14:tracePt t="8011" x="3989388" y="4765675"/>
          <p14:tracePt t="8028" x="3892550" y="4800600"/>
          <p14:tracePt t="8045" x="3817938" y="4806950"/>
          <p14:tracePt t="8061" x="3760788" y="4806950"/>
          <p14:tracePt t="8078" x="3732213" y="4800600"/>
          <p14:tracePt t="8095" x="3725863" y="4789488"/>
          <p14:tracePt t="8410" x="3721100" y="4789488"/>
          <p14:tracePt t="8426" x="3721100" y="4783138"/>
          <p14:tracePt t="8444" x="3714750" y="4778375"/>
          <p14:tracePt t="8450" x="3703638" y="4772025"/>
          <p14:tracePt t="8462" x="3686175" y="4772025"/>
          <p14:tracePt t="8479" x="3629025" y="4772025"/>
          <p14:tracePt t="8495" x="3565525" y="4772025"/>
          <p14:tracePt t="8512" x="3508375" y="4778375"/>
          <p14:tracePt t="8528" x="3468688" y="4789488"/>
          <p14:tracePt t="8545" x="3440113" y="4789488"/>
          <p14:tracePt t="8562" x="3417888" y="4789488"/>
          <p14:tracePt t="8578" x="3394075" y="4789488"/>
          <p14:tracePt t="8595" x="3371850" y="4789488"/>
          <p14:tracePt t="8611" x="3349625" y="4778375"/>
          <p14:tracePt t="8628" x="3321050" y="4760913"/>
          <p14:tracePt t="8645" x="3297238" y="4749800"/>
          <p14:tracePt t="8661" x="3268663" y="4725988"/>
          <p14:tracePt t="8678" x="3222625" y="4708525"/>
          <p14:tracePt t="8695" x="3165475" y="4679950"/>
          <p14:tracePt t="8711" x="3097213" y="4657725"/>
          <p14:tracePt t="8729" x="3035300" y="4646613"/>
          <p14:tracePt t="8745" x="2960688" y="4629150"/>
          <p14:tracePt t="8761" x="2868613" y="4618038"/>
          <p14:tracePt t="8778" x="2828925" y="4618038"/>
          <p14:tracePt t="8795" x="2778125" y="4635500"/>
          <p14:tracePt t="8811" x="2732088" y="4668838"/>
          <p14:tracePt t="8828" x="2697163" y="4692650"/>
          <p14:tracePt t="8845" x="2663825" y="4708525"/>
          <p14:tracePt t="8861" x="2628900" y="4725988"/>
          <p14:tracePt t="8878" x="2589213" y="4749800"/>
          <p14:tracePt t="8895" x="2549525" y="4765675"/>
          <p14:tracePt t="8912" x="2514600" y="4783138"/>
          <p14:tracePt t="8928" x="2492375" y="4806950"/>
          <p14:tracePt t="8945" x="2486025" y="4822825"/>
          <p14:tracePt t="8961" x="2479675" y="4829175"/>
          <p14:tracePt t="9171" x="2474913" y="4829175"/>
          <p14:tracePt t="9203" x="2474913" y="4822825"/>
          <p14:tracePt t="9226" x="2468563" y="4818063"/>
          <p14:tracePt t="9234" x="2468563" y="4811713"/>
          <p14:tracePt t="9245" x="2463800" y="4806950"/>
          <p14:tracePt t="9261" x="2463800" y="4800600"/>
          <p14:tracePt t="9278" x="2463800" y="4794250"/>
          <p14:tracePt t="9295" x="2451100" y="4789488"/>
          <p14:tracePt t="9315" x="2451100" y="4783138"/>
          <p14:tracePt t="9328" x="2446338" y="4783138"/>
          <p14:tracePt t="9347" x="2446338" y="4778375"/>
          <p14:tracePt t="9362" x="2439988" y="4778375"/>
          <p14:tracePt t="9378" x="2439988" y="4772025"/>
          <p14:tracePt t="9395" x="2439988" y="4765675"/>
          <p14:tracePt t="9411" x="2435225" y="4765675"/>
          <p14:tracePt t="9428" x="2428875" y="4760913"/>
          <p14:tracePt t="9461" x="2428875" y="4754563"/>
          <p14:tracePt t="9523" x="2428875" y="4749800"/>
          <p14:tracePt t="9546" x="2428875" y="4743450"/>
          <p14:tracePt t="9882" x="2428875" y="4737100"/>
          <p14:tracePt t="9898" x="2428875" y="4732338"/>
          <p14:tracePt t="9915" x="2428875" y="4725988"/>
          <p14:tracePt t="9923" x="2428875" y="4721225"/>
          <p14:tracePt t="9939" x="2428875" y="4714875"/>
          <p14:tracePt t="9954" x="2428875" y="4708525"/>
          <p14:tracePt t="9972" x="2428875" y="4703763"/>
          <p14:tracePt t="9979" x="2428875" y="4697413"/>
          <p14:tracePt t="9995" x="2428875" y="4692650"/>
          <p14:tracePt t="10011" x="2428875" y="4679950"/>
          <p14:tracePt t="10045" x="2435225" y="4675188"/>
          <p14:tracePt t="10061" x="2435225" y="4668838"/>
          <p14:tracePt t="10078" x="2439988" y="4664075"/>
          <p14:tracePt t="10095" x="2446338" y="4664075"/>
          <p14:tracePt t="10111" x="2446338" y="4657725"/>
          <p14:tracePt t="10128" x="2457450" y="4657725"/>
          <p14:tracePt t="10145" x="2463800" y="4657725"/>
          <p14:tracePt t="10161" x="2474913" y="4657725"/>
          <p14:tracePt t="10178" x="2492375" y="4651375"/>
          <p14:tracePt t="10194" x="2503488" y="4651375"/>
          <p14:tracePt t="10211" x="2514600" y="4651375"/>
          <p14:tracePt t="10229" x="2520950" y="4651375"/>
          <p14:tracePt t="10514" x="2525713" y="4651375"/>
          <p14:tracePt t="10532" x="2532063" y="4651375"/>
          <p14:tracePt t="10538" x="2536825" y="4651375"/>
          <p14:tracePt t="10547" x="2543175" y="4651375"/>
          <p14:tracePt t="10561" x="2560638" y="4651375"/>
          <p14:tracePt t="10578" x="2589213" y="4651375"/>
          <p14:tracePt t="10595" x="2611438" y="4651375"/>
          <p14:tracePt t="10611" x="2635250" y="4657725"/>
          <p14:tracePt t="10628" x="2640013" y="4657725"/>
          <p14:tracePt t="10645" x="2646363" y="4664075"/>
          <p14:tracePt t="10661" x="2651125" y="4664075"/>
          <p14:tracePt t="10678" x="2651125" y="4675188"/>
          <p14:tracePt t="10930" x="2651125" y="4679950"/>
          <p14:tracePt t="10954" x="2651125" y="4686300"/>
          <p14:tracePt t="10987" x="2651125" y="4692650"/>
          <p14:tracePt t="10994" x="2646363" y="4692650"/>
          <p14:tracePt t="11002" x="2646363" y="4697413"/>
          <p14:tracePt t="11019" x="2640013" y="4697413"/>
          <p14:tracePt t="11426" x="2635250" y="4697413"/>
          <p14:tracePt t="11436" x="2635250" y="4703763"/>
          <p14:tracePt t="11771" x="2628900" y="4703763"/>
          <p14:tracePt t="11786" x="2622550" y="4703763"/>
          <p14:tracePt t="11795" x="2617788" y="4703763"/>
          <p14:tracePt t="11819" x="2611438" y="4703763"/>
          <p14:tracePt t="11826" x="2606675" y="4703763"/>
          <p14:tracePt t="11835" x="2600325" y="4703763"/>
          <p14:tracePt t="11845" x="2593975" y="4703763"/>
          <p14:tracePt t="11861" x="2578100" y="4703763"/>
          <p14:tracePt t="11878" x="2565400" y="4703763"/>
          <p14:tracePt t="11894" x="2560638" y="4703763"/>
          <p14:tracePt t="11911" x="2554288" y="4703763"/>
          <p14:tracePt t="11928" x="2549525" y="4708525"/>
          <p14:tracePt t="11945" x="2536825" y="4708525"/>
          <p14:tracePt t="11961" x="2532063" y="4714875"/>
          <p14:tracePt t="11978" x="2520950" y="4721225"/>
          <p14:tracePt t="11995" x="2508250" y="4725988"/>
          <p14:tracePt t="12011" x="2486025" y="4743450"/>
          <p14:tracePt t="12028" x="2457450" y="4760913"/>
          <p14:tracePt t="12045" x="2428875" y="4778375"/>
          <p14:tracePt t="12061" x="2393950" y="4800600"/>
          <p14:tracePt t="12078" x="2371725" y="4829175"/>
          <p14:tracePt t="12094" x="2349500" y="4851400"/>
          <p14:tracePt t="12111" x="2332038" y="4875213"/>
          <p14:tracePt t="12128" x="2314575" y="4897438"/>
          <p14:tracePt t="12144" x="2303463" y="4921250"/>
          <p14:tracePt t="12161" x="2286000" y="4937125"/>
          <p14:tracePt t="12178" x="2268538" y="4978400"/>
          <p14:tracePt t="12195" x="2257425" y="4994275"/>
          <p14:tracePt t="12211" x="2251075" y="5006975"/>
          <p14:tracePt t="12228" x="2239963" y="5018088"/>
          <p14:tracePt t="12245" x="2239963" y="5029200"/>
          <p14:tracePt t="12298" x="2235200" y="5029200"/>
          <p14:tracePt t="12356" x="2235200" y="5035550"/>
          <p14:tracePt t="12387" x="2235200" y="5040313"/>
          <p14:tracePt t="12402" x="2228850" y="5046663"/>
          <p14:tracePt t="12410" x="2228850" y="5051425"/>
          <p14:tracePt t="12421" x="2228850" y="5057775"/>
          <p14:tracePt t="12428" x="2222500" y="5064125"/>
          <p14:tracePt t="12444" x="2217738" y="5080000"/>
          <p14:tracePt t="12461" x="2211388" y="5086350"/>
          <p14:tracePt t="12478" x="2206625" y="5092700"/>
          <p14:tracePt t="12494" x="2206625" y="5097463"/>
          <p14:tracePt t="12511" x="2206625" y="5103813"/>
          <p14:tracePt t="12528" x="2200275" y="5103813"/>
          <p14:tracePt t="12547" x="2200275" y="5108575"/>
          <p14:tracePt t="12570" x="2200275" y="5114925"/>
          <p14:tracePt t="12578" x="2193925" y="5121275"/>
          <p14:tracePt t="12594" x="2193925" y="5126038"/>
          <p14:tracePt t="12611" x="2189163" y="5132388"/>
          <p14:tracePt t="12628" x="2182813" y="5143500"/>
          <p14:tracePt t="12644" x="2182813" y="5149850"/>
          <p14:tracePt t="12661" x="2178050" y="5154613"/>
          <p14:tracePt t="14194" x="2178050" y="5160963"/>
          <p14:tracePt t="14202" x="2178050" y="5165725"/>
          <p14:tracePt t="14211" x="2171700" y="5172075"/>
          <p14:tracePt t="14228" x="2171700" y="5189538"/>
          <p14:tracePt t="14244" x="2171700" y="5207000"/>
          <p14:tracePt t="14261" x="2178050" y="5240338"/>
          <p14:tracePt t="14278" x="2189163" y="5292725"/>
          <p14:tracePt t="14294" x="2206625" y="5326063"/>
          <p14:tracePt t="14298" x="2211388" y="5343525"/>
          <p14:tracePt t="14311" x="2217738" y="5354638"/>
          <p14:tracePt t="14328" x="2228850" y="5365750"/>
          <p14:tracePt t="14344" x="2235200" y="5372100"/>
          <p14:tracePt t="14361" x="2239963" y="5372100"/>
          <p14:tracePt t="14378" x="2239963" y="5383213"/>
          <p14:tracePt t="14394" x="2246313" y="5383213"/>
          <p14:tracePt t="14411" x="2251075" y="5389563"/>
          <p14:tracePt t="14428" x="2251075" y="5394325"/>
          <p14:tracePt t="15490" x="2257425" y="5394325"/>
          <p14:tracePt t="15498" x="2263775" y="5394325"/>
          <p14:tracePt t="15514" x="2268538" y="5394325"/>
          <p14:tracePt t="15522" x="2274888" y="5394325"/>
          <p14:tracePt t="15531" x="2286000" y="5394325"/>
          <p14:tracePt t="15544" x="2303463" y="5394325"/>
          <p14:tracePt t="15561" x="2360613" y="5407025"/>
          <p14:tracePt t="15578" x="2520950" y="5435600"/>
          <p14:tracePt t="15594" x="2651125" y="5457825"/>
          <p14:tracePt t="15611" x="2828925" y="5492750"/>
          <p14:tracePt t="15628" x="3068638" y="5532438"/>
          <p14:tracePt t="15644" x="3336925" y="5583238"/>
          <p14:tracePt t="15661" x="3578225" y="5629275"/>
          <p14:tracePt t="15678" x="3863975" y="5686425"/>
          <p14:tracePt t="15694" x="4125913" y="5743575"/>
          <p14:tracePt t="15711" x="4349750" y="5783263"/>
          <p14:tracePt t="15728" x="4572000" y="5818188"/>
          <p14:tracePt t="15744" x="4772025" y="5840413"/>
          <p14:tracePt t="15761" x="5057775" y="5846763"/>
          <p14:tracePt t="15778" x="5229225" y="5840413"/>
          <p14:tracePt t="15794" x="5383213" y="5807075"/>
          <p14:tracePt t="15811" x="5543550" y="5765800"/>
          <p14:tracePt t="15828" x="5680075" y="5721350"/>
          <p14:tracePt t="15844" x="5822950" y="5675313"/>
          <p14:tracePt t="15861" x="5961063" y="5629275"/>
          <p14:tracePt t="15878" x="6103938" y="5583238"/>
          <p14:tracePt t="15894" x="6257925" y="5537200"/>
          <p14:tracePt t="15911" x="6435725" y="5503863"/>
          <p14:tracePt t="15928" x="6618288" y="5464175"/>
          <p14:tracePt t="15944" x="6818313" y="5418138"/>
          <p14:tracePt t="15961" x="7011988" y="5349875"/>
          <p14:tracePt t="15978" x="7286625" y="5222875"/>
          <p14:tracePt t="15994" x="7469188" y="5108575"/>
          <p14:tracePt t="16011" x="7600950" y="5022850"/>
          <p14:tracePt t="16028" x="7708900" y="4949825"/>
          <p14:tracePt t="16044" x="7789863" y="4868863"/>
          <p14:tracePt t="16061" x="7864475" y="4778375"/>
          <p14:tracePt t="16078" x="7904163" y="4692650"/>
          <p14:tracePt t="16094" x="7921625" y="4618038"/>
          <p14:tracePt t="16111" x="7932738" y="4554538"/>
          <p14:tracePt t="16128" x="7943850" y="4497388"/>
          <p14:tracePt t="16144" x="7943850" y="4446588"/>
          <p14:tracePt t="16161" x="7926388" y="4360863"/>
          <p14:tracePt t="16178" x="7893050" y="4297363"/>
          <p14:tracePt t="16194" x="7847013" y="4229100"/>
          <p14:tracePt t="16211" x="7794625" y="4160838"/>
          <p14:tracePt t="16227" x="7732713" y="4079875"/>
          <p14:tracePt t="16244" x="7664450" y="4006850"/>
          <p14:tracePt t="16261" x="7618413" y="3932238"/>
          <p14:tracePt t="16278" x="7578725" y="3863975"/>
          <p14:tracePt t="16294" x="7537450" y="3806825"/>
          <p14:tracePt t="16297" x="7521575" y="3789363"/>
          <p14:tracePt t="16311" x="7504113" y="3765550"/>
          <p14:tracePt t="16327" x="7486650" y="3743325"/>
          <p14:tracePt t="16344" x="7464425" y="3725863"/>
          <p14:tracePt t="16361" x="7440613" y="3714750"/>
          <p14:tracePt t="16378" x="7418388" y="3703638"/>
          <p14:tracePt t="16394" x="7412038" y="3703638"/>
          <p14:tracePt t="16428" x="7407275" y="3703638"/>
          <p14:tracePt t="16522" x="7400925" y="3703638"/>
          <p14:tracePt t="16698" x="7394575" y="3703638"/>
          <p14:tracePt t="17290" x="7394575" y="3708400"/>
          <p14:tracePt t="17315" x="7394575" y="3714750"/>
          <p14:tracePt t="17322" x="7394575" y="3721100"/>
          <p14:tracePt t="17331" x="7394575" y="3725863"/>
          <p14:tracePt t="17344" x="7407275" y="3732213"/>
          <p14:tracePt t="17361" x="7423150" y="3743325"/>
          <p14:tracePt t="17714" x="7423150" y="3749675"/>
          <p14:tracePt t="18386" x="7423150" y="3743325"/>
          <p14:tracePt t="18522" x="7423150" y="3736975"/>
          <p14:tracePt t="18530" x="7423150" y="3732213"/>
          <p14:tracePt t="22626" x="7423150" y="3725863"/>
          <p14:tracePt t="22633" x="7429500" y="3725863"/>
          <p14:tracePt t="22650" x="7435850" y="3721100"/>
          <p14:tracePt t="22660" x="7440613" y="3721100"/>
          <p14:tracePt t="22677" x="7446963" y="3721100"/>
          <p14:tracePt t="22694" x="7451725" y="3721100"/>
          <p14:tracePt t="22710" x="7458075" y="3721100"/>
          <p14:tracePt t="22727" x="7469188" y="3721100"/>
          <p14:tracePt t="22744" x="7475538" y="3721100"/>
          <p14:tracePt t="23386" x="7480300" y="3725863"/>
          <p14:tracePt t="23394" x="7493000" y="3732213"/>
          <p14:tracePt t="23402" x="7504113" y="3736975"/>
          <p14:tracePt t="23411" x="7515225" y="3749675"/>
          <p14:tracePt t="23427" x="7537450" y="3765550"/>
          <p14:tracePt t="23444" x="7554913" y="3783013"/>
          <p14:tracePt t="23460" x="7566025" y="3794125"/>
          <p14:tracePt t="23477" x="7578725" y="3806825"/>
          <p14:tracePt t="23510" x="7583488" y="3806825"/>
          <p14:tracePt t="23531" x="7583488" y="3811588"/>
          <p14:tracePt t="23594" x="7583488" y="3817938"/>
          <p14:tracePt t="23618" x="7583488" y="3822700"/>
          <p14:tracePt t="23625" x="7589838" y="3822700"/>
          <p14:tracePt t="23634" x="7594600" y="3829050"/>
          <p14:tracePt t="23658" x="7594600" y="3835400"/>
          <p14:tracePt t="23666" x="7600950" y="3835400"/>
          <p14:tracePt t="23698" x="7607300" y="3835400"/>
          <p14:tracePt t="23714" x="7607300" y="3840163"/>
          <p14:tracePt t="23722" x="7612063" y="3840163"/>
          <p14:tracePt t="23731" x="7618413" y="3840163"/>
          <p14:tracePt t="23744" x="7623175" y="3840163"/>
          <p14:tracePt t="23760" x="7635875" y="3840163"/>
          <p14:tracePt t="23777" x="7640638" y="3846513"/>
          <p14:tracePt t="23794" x="7675563" y="3851275"/>
          <p14:tracePt t="23810" x="7693025" y="3851275"/>
          <p14:tracePt t="23827" x="7708900" y="3857625"/>
          <p14:tracePt t="23844" x="7726363" y="3857625"/>
          <p14:tracePt t="23860" x="7732713" y="3863975"/>
          <p14:tracePt t="27178" x="7737475" y="3863975"/>
          <p14:tracePt t="27186" x="7743825" y="3863975"/>
          <p14:tracePt t="27195" x="7750175" y="3863975"/>
          <p14:tracePt t="27210" x="7778750" y="3868738"/>
          <p14:tracePt t="27227" x="7835900" y="3886200"/>
          <p14:tracePt t="27244" x="7893050" y="3908425"/>
          <p14:tracePt t="27260" x="7961313" y="3932238"/>
          <p14:tracePt t="27277" x="8023225" y="3954463"/>
          <p14:tracePt t="27294" x="8069263" y="3983038"/>
          <p14:tracePt t="27310" x="8104188" y="4000500"/>
          <p14:tracePt t="27327" x="8132763" y="4011613"/>
          <p14:tracePt t="27343" x="8154988" y="4029075"/>
          <p14:tracePt t="27360" x="8178800" y="4040188"/>
          <p14:tracePt t="27377" x="8194675" y="4051300"/>
          <p14:tracePt t="27393" x="8223250" y="4068763"/>
          <p14:tracePt t="27410" x="8251825" y="4086225"/>
          <p14:tracePt t="27427" x="8280400" y="4108450"/>
          <p14:tracePt t="27443" x="8315325" y="4132263"/>
          <p14:tracePt t="27460" x="8350250" y="4154488"/>
          <p14:tracePt t="27477" x="8378825" y="4178300"/>
          <p14:tracePt t="27493" x="8407400" y="4200525"/>
          <p14:tracePt t="27510" x="8429625" y="4229100"/>
          <p14:tracePt t="27527" x="8447088" y="4251325"/>
          <p14:tracePt t="27544" x="8458200" y="4286250"/>
          <p14:tracePt t="27560" x="8464550" y="4308475"/>
          <p14:tracePt t="27577" x="8480425" y="4343400"/>
          <p14:tracePt t="27593" x="8486775" y="4411663"/>
          <p14:tracePt t="27610" x="8486775" y="4451350"/>
          <p14:tracePt t="27627" x="8486775" y="4492625"/>
          <p14:tracePt t="27643" x="8475663" y="4525963"/>
          <p14:tracePt t="27660" x="8464550" y="4554538"/>
          <p14:tracePt t="27677" x="8451850" y="4572000"/>
          <p14:tracePt t="27694" x="8440738" y="4583113"/>
          <p14:tracePt t="27710" x="8429625" y="4594225"/>
          <p14:tracePt t="27727" x="8412163" y="4600575"/>
          <p14:tracePt t="27743" x="8407400" y="4600575"/>
          <p14:tracePt t="27760" x="8394700" y="4600575"/>
          <p14:tracePt t="27777" x="8389938" y="4600575"/>
          <p14:tracePt t="27794" x="8389938" y="4606925"/>
          <p14:tracePt t="31026" x="8389938" y="4611688"/>
          <p14:tracePt t="31034" x="8378825" y="4618038"/>
          <p14:tracePt t="31043" x="8378825" y="4622800"/>
          <p14:tracePt t="31060" x="8361363" y="4646613"/>
          <p14:tracePt t="31077" x="8343900" y="4679950"/>
          <p14:tracePt t="31093" x="8321675" y="4721225"/>
          <p14:tracePt t="31110" x="8297863" y="4743450"/>
          <p14:tracePt t="31127" x="8269288" y="4743450"/>
          <p14:tracePt t="31143" x="8264525" y="4743450"/>
          <p14:tracePt t="31466" x="8258175" y="4743450"/>
          <p14:tracePt t="31474" x="8251825" y="4743450"/>
          <p14:tracePt t="31482" x="8240713" y="4743450"/>
          <p14:tracePt t="31493" x="8218488" y="4732338"/>
          <p14:tracePt t="31510" x="8183563" y="4714875"/>
          <p14:tracePt t="31527" x="8172450" y="4714875"/>
          <p14:tracePt t="31543" x="8161338" y="4714875"/>
          <p14:tracePt t="31634" x="8161338" y="4721225"/>
          <p14:tracePt t="31642" x="8166100" y="4732338"/>
          <p14:tracePt t="31650" x="8172450" y="4737100"/>
          <p14:tracePt t="31660" x="8183563" y="4743450"/>
          <p14:tracePt t="31676" x="8194675" y="4772025"/>
          <p14:tracePt t="31693" x="8207375" y="4794250"/>
          <p14:tracePt t="31710" x="8218488" y="4835525"/>
          <p14:tracePt t="31726" x="8223250" y="4868863"/>
          <p14:tracePt t="31743" x="8223250" y="4903788"/>
          <p14:tracePt t="31760" x="8223250" y="4943475"/>
          <p14:tracePt t="31776" x="8223250" y="4989513"/>
          <p14:tracePt t="31793" x="8218488" y="5046663"/>
          <p14:tracePt t="31797" x="8207375" y="5080000"/>
          <p14:tracePt t="31810" x="8178800" y="5154613"/>
          <p14:tracePt t="31827" x="8137525" y="5211763"/>
          <p14:tracePt t="31843" x="8093075" y="5280025"/>
          <p14:tracePt t="31860" x="8029575" y="5354638"/>
          <p14:tracePt t="31877" x="7972425" y="5418138"/>
          <p14:tracePt t="31893" x="7904163" y="5486400"/>
          <p14:tracePt t="31910" x="7840663" y="5543550"/>
          <p14:tracePt t="31926" x="7778750" y="5594350"/>
          <p14:tracePt t="31943" x="7708900" y="5646738"/>
          <p14:tracePt t="31960" x="7651750" y="5686425"/>
          <p14:tracePt t="31977" x="7583488" y="5721350"/>
          <p14:tracePt t="31993" x="7521575" y="5761038"/>
          <p14:tracePt t="32010" x="7412038" y="5807075"/>
          <p14:tracePt t="32027" x="7326313" y="5835650"/>
          <p14:tracePt t="32043" x="7229475" y="5857875"/>
          <p14:tracePt t="32060" x="7132638" y="5875338"/>
          <p14:tracePt t="32077" x="7023100" y="5880100"/>
          <p14:tracePt t="32093" x="6915150" y="5886450"/>
          <p14:tracePt t="32110" x="6807200" y="5897563"/>
          <p14:tracePt t="32126" x="6726238" y="5908675"/>
          <p14:tracePt t="32143" x="6651625" y="5921375"/>
          <p14:tracePt t="32160" x="6572250" y="5921375"/>
          <p14:tracePt t="32176" x="6486525" y="5921375"/>
          <p14:tracePt t="32193" x="6411913" y="5921375"/>
          <p14:tracePt t="32210" x="6308725" y="5915025"/>
          <p14:tracePt t="32227" x="6264275" y="5908675"/>
          <p14:tracePt t="32243" x="6229350" y="5908675"/>
          <p14:tracePt t="32260" x="6207125" y="5903913"/>
          <p14:tracePt t="32276" x="6194425" y="5897563"/>
          <p14:tracePt t="32293" x="6189663" y="5892800"/>
          <p14:tracePt t="32310" x="6183313" y="5886450"/>
          <p14:tracePt t="32326" x="6183313" y="5875338"/>
          <p14:tracePt t="32343" x="6189663" y="5864225"/>
          <p14:tracePt t="32642" x="6189663" y="5857875"/>
          <p14:tracePt t="32666" x="6183313" y="5857875"/>
          <p14:tracePt t="32674" x="6172200" y="5857875"/>
          <p14:tracePt t="32682" x="6165850" y="5857875"/>
          <p14:tracePt t="32693" x="6161088" y="5851525"/>
          <p14:tracePt t="32710" x="6149975" y="5851525"/>
          <p14:tracePt t="32726" x="6143625" y="5846763"/>
          <p14:tracePt t="32826" x="6137275" y="5846763"/>
          <p14:tracePt t="32858" x="6132513" y="5846763"/>
          <p14:tracePt t="32866" x="6132513" y="5840413"/>
          <p14:tracePt t="32876" x="6126163" y="5840413"/>
          <p14:tracePt t="32893" x="6121400" y="5840413"/>
          <p14:tracePt t="32962" x="6115050" y="5840413"/>
          <p14:tracePt t="32993" x="6108700" y="5840413"/>
          <p14:tracePt t="33010" x="6103938" y="5840413"/>
          <p14:tracePt t="33050" x="6097588" y="5840413"/>
          <p14:tracePt t="33082" x="6097588" y="5835650"/>
          <p14:tracePt t="33089" x="6092825" y="5835650"/>
          <p14:tracePt t="33122" x="6086475" y="5835650"/>
          <p14:tracePt t="33170" x="6080125" y="5835650"/>
          <p14:tracePt t="33185" x="6080125" y="5829300"/>
          <p14:tracePt t="33210" x="6075363" y="5829300"/>
          <p14:tracePt t="33218" x="6075363" y="5822950"/>
          <p14:tracePt t="33242" x="6069013" y="5822950"/>
          <p14:tracePt t="33266" x="6064250" y="5822950"/>
          <p14:tracePt t="33282" x="6057900" y="5822950"/>
          <p14:tracePt t="33298" x="6051550" y="5822950"/>
          <p14:tracePt t="33314" x="6046788" y="5822950"/>
          <p14:tracePt t="33330" x="6040438" y="5822950"/>
          <p14:tracePt t="33338" x="6035675" y="5822950"/>
          <p14:tracePt t="33347" x="6029325" y="5822950"/>
          <p14:tracePt t="33360" x="6022975" y="5822950"/>
          <p14:tracePt t="33376" x="6007100" y="5822950"/>
          <p14:tracePt t="33393" x="5983288" y="5822950"/>
          <p14:tracePt t="33410" x="5932488" y="5822950"/>
          <p14:tracePt t="33426" x="5897563" y="5822950"/>
          <p14:tracePt t="33444" x="5864225" y="5822950"/>
          <p14:tracePt t="33460" x="5829300" y="5822950"/>
          <p14:tracePt t="33476" x="5807075" y="5822950"/>
          <p14:tracePt t="33493" x="5783263" y="5822950"/>
          <p14:tracePt t="33510" x="5772150" y="5829300"/>
          <p14:tracePt t="33526" x="5761038" y="5829300"/>
          <p14:tracePt t="33543" x="5749925" y="5829300"/>
          <p14:tracePt t="33560" x="5743575" y="5829300"/>
          <p14:tracePt t="33576" x="5737225" y="5829300"/>
          <p14:tracePt t="39946" x="5749925" y="5835650"/>
          <p14:tracePt t="39954" x="5765800" y="5835650"/>
          <p14:tracePt t="39962" x="5783263" y="5840413"/>
          <p14:tracePt t="39976" x="5807075" y="5846763"/>
          <p14:tracePt t="39993" x="5892800" y="5868988"/>
          <p14:tracePt t="40009" x="5983288" y="5886450"/>
          <p14:tracePt t="40026" x="6161088" y="5932488"/>
          <p14:tracePt t="40043" x="6280150" y="5954713"/>
          <p14:tracePt t="40059" x="6383338" y="5978525"/>
          <p14:tracePt t="40076" x="6469063" y="6000750"/>
          <p14:tracePt t="40093" x="6526213" y="6018213"/>
          <p14:tracePt t="40109" x="6554788" y="6022975"/>
          <p14:tracePt t="40126" x="6578600" y="6029325"/>
          <p14:tracePt t="40143" x="6583363" y="6029325"/>
          <p14:tracePt t="40186" x="6589713" y="6029325"/>
          <p14:tracePt t="40194" x="6594475" y="6029325"/>
          <p14:tracePt t="40218" x="6600825" y="6029325"/>
          <p14:tracePt t="40234" x="6611938" y="6029325"/>
          <p14:tracePt t="40250" x="6618288" y="6022975"/>
          <p14:tracePt t="40266" x="6618288" y="60182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171906" y="2852936"/>
            <a:ext cx="3936598" cy="1754326"/>
          </a:xfrm>
          <a:prstGeom prst="rect">
            <a:avLst/>
          </a:prstGeom>
          <a:noFill/>
        </p:spPr>
        <p:txBody>
          <a:bodyPr wrap="square" rtlCol="0">
            <a:spAutoFit/>
          </a:bodyPr>
          <a:lstStyle/>
          <a:p>
            <a:r>
              <a:rPr lang="de-CH" b="1" dirty="0" smtClean="0"/>
              <a:t>Bestellungen an:</a:t>
            </a:r>
            <a:r>
              <a:rPr lang="de-CH" dirty="0" smtClean="0"/>
              <a:t> </a:t>
            </a:r>
            <a:r>
              <a:rPr lang="de-CH" b="1" dirty="0" smtClean="0">
                <a:solidFill>
                  <a:srgbClr val="0070C0"/>
                </a:solidFill>
              </a:rPr>
              <a:t>neobiota@bd.zh.ch</a:t>
            </a:r>
          </a:p>
          <a:p>
            <a:endParaRPr lang="de-CH" b="1" dirty="0" smtClean="0"/>
          </a:p>
          <a:p>
            <a:r>
              <a:rPr lang="de-CH" b="1" dirty="0" smtClean="0"/>
              <a:t>Auf 2020 Neuauflage geplant</a:t>
            </a:r>
          </a:p>
          <a:p>
            <a:r>
              <a:rPr lang="de-CH" dirty="0" smtClean="0"/>
              <a:t>Verbesserungsvorschläge an: </a:t>
            </a:r>
            <a:r>
              <a:rPr lang="de-CH" b="1" dirty="0">
                <a:solidFill>
                  <a:srgbClr val="0070C0"/>
                </a:solidFill>
              </a:rPr>
              <a:t>neobiota@bd.zh.ch</a:t>
            </a:r>
          </a:p>
        </p:txBody>
      </p:sp>
      <p:sp>
        <p:nvSpPr>
          <p:cNvPr id="8" name="Textfeld 7"/>
          <p:cNvSpPr txBox="1"/>
          <p:nvPr/>
        </p:nvSpPr>
        <p:spPr>
          <a:xfrm>
            <a:off x="5449704" y="5208942"/>
            <a:ext cx="4032448" cy="646331"/>
          </a:xfrm>
          <a:prstGeom prst="rect">
            <a:avLst/>
          </a:prstGeom>
          <a:noFill/>
        </p:spPr>
        <p:txBody>
          <a:bodyPr wrap="square" rtlCol="0">
            <a:spAutoFit/>
          </a:bodyPr>
          <a:lstStyle/>
          <a:p>
            <a:r>
              <a:rPr lang="de-CH" b="1" dirty="0" smtClean="0"/>
              <a:t>Erhältlich zum Beispiel bei </a:t>
            </a:r>
          </a:p>
          <a:p>
            <a:r>
              <a:rPr lang="de-CH" b="1" dirty="0" smtClean="0"/>
              <a:t>ex </a:t>
            </a:r>
            <a:r>
              <a:rPr lang="de-CH" b="1" dirty="0" err="1" smtClean="0"/>
              <a:t>libris</a:t>
            </a:r>
            <a:r>
              <a:rPr lang="de-CH" b="1" dirty="0"/>
              <a:t> </a:t>
            </a:r>
            <a:r>
              <a:rPr lang="de-CH" b="1" dirty="0" smtClean="0"/>
              <a:t>für ca.: 16.80 sFr.</a:t>
            </a:r>
          </a:p>
        </p:txBody>
      </p:sp>
      <p:pic>
        <p:nvPicPr>
          <p:cNvPr id="12" name="Grafik 11"/>
          <p:cNvPicPr>
            <a:picLocks noChangeAspect="1"/>
          </p:cNvPicPr>
          <p:nvPr/>
        </p:nvPicPr>
        <p:blipFill>
          <a:blip r:embed="rId6"/>
          <a:stretch>
            <a:fillRect/>
          </a:stretch>
        </p:blipFill>
        <p:spPr>
          <a:xfrm>
            <a:off x="1505292" y="2945538"/>
            <a:ext cx="3345973" cy="2340000"/>
          </a:xfrm>
          <a:prstGeom prst="rect">
            <a:avLst/>
          </a:prstGeom>
          <a:ln w="3175">
            <a:solidFill>
              <a:schemeClr val="tx1"/>
            </a:solidFill>
          </a:ln>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1997" y="4307325"/>
            <a:ext cx="1667066" cy="2449566"/>
          </a:xfrm>
          <a:prstGeom prst="rect">
            <a:avLst/>
          </a:prstGeom>
        </p:spPr>
      </p:pic>
      <p:sp>
        <p:nvSpPr>
          <p:cNvPr id="18" name="Titel 3"/>
          <p:cNvSpPr>
            <a:spLocks noGrp="1"/>
          </p:cNvSpPr>
          <p:nvPr>
            <p:ph type="title"/>
          </p:nvPr>
        </p:nvSpPr>
        <p:spPr>
          <a:xfrm>
            <a:off x="1410365" y="157452"/>
            <a:ext cx="7186948" cy="535244"/>
          </a:xfrm>
        </p:spPr>
        <p:txBody>
          <a:bodyPr/>
          <a:lstStyle/>
          <a:p>
            <a:pPr marL="274638" indent="-274638">
              <a:spcBef>
                <a:spcPts val="600"/>
              </a:spcBef>
            </a:pPr>
            <a:r>
              <a:rPr lang="de-CH" sz="2000" b="1" dirty="0" smtClean="0">
                <a:solidFill>
                  <a:srgbClr val="009EE0"/>
                </a:solidFill>
                <a:latin typeface="+mn-lt"/>
              </a:rPr>
              <a:t>2. Profil</a:t>
            </a:r>
            <a:br>
              <a:rPr lang="de-CH" sz="2000" b="1" dirty="0" smtClean="0">
                <a:solidFill>
                  <a:srgbClr val="009EE0"/>
                </a:solidFill>
                <a:latin typeface="+mn-lt"/>
              </a:rPr>
            </a:br>
            <a:r>
              <a:rPr lang="de-CH" sz="2000" b="1" dirty="0" err="1" smtClean="0">
                <a:solidFill>
                  <a:srgbClr val="009EE0"/>
                </a:solidFill>
                <a:latin typeface="+mn-lt"/>
              </a:rPr>
              <a:t>Neobiota</a:t>
            </a:r>
            <a:r>
              <a:rPr lang="de-CH" sz="2000" b="1" dirty="0" smtClean="0">
                <a:solidFill>
                  <a:srgbClr val="009EE0"/>
                </a:solidFill>
                <a:latin typeface="+mn-lt"/>
              </a:rPr>
              <a:t>-Kontaktperson</a:t>
            </a:r>
            <a:endParaRPr lang="de-CH" sz="2000" dirty="0">
              <a:solidFill>
                <a:srgbClr val="009EE0"/>
              </a:solidFill>
            </a:endParaRPr>
          </a:p>
        </p:txBody>
      </p:sp>
      <p:sp>
        <p:nvSpPr>
          <p:cNvPr id="19" name="Inhaltsplatzhalter 1"/>
          <p:cNvSpPr txBox="1">
            <a:spLocks/>
          </p:cNvSpPr>
          <p:nvPr/>
        </p:nvSpPr>
        <p:spPr>
          <a:xfrm>
            <a:off x="1410365" y="1340768"/>
            <a:ext cx="7619999" cy="1977404"/>
          </a:xfrm>
          <a:prstGeom prst="rect">
            <a:avLst/>
          </a:prstGeom>
        </p:spPr>
        <p:txBody>
          <a:bodyPr/>
          <a:lstStyle>
            <a:lvl1pPr marL="342900" indent="-6120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Symbol"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Symbol" pitchFamily="18" charset="2"/>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ymbol" pitchFamily="18" charset="2"/>
              <a:buNone/>
            </a:pPr>
            <a:r>
              <a:rPr lang="de-CH" sz="2000" b="1" dirty="0" smtClean="0"/>
              <a:t>Die </a:t>
            </a:r>
            <a:r>
              <a:rPr lang="de-CH" sz="2000" b="1" dirty="0" err="1" smtClean="0"/>
              <a:t>Neobiota</a:t>
            </a:r>
            <a:r>
              <a:rPr lang="de-CH" sz="2000" b="1" dirty="0" smtClean="0"/>
              <a:t>-Kontaktperson:</a:t>
            </a:r>
          </a:p>
          <a:p>
            <a:pPr marL="441325" indent="-441325" defTabSz="441325">
              <a:spcBef>
                <a:spcPts val="1200"/>
              </a:spcBef>
              <a:buFont typeface="Wingdings" panose="05000000000000000000" pitchFamily="2" charset="2"/>
              <a:buChar char="ü"/>
            </a:pPr>
            <a:r>
              <a:rPr lang="de-CH" sz="2000" dirty="0" smtClean="0">
                <a:solidFill>
                  <a:srgbClr val="00B050"/>
                </a:solidFill>
              </a:rPr>
              <a:t>kennt die wichtigsten </a:t>
            </a:r>
            <a:r>
              <a:rPr lang="de-CH" sz="2000" dirty="0" err="1" smtClean="0">
                <a:solidFill>
                  <a:srgbClr val="00B050"/>
                </a:solidFill>
              </a:rPr>
              <a:t>Neobiota</a:t>
            </a:r>
            <a:r>
              <a:rPr lang="de-CH" sz="2000" dirty="0" smtClean="0">
                <a:solidFill>
                  <a:srgbClr val="00B050"/>
                </a:solidFill>
              </a:rPr>
              <a:t>-Arten und deren Problematik</a:t>
            </a:r>
          </a:p>
          <a:p>
            <a:pPr marL="441325" indent="-441325">
              <a:spcBef>
                <a:spcPts val="600"/>
              </a:spcBef>
              <a:buFont typeface="Wingdings" panose="05000000000000000000" pitchFamily="2" charset="2"/>
              <a:buChar char="à"/>
            </a:pPr>
            <a:r>
              <a:rPr lang="de-CH" sz="2000" b="1" dirty="0" smtClean="0"/>
              <a:t>Teil 3, Basis Seminar: Invasive Arten in der Schweiz </a:t>
            </a:r>
            <a:endParaRPr lang="de-CH" sz="2000" dirty="0" smtClean="0">
              <a:solidFill>
                <a:srgbClr val="00B05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195295075"/>
      </p:ext>
    </p:extLst>
  </p:cSld>
  <p:clrMapOvr>
    <a:masterClrMapping/>
  </p:clrMapOvr>
  <mc:AlternateContent xmlns:mc="http://schemas.openxmlformats.org/markup-compatibility/2006" xmlns:p14="http://schemas.microsoft.com/office/powerpoint/2010/main">
    <mc:Choice Requires="p14">
      <p:transition spd="slow" p14:dur="2000" advTm="62730"/>
    </mc:Choice>
    <mc:Fallback xmlns="">
      <p:transition spd="slow" advTm="6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6" grpId="0"/>
      <p:bldP spid="8" grpId="0"/>
    </p:bldLst>
  </p:timing>
  <p:extLst mod="1">
    <p:ext uri="{3A86A75C-4F4B-4683-9AE1-C65F6400EC91}">
      <p14:laserTraceLst xmlns:p14="http://schemas.microsoft.com/office/powerpoint/2010/main">
        <p14:tracePtLst>
          <p14:tracePt t="800" x="7115175" y="5308600"/>
          <p14:tracePt t="1209" x="7115175" y="5303838"/>
          <p14:tracePt t="27497" x="7121525" y="5303838"/>
          <p14:tracePt t="27521" x="7126288" y="5303838"/>
          <p14:tracePt t="27785" x="7132638" y="5303838"/>
          <p14:tracePt t="27801" x="7137400" y="5292725"/>
          <p14:tracePt t="27809" x="7143750" y="5275263"/>
          <p14:tracePt t="27817" x="7154863" y="5251450"/>
          <p14:tracePt t="27830" x="7165975" y="5218113"/>
          <p14:tracePt t="27847" x="7178675" y="5154613"/>
          <p14:tracePt t="27863" x="7178675" y="5092700"/>
          <p14:tracePt t="27881" x="7178675" y="5006975"/>
          <p14:tracePt t="27897" x="7172325" y="4954588"/>
          <p14:tracePt t="27913" x="7172325" y="4914900"/>
          <p14:tracePt t="27930" x="7165975" y="4875213"/>
          <p14:tracePt t="27947" x="7161213" y="4835525"/>
          <p14:tracePt t="27963" x="7143750" y="4789488"/>
          <p14:tracePt t="27980" x="7121525" y="4732338"/>
          <p14:tracePt t="27997" x="7080250" y="4668838"/>
          <p14:tracePt t="28013" x="7040563" y="4622800"/>
          <p14:tracePt t="28030" x="6994525" y="4572000"/>
          <p14:tracePt t="28047" x="6932613" y="4532313"/>
          <p14:tracePt t="28063" x="6858000" y="4497388"/>
          <p14:tracePt t="28080" x="6783388" y="4468813"/>
          <p14:tracePt t="28097" x="6664325" y="4418013"/>
          <p14:tracePt t="28113" x="6578600" y="4383088"/>
          <p14:tracePt t="28130" x="6497638" y="4354513"/>
          <p14:tracePt t="28147" x="6411913" y="4325938"/>
          <p14:tracePt t="28163" x="6321425" y="4297363"/>
          <p14:tracePt t="28180" x="6229350" y="4268788"/>
          <p14:tracePt t="28197" x="6108700" y="4246563"/>
          <p14:tracePt t="28213" x="6000750" y="4229100"/>
          <p14:tracePt t="28230" x="5897563" y="4222750"/>
          <p14:tracePt t="28247" x="5794375" y="4211638"/>
          <p14:tracePt t="28263" x="5680075" y="4206875"/>
          <p14:tracePt t="28280" x="5554663" y="4183063"/>
          <p14:tracePt t="28297" x="5354638" y="4160838"/>
          <p14:tracePt t="28314" x="5211763" y="4137025"/>
          <p14:tracePt t="28330" x="5057775" y="4108450"/>
          <p14:tracePt t="28347" x="4921250" y="4086225"/>
          <p14:tracePt t="28388" x="4532313" y="4017963"/>
          <p14:tracePt t="28429" x="4079875" y="3921125"/>
          <p14:tracePt t="28502" x="3251200" y="3686175"/>
          <p14:tracePt t="28575" x="2806700" y="3594100"/>
          <p14:tracePt t="28651" x="2508250" y="3663950"/>
          <p14:tracePt t="28693" x="2428875" y="3721100"/>
          <p14:tracePt t="28731" x="2411413" y="3778250"/>
          <p14:tracePt t="28769" x="2514600" y="3817938"/>
          <p14:tracePt t="28807" x="2771775" y="3817938"/>
          <p14:tracePt t="28845" x="3068638" y="3765550"/>
          <p14:tracePt t="28884" x="3182938" y="3697288"/>
          <p14:tracePt t="28922" x="3178175" y="3640138"/>
          <p14:tracePt t="28962" x="3121025" y="3606800"/>
          <p14:tracePt t="29000" x="3074988" y="3606800"/>
          <p14:tracePt t="29038" x="3011488" y="3606800"/>
          <p14:tracePt t="29076" x="2949575" y="3617913"/>
          <p14:tracePt t="29117" x="2874963" y="3635375"/>
          <p14:tracePt t="29156" x="2800350" y="3657600"/>
          <p14:tracePt t="29194" x="2760663" y="3686175"/>
          <p14:tracePt t="29232" x="2760663" y="3708400"/>
          <p14:tracePt t="29270" x="2800350" y="3732213"/>
          <p14:tracePt t="29309" x="2943225" y="3732213"/>
          <p14:tracePt t="29348" x="3182938" y="3697288"/>
          <p14:tracePt t="29386" x="3492500" y="3640138"/>
          <p14:tracePt t="29425" x="3840163" y="3560763"/>
          <p14:tracePt t="29464" x="4103688" y="3532188"/>
          <p14:tracePt t="29502" x="4229100" y="3525838"/>
          <p14:tracePt t="29540" x="4286250" y="3521075"/>
          <p14:tracePt t="29578" x="4337050" y="3521075"/>
          <p14:tracePt t="29617" x="4389438" y="3521075"/>
          <p14:tracePt t="29660" x="4457700" y="3521075"/>
          <p14:tracePt t="29699" x="4532313" y="3521075"/>
          <p14:tracePt t="29737" x="4600575" y="3521075"/>
          <p14:tracePt t="29775" x="4646613" y="3521075"/>
          <p14:tracePt t="29813" x="4697413" y="3525838"/>
          <p14:tracePt t="29855" x="4725988" y="3525838"/>
          <p14:tracePt t="29893" x="4772025" y="3525838"/>
          <p14:tracePt t="29933" x="4829175" y="3525838"/>
          <p14:tracePt t="29971" x="4886325" y="3543300"/>
          <p14:tracePt t="30009" x="4926013" y="3565525"/>
          <p14:tracePt t="30047" x="4954588" y="3565525"/>
          <p14:tracePt t="30086" x="4983163" y="3571875"/>
          <p14:tracePt t="30125" x="5000625" y="3571875"/>
          <p14:tracePt t="30167" x="5022850" y="3571875"/>
          <p14:tracePt t="30206" x="5075238" y="3582988"/>
          <p14:tracePt t="30243" x="5143500" y="3582988"/>
          <p14:tracePt t="30263" x="5172075" y="3589338"/>
          <p14:tracePt t="30280" x="5200650" y="3589338"/>
          <p14:tracePt t="30296" x="5229225" y="3594100"/>
          <p14:tracePt t="30313" x="5251450" y="3594100"/>
          <p14:tracePt t="30330" x="5264150" y="3594100"/>
          <p14:tracePt t="30369" x="5268913" y="3594100"/>
          <p14:tracePt t="30394" x="5275263" y="3594100"/>
          <p14:tracePt t="30409" x="5280025" y="3594100"/>
          <p14:tracePt t="30418" x="5286375" y="3594100"/>
          <p14:tracePt t="30441" x="5286375" y="3600450"/>
          <p14:tracePt t="30450" x="5292725" y="3600450"/>
          <p14:tracePt t="30468" x="5297488" y="3600450"/>
          <p14:tracePt t="30480" x="5303838" y="3600450"/>
          <p14:tracePt t="30496" x="5321300" y="3600450"/>
          <p14:tracePt t="30514" x="5337175" y="3600450"/>
          <p14:tracePt t="30530" x="5343525" y="3600450"/>
          <p14:tracePt t="30546" x="5349875" y="3600450"/>
          <p14:tracePt t="30610" x="5354638" y="3600450"/>
          <p14:tracePt t="30617" x="5360988" y="3600450"/>
          <p14:tracePt t="30625" x="5365750" y="3600450"/>
          <p14:tracePt t="30633" x="5378450" y="3600450"/>
          <p14:tracePt t="30647" x="5383213" y="3600450"/>
          <p14:tracePt t="30663" x="5411788" y="3606800"/>
          <p14:tracePt t="30680" x="5429250" y="3606800"/>
          <p14:tracePt t="30697" x="5446713" y="3611563"/>
          <p14:tracePt t="30713" x="5457825" y="3611563"/>
          <p14:tracePt t="30777" x="5464175" y="3611563"/>
          <p14:tracePt t="30802" x="5468938" y="3611563"/>
          <p14:tracePt t="30841" x="5475288" y="3611563"/>
          <p14:tracePt t="30850" x="5475288" y="3617913"/>
          <p14:tracePt t="30857" x="5480050" y="3617913"/>
          <p14:tracePt t="30874" x="5486400" y="3617913"/>
          <p14:tracePt t="30891" x="5492750" y="3617913"/>
          <p14:tracePt t="30906" x="5497513" y="3617913"/>
          <p14:tracePt t="31649" x="5503863" y="3617913"/>
          <p14:tracePt t="31666" x="5503863" y="3611563"/>
          <p14:tracePt t="31673" x="5503863" y="3606800"/>
          <p14:tracePt t="31682" x="5503863" y="3600450"/>
          <p14:tracePt t="31697" x="5508625" y="3594100"/>
          <p14:tracePt t="31713" x="5521325" y="3578225"/>
          <p14:tracePt t="31730" x="5521325" y="3565525"/>
          <p14:tracePt t="31746" x="5526088" y="3560763"/>
          <p14:tracePt t="31763" x="5532438" y="3554413"/>
          <p14:tracePt t="31780" x="5537200" y="3543300"/>
          <p14:tracePt t="31813" x="5537200" y="3536950"/>
          <p14:tracePt t="31830" x="5543550" y="3536950"/>
          <p14:tracePt t="31863" x="5543550" y="3532188"/>
          <p14:tracePt t="31880" x="5543550" y="3525838"/>
          <p14:tracePt t="31897" x="5549900" y="3525838"/>
          <p14:tracePt t="31913" x="5549900" y="3521075"/>
          <p14:tracePt t="31930" x="5549900" y="3514725"/>
          <p14:tracePt t="31946" x="5554663" y="3514725"/>
          <p14:tracePt t="31963" x="5554663" y="3508375"/>
          <p14:tracePt t="31980" x="5561013" y="3497263"/>
          <p14:tracePt t="32013" x="5561013" y="3492500"/>
          <p14:tracePt t="32030" x="5565775" y="3486150"/>
          <p14:tracePt t="32046" x="5572125" y="3475038"/>
          <p14:tracePt t="32063" x="5578475" y="3468688"/>
          <p14:tracePt t="32080" x="5583238" y="3457575"/>
          <p14:tracePt t="32096" x="5583238" y="3451225"/>
          <p14:tracePt t="32113" x="5589588" y="3446463"/>
          <p14:tracePt t="47129" x="5594350" y="3446463"/>
          <p14:tracePt t="47209" x="5600700" y="3446463"/>
          <p14:tracePt t="47217" x="5629275" y="3446463"/>
          <p14:tracePt t="47225" x="5668963" y="3446463"/>
          <p14:tracePt t="47233" x="5715000" y="3446463"/>
          <p14:tracePt t="47245" x="5772150" y="3451225"/>
          <p14:tracePt t="47262" x="5875338" y="3457575"/>
          <p14:tracePt t="47279" x="5994400" y="3475038"/>
          <p14:tracePt t="47296" x="6097588" y="3497263"/>
          <p14:tracePt t="47312" x="6189663" y="3521075"/>
          <p14:tracePt t="47329" x="6326188" y="3554413"/>
          <p14:tracePt t="47345" x="6383338" y="3578225"/>
          <p14:tracePt t="47362" x="6429375" y="3600450"/>
          <p14:tracePt t="47379" x="6451600" y="3617913"/>
          <p14:tracePt t="47395" x="6492875" y="3640138"/>
          <p14:tracePt t="47412" x="6532563" y="3675063"/>
          <p14:tracePt t="47429" x="6565900" y="3708400"/>
          <p14:tracePt t="47445" x="6600825" y="3749675"/>
          <p14:tracePt t="47462" x="6635750" y="3771900"/>
          <p14:tracePt t="47479" x="6675438" y="3789363"/>
          <p14:tracePt t="47495" x="6697663" y="3806825"/>
          <p14:tracePt t="47512" x="6726238" y="3822700"/>
          <p14:tracePt t="47529" x="6778625" y="3822700"/>
          <p14:tracePt t="47545" x="6818313" y="3822700"/>
          <p14:tracePt t="47562" x="6864350" y="3822700"/>
          <p14:tracePt t="47579" x="6897688" y="3822700"/>
          <p14:tracePt t="47595" x="6926263" y="3806825"/>
          <p14:tracePt t="47612" x="6943725" y="3800475"/>
          <p14:tracePt t="47629" x="6950075" y="3794125"/>
          <p14:tracePt t="47645" x="6961188" y="3783013"/>
          <p14:tracePt t="47662" x="6965950" y="3765550"/>
          <p14:tracePt t="47679" x="6972300" y="3749675"/>
          <p14:tracePt t="47695" x="6972300" y="3736975"/>
          <p14:tracePt t="47712" x="6972300" y="3714750"/>
          <p14:tracePt t="47729" x="6972300" y="3692525"/>
          <p14:tracePt t="47745" x="6972300" y="3668713"/>
          <p14:tracePt t="47762" x="6972300" y="3651250"/>
          <p14:tracePt t="47779" x="6954838" y="3622675"/>
          <p14:tracePt t="47795" x="6921500" y="3600450"/>
          <p14:tracePt t="47812" x="6869113" y="3582988"/>
          <p14:tracePt t="47829" x="6807200" y="3560763"/>
          <p14:tracePt t="47845" x="6732588" y="3554413"/>
          <p14:tracePt t="47862" x="6657975" y="3543300"/>
          <p14:tracePt t="47879" x="6572250" y="3543300"/>
          <p14:tracePt t="47895" x="6469063" y="3543300"/>
          <p14:tracePt t="47912" x="6378575" y="3554413"/>
          <p14:tracePt t="47929" x="6246813" y="3565525"/>
          <p14:tracePt t="47945" x="6161088" y="3565525"/>
          <p14:tracePt t="47962" x="6075363" y="3565525"/>
          <p14:tracePt t="47979" x="6007100" y="3565525"/>
          <p14:tracePt t="47995" x="5937250" y="3565525"/>
          <p14:tracePt t="48012" x="5864225" y="3565525"/>
          <p14:tracePt t="48029" x="5794375" y="3565525"/>
          <p14:tracePt t="48045" x="5721350" y="3565525"/>
          <p14:tracePt t="48062" x="5646738" y="3565525"/>
          <p14:tracePt t="48079" x="5561013" y="3565525"/>
          <p14:tracePt t="48095" x="5492750" y="3565525"/>
          <p14:tracePt t="48098" x="5464175" y="3565525"/>
          <p14:tracePt t="48112" x="5418138" y="3565525"/>
          <p14:tracePt t="48129" x="5383213" y="3565525"/>
          <p14:tracePt t="48145" x="5360988" y="3571875"/>
          <p14:tracePt t="48162" x="5354638" y="3571875"/>
          <p14:tracePt t="48225" x="5360988" y="3571875"/>
          <p14:tracePt t="48233" x="5365750" y="3571875"/>
          <p14:tracePt t="48241" x="5378450" y="3571875"/>
          <p14:tracePt t="48249" x="5394325" y="3571875"/>
          <p14:tracePt t="48262" x="5422900" y="3571875"/>
          <p14:tracePt t="48279" x="5497513" y="3571875"/>
          <p14:tracePt t="48295" x="5618163" y="3565525"/>
          <p14:tracePt t="48312" x="5737225" y="3560763"/>
          <p14:tracePt t="48329" x="5921375" y="3554413"/>
          <p14:tracePt t="48345" x="6057900" y="3554413"/>
          <p14:tracePt t="48362" x="6194425" y="3543300"/>
          <p14:tracePt t="48379" x="6332538" y="3543300"/>
          <p14:tracePt t="48395" x="6435725" y="3536950"/>
          <p14:tracePt t="48412" x="6532563" y="3532188"/>
          <p14:tracePt t="48429" x="6600825" y="3532188"/>
          <p14:tracePt t="48445" x="6669088" y="3532188"/>
          <p14:tracePt t="48462" x="6732588" y="3532188"/>
          <p14:tracePt t="48479" x="6794500" y="3532188"/>
          <p14:tracePt t="48495" x="6840538" y="3532188"/>
          <p14:tracePt t="48512" x="6875463" y="3532188"/>
          <p14:tracePt t="48529" x="6904038" y="3525838"/>
          <p14:tracePt t="48545" x="6937375" y="3525838"/>
          <p14:tracePt t="48707" x="6932613" y="3525838"/>
          <p14:tracePt t="48714" x="6926263" y="3525838"/>
          <p14:tracePt t="48721" x="6915150" y="3525838"/>
          <p14:tracePt t="48729" x="6904038" y="3525838"/>
          <p14:tracePt t="48745" x="6869113" y="3525838"/>
          <p14:tracePt t="48762" x="6846888" y="3525838"/>
          <p14:tracePt t="48779" x="6818313" y="3525838"/>
          <p14:tracePt t="48795" x="6794500" y="3525838"/>
          <p14:tracePt t="48812" x="6772275" y="3525838"/>
          <p14:tracePt t="48829" x="6743700" y="3521075"/>
          <p14:tracePt t="48845" x="6704013" y="3521075"/>
          <p14:tracePt t="48862" x="6675438" y="3521075"/>
          <p14:tracePt t="48879" x="6640513" y="3521075"/>
          <p14:tracePt t="48895" x="6611938" y="3521075"/>
          <p14:tracePt t="48912" x="6572250" y="3521075"/>
          <p14:tracePt t="48929" x="6537325" y="3521075"/>
          <p14:tracePt t="48945" x="6503988" y="3521075"/>
          <p14:tracePt t="48962" x="6480175" y="3521075"/>
          <p14:tracePt t="48979" x="6451600" y="3521075"/>
          <p14:tracePt t="48995" x="6429375" y="3521075"/>
          <p14:tracePt t="49012" x="6411913" y="3521075"/>
          <p14:tracePt t="49029" x="6394450" y="3521075"/>
          <p14:tracePt t="49045" x="6378575" y="3521075"/>
          <p14:tracePt t="49062" x="6361113" y="3521075"/>
          <p14:tracePt t="49079" x="6350000" y="3521075"/>
          <p14:tracePt t="49545" x="6343650" y="3521075"/>
          <p14:tracePt t="49937" x="6350000" y="3521075"/>
          <p14:tracePt t="49961" x="6354763" y="3521075"/>
          <p14:tracePt t="49969" x="6361113" y="3521075"/>
          <p14:tracePt t="49978" x="6365875" y="3521075"/>
          <p14:tracePt t="49995" x="6372225" y="3521075"/>
          <p14:tracePt t="50012" x="6378575" y="3521075"/>
          <p14:tracePt t="50029" x="6383338" y="3521075"/>
          <p14:tracePt t="50045" x="6389688" y="3521075"/>
          <p14:tracePt t="50062" x="6389688" y="3514725"/>
          <p14:tracePt t="50079" x="6400800" y="3514725"/>
          <p14:tracePt t="50095" x="6418263" y="3514725"/>
          <p14:tracePt t="50099" x="6423025" y="3514725"/>
          <p14:tracePt t="50113" x="6435725" y="3514725"/>
          <p14:tracePt t="50129" x="6451600" y="3514725"/>
          <p14:tracePt t="50145" x="6480175" y="3525838"/>
          <p14:tracePt t="50162" x="6508750" y="3532188"/>
          <p14:tracePt t="50179" x="6532563" y="3549650"/>
          <p14:tracePt t="50195" x="6561138" y="3560763"/>
          <p14:tracePt t="50212" x="6600825" y="3582988"/>
          <p14:tracePt t="50228" x="6640513" y="3606800"/>
          <p14:tracePt t="50245" x="6680200" y="3635375"/>
          <p14:tracePt t="50262" x="6721475" y="3686175"/>
          <p14:tracePt t="50279" x="6761163" y="3743325"/>
          <p14:tracePt t="50295" x="6794500" y="3829050"/>
          <p14:tracePt t="50312" x="6823075" y="3908425"/>
          <p14:tracePt t="50328" x="6846888" y="3994150"/>
          <p14:tracePt t="50345" x="6875463" y="4154488"/>
          <p14:tracePt t="50362" x="6892925" y="4257675"/>
          <p14:tracePt t="50378" x="6904038" y="4365625"/>
          <p14:tracePt t="50395" x="6908800" y="4475163"/>
          <p14:tracePt t="50412" x="6908800" y="4572000"/>
          <p14:tracePt t="50428" x="6904038" y="4675188"/>
          <p14:tracePt t="50445" x="6869113" y="4778375"/>
          <p14:tracePt t="50462" x="6829425" y="4879975"/>
          <p14:tracePt t="50479" x="6778625" y="4994275"/>
          <p14:tracePt t="50495" x="6715125" y="5114925"/>
          <p14:tracePt t="50512" x="6640513" y="5222875"/>
          <p14:tracePt t="50529" x="6561138" y="5326063"/>
          <p14:tracePt t="50545" x="6423025" y="5440363"/>
          <p14:tracePt t="50562" x="6321425" y="5508625"/>
          <p14:tracePt t="50578" x="6218238" y="5572125"/>
          <p14:tracePt t="50595" x="6115050" y="5629275"/>
          <p14:tracePt t="50612" x="6011863" y="5664200"/>
          <p14:tracePt t="50628" x="5908675" y="5680075"/>
          <p14:tracePt t="50645" x="5818188" y="5686425"/>
          <p14:tracePt t="50662" x="5737225" y="5680075"/>
          <p14:tracePt t="50678" x="5680075" y="5664200"/>
          <p14:tracePt t="50695" x="5635625" y="5635625"/>
          <p14:tracePt t="50712" x="5600700" y="5622925"/>
          <p14:tracePt t="50729" x="5565775" y="5611813"/>
          <p14:tracePt t="50745" x="5537200" y="5594350"/>
          <p14:tracePt t="50762" x="5526088" y="5594350"/>
          <p14:tracePt t="50778" x="5521325" y="5594350"/>
          <p14:tracePt t="50795" x="5508625" y="5594350"/>
          <p14:tracePt t="50812" x="5503863" y="5594350"/>
          <p14:tracePt t="50829" x="5497513" y="5594350"/>
          <p14:tracePt t="50862" x="5492750" y="5594350"/>
          <p14:tracePt t="50898" x="5486400" y="5594350"/>
          <p14:tracePt t="52385" x="5486400" y="5589588"/>
          <p14:tracePt t="52402" x="5486400" y="5583238"/>
          <p14:tracePt t="52409" x="5486400" y="5578475"/>
          <p14:tracePt t="52417" x="5486400" y="5572125"/>
          <p14:tracePt t="52428" x="5486400" y="5565775"/>
          <p14:tracePt t="52445" x="5486400" y="5561013"/>
          <p14:tracePt t="52462" x="5486400" y="5554663"/>
          <p14:tracePt t="52529" x="5486400" y="5561013"/>
          <p14:tracePt t="52537" x="5480050" y="5572125"/>
          <p14:tracePt t="52545" x="5475288" y="5583238"/>
          <p14:tracePt t="52562" x="5457825" y="5607050"/>
          <p14:tracePt t="52578" x="5435600" y="5635625"/>
          <p14:tracePt t="52595" x="5400675" y="5664200"/>
          <p14:tracePt t="52612" x="5354638" y="5686425"/>
          <p14:tracePt t="52628" x="5308600" y="5708650"/>
          <p14:tracePt t="52645" x="5268913" y="5726113"/>
          <p14:tracePt t="52662" x="5218113" y="5732463"/>
          <p14:tracePt t="52678" x="5172075" y="5732463"/>
          <p14:tracePt t="52695" x="5121275" y="5726113"/>
          <p14:tracePt t="52712" x="5064125" y="5703888"/>
          <p14:tracePt t="52728" x="5000625" y="5680075"/>
          <p14:tracePt t="52745" x="4879975" y="5629275"/>
          <p14:tracePt t="52762" x="4806950" y="5611813"/>
          <p14:tracePt t="52778" x="4737100" y="5600700"/>
          <p14:tracePt t="52795" x="4657725" y="5583238"/>
          <p14:tracePt t="52812" x="4589463" y="5561013"/>
          <p14:tracePt t="52829" x="4532313" y="5537200"/>
          <p14:tracePt t="52845" x="4479925" y="5514975"/>
          <p14:tracePt t="52862" x="4435475" y="5497513"/>
          <p14:tracePt t="52878" x="4406900" y="5486400"/>
          <p14:tracePt t="52895" x="4365625" y="5468938"/>
          <p14:tracePt t="52912" x="4332288" y="5451475"/>
          <p14:tracePt t="52928" x="4279900" y="5429250"/>
          <p14:tracePt t="52979" x="4165600" y="5411788"/>
          <p14:tracePt t="53022" x="4125913" y="5411788"/>
          <p14:tracePt t="53064" x="4108450" y="5422900"/>
          <p14:tracePt t="53109" x="4103688" y="5435600"/>
          <p14:tracePt t="53160" x="4097338" y="5435600"/>
          <p14:tracePt t="53209" x="4097338" y="5440363"/>
          <p14:tracePt t="55642" x="4103688" y="5440363"/>
          <p14:tracePt t="55683" x="4154488" y="5440363"/>
          <p14:tracePt t="55721" x="4217988" y="5457825"/>
          <p14:tracePt t="55758" x="4332288" y="5475288"/>
          <p14:tracePt t="55797" x="4594225" y="5503863"/>
          <p14:tracePt t="55812" x="4708525" y="5521325"/>
          <p14:tracePt t="55828" x="4806950" y="5543550"/>
          <p14:tracePt t="55845" x="4868863" y="5561013"/>
          <p14:tracePt t="55861" x="4921250" y="5572125"/>
          <p14:tracePt t="55878" x="4965700" y="5583238"/>
          <p14:tracePt t="55895" x="5000625" y="5589588"/>
          <p14:tracePt t="55912" x="5040313" y="5589588"/>
          <p14:tracePt t="55928" x="5075238" y="5589588"/>
          <p14:tracePt t="55945" x="5126038" y="5607050"/>
          <p14:tracePt t="55961" x="5165725" y="5618163"/>
          <p14:tracePt t="55978" x="5200650" y="5635625"/>
          <p14:tracePt t="55995" x="5246688" y="5651500"/>
          <p14:tracePt t="56011" x="5297488" y="5675313"/>
          <p14:tracePt t="56028" x="5354638" y="5697538"/>
          <p14:tracePt t="56045" x="5418138" y="5721350"/>
          <p14:tracePt t="56061" x="5468938" y="5754688"/>
          <p14:tracePt t="56078" x="5514975" y="5778500"/>
          <p14:tracePt t="56095" x="5561013" y="5807075"/>
          <p14:tracePt t="56097" x="5589588" y="5818188"/>
          <p14:tracePt t="56111" x="5607050" y="5835650"/>
          <p14:tracePt t="56128" x="5651500" y="5868988"/>
          <p14:tracePt t="56145" x="5721350" y="5943600"/>
          <p14:tracePt t="56161" x="5772150" y="5989638"/>
          <p14:tracePt t="56178" x="5829300" y="6040438"/>
          <p14:tracePt t="56195" x="5875338" y="6080125"/>
          <p14:tracePt t="56211" x="5908675" y="6115050"/>
          <p14:tracePt t="56228" x="5943600" y="6143625"/>
          <p14:tracePt t="56245" x="5978525" y="6165850"/>
          <p14:tracePt t="56261" x="6000750" y="6183313"/>
          <p14:tracePt t="56278" x="6022975" y="6200775"/>
          <p14:tracePt t="56295" x="6040438" y="6207125"/>
          <p14:tracePt t="56311" x="6064250" y="6211888"/>
          <p14:tracePt t="56328" x="6080125" y="6223000"/>
          <p14:tracePt t="56345" x="6092825" y="6229350"/>
          <p14:tracePt t="56361" x="6097588" y="6229350"/>
          <p14:tracePt t="56378" x="6103938" y="6229350"/>
          <p14:tracePt t="56530" x="6108700" y="62293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0|7|4.2|4.4|6|5.1"/>
</p:tagLst>
</file>

<file path=ppt/tags/tag10.xml><?xml version="1.0" encoding="utf-8"?>
<p:tagLst xmlns:a="http://schemas.openxmlformats.org/drawingml/2006/main" xmlns:r="http://schemas.openxmlformats.org/officeDocument/2006/relationships" xmlns:p="http://schemas.openxmlformats.org/presentationml/2006/main">
  <p:tag name="TIMING" val="|3.8|57|70.6|16.7"/>
</p:tagLst>
</file>

<file path=ppt/tags/tag11.xml><?xml version="1.0" encoding="utf-8"?>
<p:tagLst xmlns:a="http://schemas.openxmlformats.org/drawingml/2006/main" xmlns:r="http://schemas.openxmlformats.org/officeDocument/2006/relationships" xmlns:p="http://schemas.openxmlformats.org/presentationml/2006/main">
  <p:tag name="TIMING" val="|25|13.8"/>
</p:tagLst>
</file>

<file path=ppt/tags/tag12.xml><?xml version="1.0" encoding="utf-8"?>
<p:tagLst xmlns:a="http://schemas.openxmlformats.org/drawingml/2006/main" xmlns:r="http://schemas.openxmlformats.org/officeDocument/2006/relationships" xmlns:p="http://schemas.openxmlformats.org/presentationml/2006/main">
  <p:tag name="TIMING" val="|19.6"/>
</p:tagLst>
</file>

<file path=ppt/tags/tag2.xml><?xml version="1.0" encoding="utf-8"?>
<p:tagLst xmlns:a="http://schemas.openxmlformats.org/drawingml/2006/main" xmlns:r="http://schemas.openxmlformats.org/officeDocument/2006/relationships" xmlns:p="http://schemas.openxmlformats.org/presentationml/2006/main">
  <p:tag name="TIMING" val="|9.5|1.7|13.5|8.4|3.5|5.1"/>
</p:tagLst>
</file>

<file path=ppt/tags/tag3.xml><?xml version="1.0" encoding="utf-8"?>
<p:tagLst xmlns:a="http://schemas.openxmlformats.org/drawingml/2006/main" xmlns:r="http://schemas.openxmlformats.org/officeDocument/2006/relationships" xmlns:p="http://schemas.openxmlformats.org/presentationml/2006/main">
  <p:tag name="TIMING" val="|10.3"/>
</p:tagLst>
</file>

<file path=ppt/tags/tag4.xml><?xml version="1.0" encoding="utf-8"?>
<p:tagLst xmlns:a="http://schemas.openxmlformats.org/drawingml/2006/main" xmlns:r="http://schemas.openxmlformats.org/officeDocument/2006/relationships" xmlns:p="http://schemas.openxmlformats.org/presentationml/2006/main">
  <p:tag name="TIMING" val="|19"/>
</p:tagLst>
</file>

<file path=ppt/tags/tag5.xml><?xml version="1.0" encoding="utf-8"?>
<p:tagLst xmlns:a="http://schemas.openxmlformats.org/drawingml/2006/main" xmlns:r="http://schemas.openxmlformats.org/officeDocument/2006/relationships" xmlns:p="http://schemas.openxmlformats.org/presentationml/2006/main">
  <p:tag name="TIMING" val="|6.3"/>
</p:tagLst>
</file>

<file path=ppt/tags/tag6.xml><?xml version="1.0" encoding="utf-8"?>
<p:tagLst xmlns:a="http://schemas.openxmlformats.org/drawingml/2006/main" xmlns:r="http://schemas.openxmlformats.org/officeDocument/2006/relationships" xmlns:p="http://schemas.openxmlformats.org/presentationml/2006/main">
  <p:tag name="TIMING" val="|11.2|14.8"/>
</p:tagLst>
</file>

<file path=ppt/tags/tag7.xml><?xml version="1.0" encoding="utf-8"?>
<p:tagLst xmlns:a="http://schemas.openxmlformats.org/drawingml/2006/main" xmlns:r="http://schemas.openxmlformats.org/officeDocument/2006/relationships" xmlns:p="http://schemas.openxmlformats.org/presentationml/2006/main">
  <p:tag name="TIMING" val="|18.2|5.9"/>
</p:tagLst>
</file>

<file path=ppt/tags/tag8.xml><?xml version="1.0" encoding="utf-8"?>
<p:tagLst xmlns:a="http://schemas.openxmlformats.org/drawingml/2006/main" xmlns:r="http://schemas.openxmlformats.org/officeDocument/2006/relationships" xmlns:p="http://schemas.openxmlformats.org/presentationml/2006/main">
  <p:tag name="TIMING" val="|12.8"/>
</p:tagLst>
</file>

<file path=ppt/tags/tag9.xml><?xml version="1.0" encoding="utf-8"?>
<p:tagLst xmlns:a="http://schemas.openxmlformats.org/drawingml/2006/main" xmlns:r="http://schemas.openxmlformats.org/officeDocument/2006/relationships" xmlns:p="http://schemas.openxmlformats.org/presentationml/2006/main">
  <p:tag name="TIMING" val="|32.5|7.7|4.3|6.8|1|4|1.8|2.2|4"/>
</p:tagLst>
</file>

<file path=ppt/theme/theme1.xml><?xml version="1.0" encoding="utf-8"?>
<a:theme xmlns:a="http://schemas.openxmlformats.org/drawingml/2006/main" name="Baudirektion_weiss">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udirektion Kanton Zürich Font-Theme">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OneOffixxDocumentPart xmlns:xsd="http://www.w3.org/2001/XMLSchema" xmlns:xsi="http://www.w3.org/2001/XMLSchema-instance" xmlns="http://schema.oneoffixx.com/OneOffixxDocumentPart/1" id="789e965e-1911-4099-8e7d-5df440d8591d" tId="a20a20cf-c648-4afd-992a-f9e2913935b8" internalTId="a20a20cf-c648-4afd-992a-f9e2913935b8" mtId="a2c9b700-86cd-4481-a17f-533fe9c504a2" revision="0" createdmajorversion="0" createdminorversion="0" created="0001-01-01T00:00:00" modifiedmajorversion="0" modifiedminorversion="0" modified="0001-01-01T00:00:00" profile="ec0b666c-648b-48c6-b7b8-e37eb17ded3a" mode="NewDocument" colormode="Color" lcid="2055">
  <Content>
    <DataModel xmlns="">
      <Profile windowwidth="0" windowheight="0" minwindowwidth="0" maxwindowwidth="0" minwindowheight="0" maxwindowheight="0">
        <Text id="Profile.Id" row="0" column="0" columnspan="0" multiline="False" multilinerows="3" locked="False" label="Profile.Id" readonly="False" visible="True" required="False" regex="" validationmessage="" tooltip="" tracked="False"><![CDATA[ec0b666c-648b-48c6-b7b8-e37eb17ded3a]]></Text>
        <Text id="Profile.OrganizationUnitId" row="0" column="0" columnspan="0" multiline="False" multilinerows="3" locked="False" label="Profile.OrganizationUnitId" readonly="False" visible="True" required="False" regex="" validationmessage="" tooltip="" tracked="False"><![CDATA[5f984b26-4ce2-46fd-84aa-1f7db548afe8]]></Text>
        <Image id="Profile.Org.HeaderLogoShort" row="0" column="0" columnspan="0" label="Profile.Org.HeaderLogoShort" locked="False" readonly="False" visible="True">iVBORw0KGgoAAAANSUhEUgAAAW4AAAFiCAYAAADWYDL0AAAAAXNSR0IArs4c6QAAAARnQU1BAACx
jwv8YQUAAAAJcEhZcwAALiIAAC4iAari3ZIAAAAYdEVYdFNvZnR3YXJlAHBhaW50Lm5ldCA0LjAu
Mvvhp8YAAJXWSURBVHhe7d3/s3V1eR/8/BnPzNMOdqCjHexIBzrQgY5WaSRKI400UqVKAiEEiaAS
tUoiscQiQUp8kKASq4QoKomoRG3CKIm3gMqToPFRmthIR1vNaOIXomimk/Oc17q9Dtf53Gvvtfbe
a6299t7rhzP3uc9ee63P+nx5X9fnfb2v6/Njf//3f783/bTvg29/+9t7733vnXt/8icP7fn9Bz/4
Qav++z//5//sfe9739/727/9271vfvObe9/4xjf3Hnroc3tHjty39+EPf2Tv5ptv2Xvj9Tfsvf71
1+798i//8t5/+A//Ye9f/+t/vXfqqaft/ZN/8k/2/uE//Id7/+Af/N9zf/7xP/7He//8n//zvZ/4
iZ/Ye+lLX7r3Gze+ae/mW96y97GP3bv3P//n/9z77ne/u6cd03i3H++pr6a+GuMc+LExNmrMbbr7
7g/v/dN/+k/3/tk/+2cVuALHt936W3sfv/eP9u6774G9Bz716epfgOxvt912+96b3nTT3huuvW7v
mtdds/eLv/iLe//23/7bvX/5L//l3lNOOqm6F8D9R//oH+0d94TjGsG5CbwBfP5xX8D/L/7Fv9j7
hV/4haq92sfoTCA+gdKY19rUttnzcwLuBXYcf/VXf1WBX/Z+/R7gCITzD8AMUI7v1HnObbzpJsCe
93m+/3FPeELVRkaHN/7nf/6l1ruGaSFNQD/NgXHMgQm4FwDuI0eO7D35xCev7BU3gSxD4AfoA//S
INT9/8T9drnW99oaAteiY97ylrfu/Y//8ZeTB77AXJgAbBwAtqvjMAH3AosVD90WFGeBc3joQBkA
o0z+/b9/fsVJ/+qvvq6iMu688/f27v34vfvc90f37v2jP65ol6BhPv3pB/ce/H//pPrxe1Aznzjy
yepaP79z+7v2fu2a1+9deNFF1f09a167ATj6xnO///3vTxz4AnNiV4Fjeu/1Gq4JuBdYpC972ZWH
AJCHC/AA8PEnnLDPUT+h8njDWw4u/F/9q39VURO/9EuvqLzbu+++e++eez5WgS/6RdBQ0FLwsive
+bH9oOmjj/5t5UkD9zffdHPV1nkgrr0CpAKZ08Jc78Kc+n/q/3lzYALulsAtmAd4sycNCP/X//pf
FQDzdKlN3n/XB6rfP/rf/mCPF0x98q39737nO9+tvNm/+7u/Wwsoeu7Xvvb1qm28+yc+8Um1lA+j
c+mll1WAP3nfE3hMBmScc2AC7pbATb4nMJmBmxfdlYfcxwIBvLxu8kOe/cP//b9XRsa/73znbdVO
oY7SQaswSugWHvhb33prJSn0PfeyOxjze/fRl9M9xwlguzouE3C3BG4e93981X88BHQ/+7MXDQJg
QBJYlj/ZI+ZRayNw5e2jRq6/7tf3Lr3ssr1/82/+TSUHJGHMgc15vHdWwYRqhkbcvfTDddddv/d7
v3fXAZhP3vkEbLsKout47wm4WwA3wLzrAx+swC97qP/u3/273qR0EntI9QQMX3/tG6qkHBTGz/zM
z1SeP9qGNrxKstkPmgJqn2kj7h3fnsG3CxliKYOMhJ/nnntuFVjlxTMcj+731zom8/TMyXjsyhyY
gLsBuIH2ne+7s/JWM2gDRsk0eOOuJwvwu+HG39gT1CyDiSUAh0olkm6a9N5Z1VJKDf2/TnvedE+f
u6+2MhyMCmWLIOdEqUxg2vX6mO7393sTcM8BbqAj4FiCNoDi7fYBTIKCv/jiF1fKlDaA2XQNQEVx
4ONx1u961x2VouUP77ln74//+EglNfzkffdX//o/LvsP/uCeaofxW7/19uo9L774kooicZ+m9Psw
IProOeecU/Hj+mldQdlpkU+GYxvnwATcM4AbaNNRl/QIQBKw+5u/+ZvOPW0TTHp8nVf9lKecVIEn
OoSn7+fnfu7nqiDiPEAFtLxfwclleGjfseugivmLL32pAnb0DWoEVcSozTMyPnv22WcfBDkZBfJE
YK5NWQ65TPu2cVFO7zQZm6Y5sNPADZzrPEFAxfsEihlEgRCv9a//uh/QptjgGednAl7a7yhqpW0A
LgBVQDK02jhmYH7SPsiX9wC0XeqzPR+YaxddOnoEiNcZnaBScmkA10oO4pVrs4CnvkURMQzuG6A+
0S0TkDUB2a59vtPAjUumjnjTTW+uikG9/e3vqDxegUBebBmMu/LlV1a67b4miWqBmZbxfO0Dzm2e
CeC+9a1vV1mWvme3EO8ANFUelOzT5l6LXsOgyOR89auvqrjuWTLD+HsdJ+9vYgeRVYrjt7NA19DH
C9ZOxbEmEF90bm7j9TsN3PjXnOkYdT5KUPF/nvCXH3mkF9CLiYVGyLQDbxv3XDfxokRsSARLr5RH
jJKQbBP3dD8AuOxEDi9/ngcs2ejafQOxammA8NIzZ3766WdUihoKGkbCuy/7LtP3JgOwyXNgZ4Gb
52l7X3rVdVt9tUQkrvQ90He8572H2sPj5GXm51Yql30qwa4gpIFXveaqyisF/HYEuUY4uuGWfblg
eMFXXH7FUly3+3oGysW/grb6BL1TctM8/ux161P6cbsYu4CnPvVpFU2SteWMyvHHn9AK8Bki9zJ+
njVRKRMI9702x3b/nQVufK/KePOKQQEbAPmFLzw8CDigarLhEPwDvHnS+D8u+xWveFVVnAqAxU4B
+DlE4da33br3+f/vCwdtZqTwx5ER+ZWvfnVhI8R7P/mUU6r+CukfWkcc4DVX/XKlJZdOj2+nRkF5
RN96DzGDz33u81VQN/989nOfq3YGdhaqL0aBLLw3cJ+nYtGO0884Y+9Dd//+wu8ztoU4tWcyPovM
gZ0Fbvx2KfMDhDzKX/mVq6uAIDAZcjvumRm4JbbUeZM8al4uQAZ8vF9cMEMTOm0KFH+P4CuP2fsB
0WV4egYDmM5K5MnZldnb9rv4wSKTMigZxjWqHb7kJVfM1LXzvNvGARZpx3TtBKZjnQM7DdxlrQ7A
GaqNdWy/ce4ZGJ933nmtAC+CkjxX9Elw2gzTbbf/zgH4hzZ72Xf7zIMPVuA/S/5Xgrrrbvp//p9j
dg2LLoZI+SdHpEGnQMlFsrSp3Jks+ozp+gmkN2kO7Cxw447RDJkqQYusM1FEckwbj3veBONNv27/
iLS4D7qBtM53wlNfZYKiQmSSRonYeVQTeqZrQAXiCn7ZUcSzBY67fs4qfTR9dzICfc+BnQVuAJcX
PxDAeXepdV508CS3ZG/2nOecs1RKvXdDawQfrdbJom2Zdz3j5hmKWaFo8NAlgAP2vvqyHDse+JCU
Vpd9Od1rAvll5sDOAjceFZ+dPVyqBjpuwBQ/y3Tqst956KHPHuLd7QiWVbPghoNrRp8s26am79GN
yzClgMngzdtu+m7T57xo71Hy12IPJ5/8eKAUcDfda/p8AshtmgM7C9wGkYKh5GtJ1P7rO965d9M+
gPOAhxxs0jogGwBImYE+WaYNKI1nPevs6l5Kuy5zj7bfYeTw6znY++473rPyM+9/4FPVLkhSj0Mp
ADkvPhQysaOgxmnb1um6CcC3YQ7sNHDbctvSl9t8YC5wSZ429CBLLsm7AMelLUMDMAIXXXhh5XV/
8IN39/4e2hgHTei/B+5/YOVnkg1e/dqrK+NqPHj15H/Hn3D8wZjpq0kOOIHx0Ot03c/baeAW6KK0
qEvR/qnnnruWgJe0dwHFMCboEt7sMhOFSsWuoq/aKmWb1BnRbrsWOvJl2lx+5ytf+WqlIpmVRn/c
E45bmk7qon3TPSajsY45sNPArcNxtCXXDXzU9VhWNrfKQD722A+qwxHC6/YvnfIy1QipSIZUyaj5
ou/QPV0aC+8uW5QGvaxPDrjx4Kv0+fTdCXw3bQ7sPHAbsOuuf+MhegI4OJZrXYOJx6VNDq9be2Qj
5lT2dbVt3nNffuUvVf2o7G3X7WNEUVvoK/K/XKxKdcKunzfdbwLzMc+BnQduigVZeZnnttUP7fO6
Bk8NjqzUwPHiv5fxvId4B+366eedVwUol6V22rbznj+8p6prEsHJRTMz2z5num4C77HOgZ0HbuqL
smaJLfm6U6h5mOp7ZL5btqB0fDz4kBRIm8lLyihwyNt2snyb7yx7Df48+oWHL3Fq2XtN35vAeRPn
wM4DN8ApE0iA4zr47XICaQN1Bllf5rx54pJq7ArqqvOtYyIK8qJ3FJLq+/lqtDCu4XHbMfX9zOn+
E8CPaQ7sPHBLHslabgBJiTGWQQLeAJpXGUWkABaNN8XJC194QRVcpW1WoW+ZAlJdvKsSAgp3DWHw
PIM2PegtNcfXvUPqog+ne0zGoe0c2HngFvTLummBQAqGth041HWOCcMdX7Nfh0TpViCurcefcEK1
Y0BTKOe6KwDGUAVwU7FMtUom0BtqLY7hOTsP3GiRDNwAUQW6MQxOXRuk6gMpwUvtJIXDhSvvukuH
7TrMIYB7qg44gfZY12tf7dp54LbNzsDdZfJIX4O26/dFlbxyPylnAu4JsHd1Lew0cEvTVt0uSwEF
/nC1uzohNuG9BSfPf8H5E1Wyn4OwCeM1tbH7cdpp4EY5/OzPXnQIuCk4doUn7nNBOcwYwH7ta1+v
Aqbxo88f3TeYy9RfifYqOJVrqTO+P/zh300gNgH5zsyBnQZu/HB5fJlTZ8amke4TYLu6N/oCSOPb
peyr6KcmuJrndPLPOPPMKqiqqBegvfb1/7k6dPjmW95SHXKsfK2MUcAO8OMHby9j1P8l+bhOMDLL
I6+77vqdWbBdjdd0n+694CH7dGeBGx2iml153BZp3RCStiEHuc9n6au//PIje29+8y2Vjltwl1Sx
7mzKTEn5PM7HpI7xvVNPO63SrAN8haUoR4zH9fvA7F+AzdMug8nzapZrH+WQQx9W8fL77MPp3psN
ousYv50DbgkrPLzstQWgkNVJJFnHQGziM3nDarqopDjrHMpZR5u1+XuAeyTalMYgsibnZWoCbgk6
dlY33HDj2nTumzi+U5vHa1C2Hrhxrbbgn/70g3vKnFKR5ESWABDAw8sbay2QsS0icQCJSk95ykmH
YgTAlAGUkq4YFNDUr6+9+lerJKJXvOJVexdffEmVOIRC4UEbD/2f6Q//zz8laPPS7Zi++PDDjYZW
PfLQvEvJ3yXZ5NjmzdSebozB1gM3rfNTn/q0Q+BQggCgkdiyrqzDTZvMYgBAO5cK0KeklA4qFjtQ
A4YnjJ8ufwAnzvpb++Cv7son77u/0qTHoRYA+y1veWuVCOXn7rs/vPfjzzyrMhCeyfi+/64PVIcG
t+m7XNuEkbDjavO96ZpuQGbqx+77ceuB2yKt28YDGl6Ymhc8si7rR2/7RAXMmWvWv2qGy+xctvQs
SgNAq/pnbAQ4I9bgebFLEtC0K1okDuEwhrOfffQYN/cG/AzHto/T9H7dA+ZY+nTrgVtGYVlECggI
dikPalEvAgJjGbh1tYPqo1R1ANMuUs5RWlQoAFaAUjwiTqwHuOiXZQ5PFojOJXKf/owzqx3Buvpw
eu72AupQY7v1wG2B5tKoQMGWXO2PbQPsId5H8FZ52YgN4LG7opi038lDcfwZkFaDnEdvd4SeWcaj
58ln481wd3W02lALdXrOBPZ5Dmw9cNtWX/bixyvJAQXel2p2dYvB9Ty9TVooOGcgB9gcxdZX28np
UCL5ZB7VFec9Dxj7XuiwczIOjtvfs0wPyEZQUvDxiU96UvV/Xv0y4+I7dOM5rnHiiU+egHtK1ult
nfS1/nYKuL0sNUlZAfC9773z0MABGIWbLPLMrw4xCKs+g0aZQoN32qdiAuUgkSaAW3yg9LYZEbQJ
j/bdd7xnT3KMwC8Qdj0qJH5ecP75VX/Ta/O0laWluQ4+O+IQPv/GEsYUaBvL8qBhhnuiSiYPdtV1
t87vb73HrXPx3DlFGvA899xzK0VDdL6a1zL7LPJN0nIDSNSPHxxxn5OJ8iOODNOHZH7xPAbjTx96
qNJKv+iCn6l00yHxy3rsUr8dn+VknGxkgSww/8hH/9veF77wcGUoSBFnJdMwwD63AxHHKA8X9nzG
YiprMAF3n2ul73vvBHADFTK1DAh+v+jCi/Ye/MyDFeChAPxtk4pMAS+p5QDyne+8rVfQNhFJ9DLw
BufM6PGKyQGduj4vYSYDddskHJmYAJgxYFwvvfSy/ZT5ayv6hC77TW+6qdpt8K7931hGW0rpp756
17vu6L2v+l640/132/DsBHCb5MDl1FNPO3Q6eCgVbOOPP+H46jPBtmUCYOtYSOqCoBUYmyGODLv8
ipce6j/yP4Ap+FsHkHY50uCd/g5kXcvA+GEEgP3LXnbl3vOff371Hm2BPBsGoF4m6sxKt/d33nZb
/fc6xnR65m4Dctvx3xngBsahUKjbrsffNqlWiUMgtFuFwz657ZhMF19yySHgxlln/hgw8orppD/8
4Y9UVJRgbyTgZNULLjz+bsfDYHqX0NxTgfCugX8d3dEG5MvaKOikz/9Z/2ditl1803UTSC87B3YG
uHWQYNU1r3vdzLoagMf2fwhZ3bIDFt/zLvTUwGmoU87zOY8lbw1cr3z5lRW3vIjUErCjOAA20I9g
IuCWeON+jIDgJXBfBsi1jaf98Bcf3oixXXVuTN/ffoOwU8BtQlMT2KKXSoPw9t535+9uBP8pSBfJ
KsBuiMV6w42/UUtnAFwBxEXlekD7HW9/R6WxRnlcd/0bq3jDOc85p6Je7CjCiPLQSQcFQKloqFWA
MTWN58cZnMY1qg2ikHj/U2bs9gPZEPN/TM/YOeDW+QDjrvffVS36Uiao2t2YBmhWWwB3pHE7xmuI
Nn/sY/ces1sBmKSVbUumhq6bZBDPDbSNAW9dPW+fByVz7n7VQZmtde8GyD1TPyggduTIfVWgmZeO
eyftZASGoJCG6PvpGZPxyXNgJ4FbB1j4gnvZ85YRqHjRJiwSgIVjtlNAmbQBzjjsAP2wqHesT0gP
c+q4Z6v0N09ah8cOXTeZJbmgHY82R98Db7EFHjfPPYKgjILvfO3rRwF9E8ZlauMEsEPMgbUDd1SK
sw3GjebTT/perBJKcio0INkUj1u52isuv7wCbqqOphRu4ErNIUDnehX5Fp1gjz32g4pPz7sUnPMd
73nvwck1nsOo8Hpvu/13KjVJcNNZ110GDt2TlDAUIqEcAd4//bzzKsCnnNkUxU9T35rbMdftAPWb
/0+nL03A3zR3fD4ocJusJilpHs8WT2lh4yEvvOiiaoErLoS7vPq1V1efvX2fA7UN7mPbC7ilP+cU
bmVE23TcGK4hpQtufl67gQLgC3UGjfOyByIDZN+PPgO4+hC40lfzpFFQZY3tWdrutuoQz1GeF8W1
qfQHo8OoqVhJe84I6i99Z+7Tn4tX4OTN920xUmNYK9vWhkGA20KzPTdZATQvbZb3lRd4ZNPxitVj
tp3mEXc1qYFXPnNSmzYlOGkiohUC+Gil6yYnL+7Wt916SFKH7lg2y5Lx5WG31V2XnjXj4fAFbaDx
pqEHWHHIgoMXBF2NS5kw5V4kgsu2fV2LV5+Za+a/jN3g9bMyJycm6SPvSb7qexOAT154OXd7BW6A
zUOTGu08wVwXe14a9CwvLGpX2O5bBCb1KnSK75feIw9/XQt80ecyYtFX+qQ8vce2Gz1SlrVFlaxS
q4Mx4BUC2Dp1ThhfnzHSrgPOvH6ldM0J4Os+6BcntIemGwWkLsn9D3yqajsAywAO7LsoIbtoXy97
vd2OTE3jM68uvL6qOwXI+9/5vjunFP2pKNYhXOoFuIGpI6WkmZeHu2bu0paax8XbciBspC6jSBxx
ZRsJZMJDyYBukgOE2267fenjxigWtCHfl5ezijFYdoEv8z365mh76Yl6BwoLhqnMJHzKSSfN5bgZ
3KY+8DnwBcQ01ugtahC013+65tcqikttE7QYg+Kei/K3UfUwl+VlANoEYpfpz66/gxaRgl8azkhU
8i52L0eOHKmMGZmjQlvowmwQ7T583nX7pvttriffOXBboDg8HgZtbuZCTWBKCDIwoGLh87B4XBYp
MPATWXWOvuIVAwDemnuWmXr+j+tFxTSBTTlRKSsiYy/ayYgsCjDrWgB47exxR6U+/WCh668AbQY0
aCFGT5+W7QaIwIPxIs1r+176q/xZdCxmPcvOgFEKgw/s2rZrndcZCzvNul2mv3E47DhyP1k7ocCJ
Y9y8t8OYN2mXsc5+35VndwrcPCsTsvSygeslP3/JHh2wCbjMoraV5iEDFmBbAjjvmzFYBHQtnFxf
2iIRKFrkHuuaKPqQrC6Am/FSi1udcWVsz9w/5SWDNmPKK47reYK57QDSTgd3HVmL63q3/FwVAcPj
9j6bQGWZ40rZZtDWr8YL1eM9lClgPM1pahm0kBgOx8b7Hn/CCQdjZdckkE8JNAH45nrJXa6nzoBb
4R4LvzxAFhXBM1wWsMuXBVi8GanpubhRVPYDUIsAL0omUwna29WJLl0OVHkvu5Xslf3kfrYh2km9
7BIw9BVvzk4n3tV3AwSAtu9GZT/gDkTGQEkYz5hT3mvslAEHg1EMx0J/m1PiEeSuwDf4bu/17LPP
rubxvGB9pheNU8gv+5xf073HbSA6AW4LvCxYbyLy8BQaWgRI204YQS0Zc/n8QxP89NPPqDyZts/M
YOb7vJtcp3teewAfo7TMDqLte9ZdB4QpSjIVFYs7q3JUQ7zj3XccADBZZahBAIvdkeAZkC7vhVax
gxn63cr3FdgLY2NsmvTqq/RrF9+NuEKMg50gGi/mo/5kKLMePjsOPG19H9RWWWDLtQDfTtEOdlKc
jBtgu5hTdfdYGbiBCPCKU0tCV6zORBvZFnrFxHYPmXMCW4DEthI4CdzwgOsmaCwCAbHsZfJwHrj/
gVZcqPtn2qXtQQqebdtOuzw0uPE6vWMJtgEWFrYAl+vED2LggXSmS9xD7KAMngWdgpJaVu/dxYQ1
5jzMaM8FL7pg1FSBmEw+Jo2hMb/y/ADg6L4IGgcQB0DbtRq3zzz4YPWv7F5BexRKDtL7nnugxSb6
ZPfAe2Xg5t1mSR0ApSZpmkz4WN/lOZS67pAKupfJymsxoZ1kUwfgPBjgHZ6Lf030NpK3OkmgwkdN
YOze6Antarq2CxDL97DDsahRIDw3YAGo9YH28Ppm9b+TZAKoQycfwBgFmnJAWa3sZQK/s97Z+Ikt
tPEUc4q9tjLoXfdll/dD69Coh/MCcPN7mieAPCg+/W3cSCvFKLwj6k7/5HbFcXDWS6k4cQ/faTPX
u3zX6V7rNRYrAbfJcv4LXnAIMEXSmxQJf/nlR6rKb9lLn6frjnRoSRuojb/+6785ZgEDYB5ZgDdv
lAEpF0E54Xj8AqdZEmhxNAELr4lhsSsYGrjzO/CoI3WaQqepLbxuu5lSIuhdoo5IqYSg6sCr2vk0
3T/aBmz0rV2Xgk/S3z2XYQHATrBRbRB9Myv+gSaJtmgvgBsrYHhf7xX9ajdT7lb+4ktfqoLfrjH3
b//t2w/6FAfOoKJJvOesftZXDHZOHPO9Tcr4HesYblK7lgZuXp+FGNt1k9Hhr02Wn+rhisuvOJRs
kIMvvG8e/Mknn1JbQJ+H4bl1AUSeYdb8SsV2anjTgAgmZSCTpdn0Ho4M851Nqd+d+4Ana0eS39mu
Rp8CBuBaJovod4oIfWX7DpBdL+BGVun/+gxIM652AmgOxhawlMklYah9plAVTXo2sn63gwiDalzN
naaxXNfn3j9yArwbSWXpbcdBHvoSxZGDv4L7cXye+Q/IOSj62E6TgdPvdlrGT4ZplkiWyVfr6ofp
ucN44ksDt0mUD+D1u63cPI/MJMyURmwpRdnfdutvHRTOB8ACj0BA0LPMOgMCwLukAywUHnAcQ+b+
eNom2sYWNwMVMAEksyahBRfcKxlXWy90TJNa32ad9+uvfcPB++ov2/y6tPbgZAEpsGes3YexMwfq
QDrvZsrfA8A9S/IJQ6Cf0D3hVbqGIRiDymXWGJpD0V/mkh1ZvlafRn+L49TtBO1E0V6cIe8OyKXI
+12/PvFJT6r+BexBdzECvO2mHeKY5t7UltXBfSngtt1GiYTHZqJa6POK/9jG06Jmz8tEB8wm7Czw
swXlzdyyv6jLSn7u577lAkF1RNucSs67mQeu2VsKL4ZnOes7vKMAbvTCJgK3NtMPAwr9invN/QhY
gM95+1v7DLYlxZLVLE3XzQNwnwEh8QUgV84v5V3HvOCz+sVusVS/BLAzbjzoWe9iTOKAjLq+rjN8
rlcTfZlSvWPu06ltswF+KeDmDWVvDAfaRC3wxkteLvTFbQaIJ2bxZvB2vzrPOGt/TXSezjyFC4NT
litFJQig1rVNW2Ibb5vfVnrY5j2Hvkata3RSnXoEuH/4wx+dedRbExCXQB7B0Gy8y3sANin0uWoj
iqaNQmnovst8PkMf72I9fOWrjx8AoR/tJry/IOSsnYPv5GxL12c5oLmvf3JsKAyn6656zVWVwdhE
R2JdY7epz10YuE26HISxCJt4XsAY/F1MNEC5KC/HC8Sf5oCVDLSSCnHfTMm0kfjhFMvElbq08Bjo
uD9es8lojX1yzFvoWftdAjG6JLbxoUiJAJvPGL+oRWNnZUvPSAi+obTMibIKYNBn8SxjYmzGDEYM
d+bj0XN5bvv8aDzouEryWjcf7GIF7MOooUMYA7ue6COgTibIcaLBF1QvJYKclCbKcuzzcWpfM5Wy
MHA78y9z24AL1TGvswWVsmTQonafZQaI55WTbgKUy4VN9pb12eiTR/eNzqxneod8ugtvZ57U7+bf
PJqF6BkM1zLvsgnf4Yk/fT99vvSM8a1ARbDMD6oFbx5Hh/H8gBFtc9Shye9rvDgBYhk5A7R8jnFr
ilGsux85Ji984QUHfaTNJXALZgPluh2ivojdZEhZ9af7cgpCPmg+5kQelJ3rrIfszPD4x5A8te5x
2ebnLwTcUSY0TxLb2qbACE8rpwDz2GU+LtuxAKME5ZLfs9hpkAMIGJt56dIWSd5J+N4zzzpr5hZd
ADVom3KhLvteY/wecPV+JaAKoAGHLtoMfOoCocZMELyLZ/R5D3MnFyurA27rxJyt6zNzNZwRoJvp
DrvMOKKujvID+pyZ11z1y4fAW3s2fSfY55ht+r0XAm4eVF7EFhs+uakTTNoItEQUvOk78z430W3B
457aUUdr3HzLWw4FUNEs87bc+NxsEAQ2Zx1llmuFHFWhfLSxH1Z553V+1xa+js+mROmC3zevAFd+
hnFAp6xi4IfqM47LpZdddtD+kiox5wQPZwE3RyROqed55z71XbQIZynyBuocpVKx5Voe+qaeFjTU
2G3qcxYCbjU8RMxjgckcbCrIZBJKtojv4Otsj1ftMEdYZc+fRrYEEe3NnhyjM28iexeBsAwgDEQd
F18mXODa23L2vjtmaVs5NuWhytE/aDL1tlcdS99HJcR9A7Tb9mcXz1/lHsaTcxLt5xmXO0CGPSSz
JWUUgUucNfqjbAuqMZQm7iFOUDogUUa21OaPOai7Sp/v+ncXAm7ZbxksBU9yLYy6zgRQGbhNvLZF
nOYNDu41c9K2k05Oyd/hmWcgxtU2bR/LolOAH19e1xZefnjoi3jdvPh5gc+xTcovP/JILQ8NJAQY
u+CgBS/dTyyEd7opoG2sALfj4QK4zcsy7hNOAdlgHl/fFagPb7pu7IH0vR+/9yBIifNmCMIJCZqv
DK6LvXSxIxrbfJzas8BhwbZnOVUaYEmDbtOJ9NbhCViY83Ssbe7nGgYhS/jsBMqTy01a2/x4dlNi
jfsyKo5Zi0UY4FTnqfNmlOWMa0kDm7am7h+R/7bvuu7rAAcQqNMVAwvju6pnhy4A3vjdTQQbdEb0
D+ekdBC8k6JkdP95PM0XNJH1NM+Yo4zEipxe5Dnmu12m51D+ZMGAMfGsTdrVrXuOb9rzW3vceEgH
/eZg30MPfbYVcOeU8q6oEh39X9/xzoMdgMlq8ZQD8O473nNol9CUjGMh4QYzSFkUFBPlvRmzXM+7
qSSs5AqLlEfm902aLIBZFl8d163vGa1VilHpy00E7BhDTkzefdXt7Owiyr8HcHMqHPc3b064Fk0S
KhP9bqeJU4/56l/0XhOFuUlzb2rrsfLA1sBtO/zUpz3tYOHi3NpuZ23rcoqurXAXg8E7yxw2z69c
/AAyJ+0A2iaAEPkvD4TgDdZ9z7s84bjjDirC1QUzH9sHJfeM0094XU1t6KJ/ur4HjzB7dqWuG+eN
agLyY9Zdd90v7vf+uz5waI63PfAhqBIJR02y2qBlxByAc1Zq5RhS22f30Q/TPZs12F30UWvgRm9k
kJRw0EQLRAN5GcFHhz66C+DiVcR5hCYuz6OMuIcONgeOmuSLAktZJeC7QKmuiD8v88n7iy4Siygh
4r1JuRiOm/bLAcRxbtq7zhrXq0wa/YYyqZPu5YQZ4/C+O393pwAcWOZaJW3UVsaCgeOtcxQe/Ey7
oL3vRJXAbEitLUk68/IVVhn/6bvDgHKbfm4N3Kx89kJv3PcamwAwGhDHOcV2zlavi5NMyoMBgGIZ
oATCWWrGgDjnr6lzZPdlaaBtKXlh6Uk6EzEnFwEt2XHoFosotrXe3SIriw81tWNsn+NNca36cV4t
Df2Fy8fD6qOm8rpje89F28OA58OYP3T37zfOsXjGkU8cqebQovVYOC5RkZDhNF8Xee6i7zhdv4HA
/Yf33HNoa5Y9yzYD+okjn9w75UdSQqm/1+/TGoC3zXdnXRPbzAAQx5aVBqE8ELjt8VcWRXkCPHqo
DMKViyeq3cW/4YkDbQtzGygE72AHRlEy6/SceH+JOoyXQDKqZZGa3qvMjaG/K94T3m+k6bdtA2No
B6tq4CLzQ3+WNYPUnmn73Om68QDxomPR2uOOJICoJSHIt8jD0CpRj9g9LHiR71U9MZM9gJvHU8fv
5ToprlHvoU3b73zfnYfql/BoSg6boSh53+yJ+v2cfb278wG7oIfatHuoa+xmpHDTsOeaGWUAM0Dc
NXh+HD/9tyJeiwDVUO+1zHOohTJwt1VcHXjd+9mj4iht14N+U1I4ByVl/ralL5d5x+k74wH61sD9
ppvefABiAAzoLjqQ+OZcZyTKuq4iJdOO0K8ChrrgYCkJbLsl1a7MoQMkSRK5amBZyztzvTxNihon
n2wLQNWNOb4VlQY4Tj/jjMZqgkEbveqVr6poF5z/pgOO2juZKln0RBrzg7fcdp7or7L07aLO1KLr
d7p+A4GbNxAAqcDQrKSUpsHloYa6wgJ2T5QEj94C5sW15c49izwq2jVLW569ctcInDW10+c85EgM
CUCmo+U9x/dxm2gAWZne66ILL6ooBB6Xd13kXdq0aczXABPv7N31R13lv6CO4l9jh6eVI0B5s6lU
SnmQQlvnYNnx5Jk/55xzDlRenBZ05LL3m743HlBuMxatPW7b2zimzCRZpfjPw198uJIz5SxMv/NQ
/Z1kDxhKI24KJMbZj0HhlJlpOiEnAB1/wglVZl6bznENVUgZudeu7Bnlcx/jINy2nlPbdmzSdd6d
VPShP/1sZfjKE8rnUSl2ZCSFApqblEBCbRPz2b99Z8aWFTfrkn42ac5MbV3McLQG7gx+R09Mua81
+NUNCs9KAo0jr6IGcc5W5I23UZ/wdEL94T51JVZzGrtrFuEfywxNbUSfTAkO7SaaXQsqxXzhVQvw
5sMBZiX0UK0w3oLiXaTU9wkM5kicQep97DS6UE3Na7N6P/lgEt732PupzzHYtXu3Bm6V4HI1vjK9
fJmOs6jRI2iSOFg2vHoLwOJtOo4pe9zap55K2ZayOuEiHrd72fbmOhAM17JU0TL9tC3fQRuJcxgz
oIwiyf1a54nra3PDmPnu2HYy5rAEs5OectKBlt9xcA767XPcytOgPLNtYLPPdk33bufQrNpPrYE7
1ykRVKxLAV+2MVFU34LO8jLb5qagFVUD+iOokjrgft3rrjlUVrYtxx3vkxOIgpttKhG7SF9Y/KiB
Rb6z6dcGiNPLk8JFglKdBx6xELpwAbixADg5q2C4nWG029oYQqtPjpupxqmE6zCAOZZ11wq4LTLg
lydn12m1FBzqXWR5U1NdEZ2Yjxwzkes4bkXm474Cq4tG/J0xecXlVxyq0yH41pX3pz0veckVOwXc
eQEAQFt/YORw4jpteEgKjbFywgynqoXrWEjWA932ta//z4dkkNpG8joEN+85ea0A7nX0xfTM9RiM
VsBtIl7TE3BbBAKA+ZBUBkKiTBs6Jqs+6lQlwNUBrZnmwZsuOuFemU611z5c7azDhBe5N6qIJ1lW
jVvkHttybfDhPFbzYZ4XDiSpeFAGQ3G75qrEIyCZM2Ija9EYtq3fs8qYaYfM5ZjTdpyLxG1Wefb0
3fUAddnvrYE7F7qflejSZlBNOrIvQUXbZEFPXGdOWsFz+3sTTeJ5r736Vw+VbVXsJ7fDQrry5Vce
qmq4TFnZrAWP2iX02W3eed41vEwGh6xx1Xtt0/eNvUQpOnjzQ7ZtHY2i73DgZJl9SS/DudCWMtXf
vOVkCIrbmQ0xBtrDsEV/2KF0vQMe4j2mZyxvBFoDdz7FGnC3LYhTDg4PGChbcKWaJPhjBZ7aVEoz
gfM5kVW79hdwfqYgUa5V0kapUtfmfGp8APesQxkoCtp4gXHWoIXf1Uky27YYSC1J32QJ2uXUBTND
gXTHu+9o1e9t+yjOc0TLUD9xKHIpgyc+8Ul7goJAsy+jUddWQcif3qeUArhPPfW0SeW078S1Hddt
uK41cEtrjolSB5CLdAZOt24BAnOeRNMpNfEs3jRvK9oFlMsgH+7cob9xjcVfdzzUvPbno6PiPj/1
3HNnRvHftF8NkGqiCbzxurylukNgF+nPXbgWiDLmAPysfRCtK3Bl/qDFuqi+aN7woo1NOVc9R9IY
Sqdv9Ujd2FYllp/6eIllOvmmubYLc2SX3rEVcANIEzhAC/e4yuLgoeQAlEi8VHJ8ZZP8Lw8OLXUG
ZVvqkmPUTtmO0fbnnXfeQt6RLTuwyIsXaJRJOLldcaTZOxrKAgi+uhcQ6CrQue2TVz8xzlROdZmZ
+hP3LUFsmdowAFDA2z1ydchQLQFJ83SdGZ65oJX3tevchEOVt31uDvl+rYDbZM4ACbhXCcLIhszJ
A2gI91sUvFAST/mRftbCqqvHLfEjgy6uvu2C1iZeV26r53j/eZmjUbucdz8rUUcbbLPdD5Wz6LsP
OUnG+Cx0gbGN8gmZ/wZmuGgA3Hasv/e971f3MxdLVYv7SbpiwNcJ2DEODEdOOkPljHGMpjb1R9+0
Bu58+g1KYlXgzls9gLuMhKpMjBE8Khdq9pYtQF7wPJD0fVSNAGqULc3bckYAFTIPEP7s80fT5AFA
rmuSJ3Lw2wCHDHIC7uUmubFyGHWdhFDsAC03b6z0u10ZuWupYoliWGM6CxOXnqWAdqtlXGcCzOXm
0ib1W2vgzvU66GhXqaXN43bienhJ7rdM1lfO5hQ4Ks+ctChzKvLxx59QKVnmDRBA5QnTe5c8Ki+H
cWhKdwfcDnP1fQGzWTxl0E8vfOEFE3CvEFwyFxnok0855ZDyJIKWsxQ7nA/G3ziUY81A0+oz4G3U
TUMt+q997etV7ZdYO3Yci9CLQ7Vzek6/xqMVcPNqMl1gQi/jIcdgAu5nnPk4cD/rWWcvDNzlAQk8
D4ssTxiBoxy8tLCbZFMWac4SjQVCQXDzzbe00m7zgMIDnHXghBKecUI84BhSlbCNi0r/CRbm04hC
pYSyyhLQ8LKNc4xTTmbhpKAfxkCLlGOF/slttoOc5k6/IDnG9dIKuHF/eStKMbGKFwK4M1UCwBb1
uEX94xzLkOeVEsK6a9rU/lZ7ogxMeX/b7jaLhBcXQOC4s1ked3hOgqptlTRjnERjaRNArjvQ2FjY
RRl7DocyCbO8bPEG8Ys24zz0e/OsOU0xt+zqKJOGbsf0vPUbilbALUCXT5TmRa7CyVpAmXp57rmz
pXWzJonFlcHVhC4Xm8zLfE1d8LLu/jz1Urcd2ZwObpgnJ9QvOVlnlsdtEV5y8c9XW167hb7LgO7K
YsNnK0hVHmiM+kBzyXrMKqNcxgF3PNYT6s0r2ZF5HZLOrkJZ7sqc2Mb3bARuCyEHQyyAZU6/yZ2X
qQQLhze0iIcTSTx5e1tnTG7+zbceKsRzyz7V0dbgaGP26GOBWzi8MpyqpBn1MiwefCmPHwDbmsc2
fVZdFO2IE0y8hwDYNk6wdbyT8cgHf8TYmbulJjsUKEBx0V3fkO/GUcnFrE488cl793788QM9hmzL
9KwN8LgtAt5s9kxWrQzII8oLiCe0CHADybJNZUU2W+J81iTARYG0nXQMFj6xPE8y+kEwFO9PJiZA
5Aflkc9ebCr/ms8MVE+5KejZtu3TdX9f9WUuWlaXLh8aeka6rUFfR99ab2i17KiY299a8bDtdbzL
9MxuQL/R485if5OfF7oKwFgguczqMh48/XYOlvJwy8wxbQzPN2iORYvbMyZKwJYBrzoQqPsbD4nC
ZNZkVYsjtvQMS11lw2miH53oYir6h7ySsqIN0Lp2luE179BhYykRO2uc0X0ZtGMNruo8TfOqGwBd
Vz/OBW6LQ3Q9e8eOFVtFUcJbLg8MXpTfLWsRC5bW8ds5oKq2wzLV/NzXNhU/ng95aAPe3nMeB6kv
cikBC3QVo7iuSTTEc81FuyrGWIldc6ZpHto10dyXUj//X6S0whDvVz7DvLvnD+/Zo7jK7Ten1Zxv
m1i0jrZPz+zfKMwFbgG0DLIAfNXAJE8hZzvOyy6smwCAsKRA6k60yQYnOOQ2XlrdM8tiQ/NObQlA
90wUUNMkRpdE5TvlOUkOl21n07M2/XP9Qs551jOfWe24QrI3770k16CwsqFdlDYbut8YdMf62ell
0NZu79xksIZu7/S8/oG67OO5wM2rEQSJSW8izdv6Nw0gLyLXzzYpRfkX4bfRHXn7i7oppXTAPQJ/
2t7VQo2TagQc7TwYHX0CREr5YNtnCmjiyaOPvU+T1rypn7f5c+CNk5bAxYBeeullc+vmxK4x75ai
vscqktY++tj8Upte7ZG6+cQRQBP18ezpnsOD7yp9PhO4gZ861jkgAgwXsfbf2PfYczEqv2elxjIy
uFvfdush6ob3XQK/5+QIvGeuUhSrroM98ytf/WqlLAG0pXyw7YHC7sPLLvt5knnNXkgATrJVpKgL
VH/+z2bHElR3zAlfjOQy5X1XWWhN3yUx5RBwBsyF7GlbJ3Zmj+4H3JvuM32+WQC87HjVAjcvpTyM
tC4zcd5DBQt5DjwiWz9SK//PBfHRMIuk65aZkLySOppEWnucQxlywz69Kx5/TuH3TAalLeVBO5wD
qZHs0/b7yw7+Jn8PeKuuGCfGm0uzarjrR95qWXNGfsK6+8C8FEMxX0ovO6SKH/3IRxdymNb9TtPz
+zcetcANSATjshfIo2yrc5XOHds9IKRWBClepl38ndxukUEuMzgVty9pEh5sTlm3Rb7zfXe2BtFF
2hPXlvJGC3CRgCtgASKZOxeoXHSXoC92SSLGkEe8wzj/p2t+beYctSvKSiRz2zmfbef0MvOi6TvW
Gc66PAaN4TcX5DeghaZAZP9A2DRWY/v8GOBGhZTJCyb8vDKm8VJRA8KCyCdQ84aypC4WzSLeNkC+
KSkEgh8vJ7XFkDlj2+k+pVMoDbuKHPzy/EVBV7tz8SDv56Sgtvw/zw2VNasa4dgmXlft+cSRTx7M
Lc6AnWLdvQE0ZySPE8BEo3TVlrb30RYKGcXF6hKC4ii0SWE0AfasOXUIuAGvsyBz8A+A8GCbuG0A
w6uO+sh5W1rKsSyYRUtRylAM/i/SxOtAyt/ylnNZGWDbRah4kaOjMiCQJy7qJen7fGJ9aM/bGh1c
uwV/993zqx+2fa9NuU4/ZxpEDZJZYCzjt6RLzPeh3lVbBdeVRChrvEcQfR1HoQ31/tNzujNEh4Cb
l1iK/S2Eed6jyWih8NIjWFQCdQY1XDkOelFgK487086yJjjjQaWSKR5b0T65YrKtUrK1CE2SJ7Pi
W+e/4PwDI+C+dRr1cgFkvX1ZIXEXFgvjGTu6edJPRj3XMAmnZIg+4mWjDOuKW2kHySK6bDqCrDtw
G2Jc1/WMA+A2Ya56zVXHRLMBZh3w2Zo7QioOca1Lcii3gbay6p4sGigE0Fm14b4medmukibh1eDF
++rcOprEAlyUJslUU2mgAFLT7iRolkUDyH31y9D3tRuM04TMQ1RVXbVFnHhJR/le3woebRHzKQtf
xc7RZ9ZSnw7G0GMyPa9fA1QBt4kvwyxTDII9vGiAbmL78fsXH3648pgdUACk4qT27OXyvH03n64u
MAm0F+G1Y/B5kXnSz5Jy2fbmd7BI+1yUpeww1CSL7ibyJLfIM0evXxnHWQshBzb7kD1uygJE04Wj
4N86tVEU9so7QHO4TanfZfrBPEB1Pf/55x+TdauN57/gBRUnv84A6TLvNX2nX1Bu078/hl4weerK
YArm2KrzCETv8dc8wADrMu0baDq4AIDyqh2oC3gALU9ymePOtC/uExX3tKcM2vm/v2cD0ncWovcs
DxFWZa5Nx7sGkDCGjz76uD7XYs+n9nifiy68aObiRhOElJCeeVdBoMyQvOzFl9UabScS5d2hXeBD
f/rZ1mPWdmxprsUb1J0v4z1iIqSMY6+T0vZdp+uGB/IfA9om0ixeuu7v5d8ANlAHzrlWtWAbwMf5
LuuF2kLmQxcYmLqgZJnc0zdNYrKWJ+W0Vd/ELodXiAIqMyUpDrJBYCwVpCoXCEPIsEbCxg033Ng5
AG3KojS/8mlHnIU6yqqO515UltrUJ4ynHWydM8S4UmgtShc2PXP6fHjwXGef/5jgHcCZF1CsK6gE
WAAKYAY0AmslRxd1qpd9Qfe74cbfOLTNRL/Uee602hnsbE+XKSrVtq3aELxq9I8DIdrsKvQLjt7C
rlPsUB5k+aT3KgOe7qFuTFBDm8pvOyf0/gc+1Vr2OG98bv/t2w/msT6rq1fNy821S8x7O7q24950
HdAm4yzPLG1bW6Xp/tPnuwXQs8b7x/DbtLAABLcKAEoqxOR20K6TQyS9ACwVypR8zdv8ricV7jEO
1A25lO1naSAAdC48JTsTL9xnsKcuW1K/ND0TpQNwLexZem8JTOftVzPMBtPWOugV/SJekPl8nnuf
fH7XYxv3Qy3pB/+21azPaotYSD6PsW4H4hn007kYGP37qs/Wpgq0r3/joXGJYCmvvklS21cfT/fd
PrA/UJXYagIEII4+4YnzHHi8vCIeH3WDa7qY5E2TCQCS2mUvGojXJSU89NDnDulieav+1vSMVT7X
F2WKMk696Z6CVVH1bZZUMaskAmDw3t5dEM52OxvXIWihpvda9nM7FBSHgDZwazJ8856T6TKA6b4l
WLp/Wer1eeedt7IMz5ownrmUsDbYISoctcp7Ldu30/e2D7BjTBvrca9r8AXtcto9oOJ1lgvA/3k5
ufobz7dvDjGrGCJoqqbEvP4iR5NVakED23lVAF90wc8c8rgpRsQRojZHALp+cSRb3+/b5zzgFMQO
BMgt+yw7ryz3s3usK/0qqOx50YfGIp8Cv8zz3bPMDmY4lpWGLtOG6TvbC9Tl2DaegLOuyeAk7uzR
Aq66E2x4oT/13HMPFqHvANC+PRwcdZl486G7f38u6DiROwJWQHgWtWH3U6ZnZ7VMBu1r9/nZeYcX
r2v8FnmuMYyMW5RXmzhB3f2NudhGppgYNgHcLPkr9f6otVUKTnEysvTVWDkgQ7bvIv0wXbs7wLvq
WI8SuGm9nXKSwUpGZJ0yRTZaBniBp7rki1U7qvw+GqmUlTE2s55TVqibVz0QEGQeti447J2lem9L
ph3eX3+iGub147xx1McXXnTRIeCOgk2opgDvOroE/bRsX+YiY96B17/KzqHruTrdb/sMwiiBm0ol
c4W2oHW0gmDQy6/8pUMAL8i6rPRwkQn+mquOyvACVKMK4qx7MEaX/PwlB9fP03uXyocM3KGLf9ut
v7W0Z7rIew51ba7eJ4N3GeoHIF9+xUsPBR5zUg7qQmzCvNHHmVaJEsGL7tSM6wUvuuBgLrgPZ2Ko
fpues32g3GZMRwfcEhdyenvUk6hbyLyaXBALDfHxe/9okEUT+ukAVQtWRumsTkfznH76GRWoAJPy
VPr8PSD2xCc+zsEGh86AXfO6ayojNoRxajOBurqGtxuJRMtmgAJdJ7vHmFBB2ZUEPWUuhYTV+OUM
Vd/x/0WD2koq5IJRAujTKTW7CaZdrYU29xkdcEtOyIkLJ598Sq23HdRDDkriSfvUbucOJTUrM+Lm
8aRZhcI7nwfcgnWUDoAMZ0uuRt6oAuAynmibiTCGayIgW+rWecgKmQn08ZTFBuo8Y3/LsQHzSOIS
tU9dnZC6+jq88kWotnff8Z5KKhvG9XX7hnUI1dUYxmtqw/oM1KiAm7ftLMfMbeOC68BKQCtrvC12
9MOiW91lJ9/77vzdY5KWFPKf9XwSy3ivJvmehR/1Yfz72P7/l23nJn0PzRUA+Ppr33DwzrId43xP
eQR2ZGrhMIY5wPu9733/0ElC+tlOJ+pfl5Uv62IHDrJeJJNSPkOer7j0Terzqa3rA99V+n5UwE1D
nredvCSyu7oXLIOSVYrzFx8ebNHYGZQ6bt5xBhIgzsC4NtM/6J1JJnbsgiH3DDC9+JJLDsYSj2wX
gt5AN0WKv7miXyXeMO769Mz9Q4TjHq7NSiRAnyV7OQnHLoi3DrQXOdvxXe+649ChIXZHQzkPqyz8
6bubCdgxbqMBboulLK5k21onDQOOOVPSQrZFHZL3tZ3ONVSAACCRYGPhUjAAojrtNfBYBrjxwNtc
RAodFGBKTlfKJe1EgC8J5IlPfvKBd84QoqnQT5kSKRO26qo5RgwF+OvfRUG3rFwpAE2vPwHjZgPj
2MdvNMAtyIPPziqNWcG+crEsc1r8qgNTV4sbCEhFtxugNMjHt+Vt+TIeN68TYG3zQQkkgdFPvN9Z
8rzvfOe7lWSQ9DNoCrufnLDlPhKxsuFXsOz0M44GiLMWfp78kIGeF1fQxlyeYFNrxqy6HqbvD2uo
RgHc0pJLlQY9bp23XZ5yYwEK5K2jTkdojzMQ8LrjJKA6DtXfTj7llMbDEcqFgDLiqbc5+3NTFxGj
F31mp6Jmy6x34Rnb3Ui+mlXBUpnf/P2yeFeTwgdoU6nMO5dSO96xfyRaBMkjzf1PH3poClLu12/Z
1Lk49naPArh521nWh298/10fqB30snzr0EHJEgie+rSnHZPwMQuw4++8skXOOkQBCdouS7GMfRJG
+xjvtsAd30GdlLI+95ANWWrlpbXneRbAXVdF0P2jTr2x4hgEFccD/9b+/81FnLisyVJh5G+LqFM2
ZYymdo7DGK0duHnb+QAEi8kBv3Un5fBubr7lLYcKTwlK2gKvY0JZwLzEeSVxGSFcaw6K0Wh/5KP/
rXWbbcd5oN51m8EgS/nmUSXlWAPeEpDtfEpNNg48uPFMlZBZlvcMT9rYomTEVBgW/179K6+tCn0Z
j7pT2v0doA8Zc1nH/J+euT4QXztwf/K++w8tuirz7EPHlm41SSg0yjMDgf46FwgvLtd3zgk5cRqQ
dmdViW01b67txHdcHDAATqsWQ6p7pv5TV2OdZUcZp598zjkHHjePtW0KunaXBlTfl8Zfn5dKIABf
Z/gBN0nivN1TqFuyEdBudNY652TbeTVdtz7gXbXv1wrclCSlt82zrCvd6kXxvHnhzToNZ9VOWeT7
FihJWNkuQJKBJ6fmW+iLFDVCB8gC5L0ve4L8vHeStERDveyZoIv016xrgSfjFCBInbFI3OIvv/xI
VSs+dOB1/Zu19PGcWSflAG66/CbaC3jz4s1bqphZc7eLPprusblA2/XYrRW467ztu95fX5PZIqaR
zbQE72aoTMl5Hc+zi+AqYwI0Su/1tVf/6qG2SyBpO5iAG2h7d8fDtf3eItdJo6d7dhrMOuRsDFKu
T0MOuEj7Aa0+1UdP39dyl5UkfX7T/nFiJRBL7KlLUa9ouf2My6z1RnnZ8flBlaBN3nTTmyulD8Be
VEq4yPtN106gnefA2oC7jtu2IGZ5LLafvM5MRcyiVNYxySkPLGbgUUc58May0UGdtF3ogDv0yYpb
9fF+1Dq87uNPOKECuKHTtlXYyxmIl1522cF76qc2qf5RN0Q5gpKqcI/yqDlzSaJPXTxFH2tTpLPH
qUocBVp6P23a1MdYTfecQHxtwF162/PUIeVJ7xYcJcHYAnXO3ZzFy1LJZOC2tW4L3HjtCG7yEPva
jqsX7jl436H14opBZe8WtRQAJXhYt4spAUy/oN7qkpsY08yhB6XCgM7io3ntCl5Fu/R9HzGGCYgn
IF50DqwFuOu87VnHknkhCyjznwDQQt+kABAqIAO33YVEkjYDluuyUKT0wXNrBwMZJ/SsUp+6zTuV
15QHEfD+4xpqEOM/78SguHYWZQHMy0zXyJqc1V79EfRLAL2yBnZ/Q+9IlunT6TvbaxDWAtx13vas
w33rqgCeetpprRbxmCYu0MmVDM9+9tmtdwy25PjU8Pxs+fsCDgE8u58h60rbpeSCYQBVvfEYP/NF
Vq0Yx7Ip/2WN99BwO3x63jyxq4vTeQK8qXt49opfrVOJM6b5PbVlWCMxOHCb6OqKZO+TnK7uWDKT
Qc2P55zzuEzM9172sis3jl+USZc1v4tSPTmrEHDIGuxjsVB3oAf0M+97iF1NeXCEZzPk8X7mwDn7
UsGmwypm9QfjPyvLtU39bX2dKZOQATIkiyhf+hiv6Z7DAuZY+ntw4LYIeMxZ+wqUZgEEbjMDnsU7
78CCsXRs2Q4edzZWiwL3/Q986tCBADIplwmO6ed5XqLPLnvxZdX4oBZmGdSmfpZtCBTb8PgCu+VB
u1nO5x64aG2SmLMox293cumlR98p//Ck52nFPVfc4u37Ke25jo57oG7U+m7qh+nz5YG1SYq5y58P
Ctx13jZPZtb5fKL9Eiky4OEY2yZmjGnRlBpiga58gG1TW+PU+5isyxYzElxjKOdRDs73DFpg2WO4
aNuBbBvgL1PRjTewzH1y5/vurAy4H9mzi1BFPPoyLd4zUE74at69M0TFTUgA1VrnoePZgXuZHcl5
kE4/xG6kaV5s8+e7DMxN7z4ocFfe9qmPe9s43zrpVkzGUttrAfHE2nhxY5vQb3nLWw8ZIMC9qMd8
2223H5LMCSAu6n0aA97ivGJVwDroAKV2l+lvEkaUDuAD3vPu4fO8C4vgcx5D4BtHm8UZpG3bpfpf
1oiHUWL8Qh8f75v/rVs8rmeUluXaxzYvx9ye6P//667/vfcTH/6rvc99/Yc7v8OJPhkMuOuUJABk
lrxKVmWuub3q1n2dE5RnllPevYtjutoCT+Z6cxBPAHHRU38A94knPrnyKGf1iWBgnHm5SM2QfD8e
cSRMUdCgTmaBXVXbPBXrijhGvp++uvVttx4YrjAITeMaqeuzKgg2eTZZoshwMAITaC9PfzSNV/48
A/cE3kf7fHDgBhinnXrqIa2uLfms7WY+9Ts8JNcvskVeZJL0eS2vWOGsDBIyFBd9JhDKXrf7AfJF
9OxAGeCjoGY9n246ijbxbpfVLqPAwkvm3VJi0IeX2a76R/Ax909dyjsu/Nlnn31A4+Ctm94dRx1t
aAvSMd/0k35gvFAoJIWLGttFx3i6/nGjUAL3BN4DA3cdtw0QbKfrJmqpnzWAcbrMJk7sOspn3mHB
s94RaKCKsveIbgIqbQ3akU8cqb5PNz0rSIl7D05Y5uCRI0cWNjLeQXsBdWjwPReAo3hQR8afigUg
5sqAxlvael0iDRonn9rOALnHLEAt+z7AACh7R+CPDsJncwzw3GIASguQ+2njmNPZv/GNb1ZtVMcH
7fgrv3J1tdPxw1D6m7nGiC5zws8611sdcO86eA/qcZfctgV83fVvnMnx8qws3AxQFtgY6pIsOpHx
2GUhLTVB2sjQymdZoPnUlxjEtskp7gf4w1Pnjda9T1mFcZGCWOX9AOrH7/2jY9odIC447Z3KU9jF
M+pqsjM2ADafLoSKUUa1lObp+ytffuUxapLI0m063WbRsR7qeu9lLqiTwgDbFXinWXSQz1zDYDpO
j0H84Q//biljPNQ7ZloAWJc/u8p5DwbcJhlvJk8qk2hWFlxdze3gcoecNF08y7vw+PIByDpefYxF
A5MWG7ol1/PI/KsiV2287kjkkf49S9UCHHMmIy9ulf7QD+gX3rFaKCVlUQc4VT/tnz5TV0eE5ygX
IKs9AL93+8N77jnwkAVgyzrd7stQNFEsq7xvX9+NMze9O2M9q9/mUUL6zE4D5bZoYLuv95p131ke
d4D4LoL3YMBdlus02a7Zn3jztum55raGOtNv7JOsbvJRS+TzCL0LI7TI6TdA788+//k91fJioVI2
lMHOUFrMW1xAMLh23PhXvlrvcbuH4F9MEp5aF9yuKnwoiDhAuYlz1le8/bo4CPCWjl6qReK0druc
so+Cu77xhv/SysgNDVTznqfvBJQjOSr3nX5ijOjv0T52JHa0ytIyZvqb85CBHoAzpKisLsa2j75q
Au5dpE0GAW7bsVzrIbjqeTUnymL3Jpjt3VgnV92E1VacYnl4rYVj6153luas+yj8dP4Lzj/kaV/9
2qtr67dYsPP6CWUVFRbdc1ZVPG3JHndTosqii5anb5zxsIw0oxPSPP/6v78DX22etZOg7qCqEXys
O5h5FnXgfcxLuyGBV/0wVk22dsm6BcB5h+Hd9JM+xGFzkNS+Kcdf3zFy+pEqR1/l8zEBPkdi0R3g
omO+zPVtgHvXwHsQ4C7PhzTZbOlnedsA7YrLrzjkGdgStkniWGZidP0diwYIyOy0QErgsEiUHm3z
XEEnSSc51Tq4aWBjQUr9z54XL3oW/RE1X6JNvOh57ciZhtrQB7UAlICK92HM8bb+xf/bYbWhfryX
tgkoZgBv8ub1A08V+DGwjJ7dgGcbwzE4Cjh7oIzayPpy3jP6kXOwCODqb33FaOWYgj4gcxzDO+c5
2Ra4dwm8ewdui47aIYNXU7afIBaNceZuTdA2C7gNGPZ5jQXEg2N4AEJ+b78DFaA0b3H4DGA5jxJw
lsdsAdB8DwYiP8f1lBB172nBPutZR6V0fgDdvP7IRa2MW5vKfH32b9O9A8DDk9dX5TjMAvPowwji
2W3IpGRknayzDm+c8QiAze3TNgqSVYpb+S4jlWkm/WX9jQm8FwHuXQHv3oGbt/2MMx9Xhph8decA
xoKUcIOfy0DEs2jroTYt7L4/B9y8tvCMMkjEu+MT9YsTwnlTfnicdhTekxSN91eX5Rfeel5YZblb
z6zThzN8OM/oW4DW1K833Pgbh+rJNF3fd/8ucn9jgTpgxPSp1HZeKwNUpq/PA/M46Nm4uhfjNwSI
2zV5ZjY82uJvTTsf7UMhxfyqA3h/0y/ZMQiJ6CJlGBYZk2WuXRS4dwG8ewVuQKH+Qy5jauLVybti
QIFQLjSkgbbzbfngZSZG19+x5S+pjbx7iCASr0ngDKDgW723TMU60Ac0wJwqo/SG9E3moj3rogsv
OuSN+Q7QycqWeZRK9ImyqhnUcMld99dQ9+MU8JztGnjkdnH63i5Iv7QBc2Pn+mv3E6fsrPrSdmsj
ByevHfMDbTYrY/Ox/fXGIXBij8C/uWVe+MGBA3wKm5B/iptQ2zgr0+fhKOgHXv4i9EufY7gMcG87
ePcK3DmBIx70gvPP3/vG/vavbqB5CWXZzagHPaatW9Mk9R70xKUByuBd5+HNknVZULbsTmCf9exM
abg3zzK8Jn2HN858u2dZyE3vEnrvaG+b7zTdc0yf8zr1E6D80N2/XykwOApiKnUUS5ZhGhegqNgV
h2MV2iL6RCBfolM5VsYTNVLn6RtfOwtjY0cWWm6SS7/nIKR3EpBmgN+0fzSdz6PWjV1aGK95iXFD
j9+ywL3N4N0bcJtMvO3sxZg0PJ1ZIAyYymBen0d09TkB7TZk91FFLKOzzcCuEmITKOjr/B3AYzvt
e7jysiqeIl9t+Grjle/bFMzss0+HujePFhBSWaASeL6ArPTIM4jrbwF3XviyVSvtnACqZ+V763M7
rTrQNs8icGnX4Fo7CY6DtvjBY/sbIxNyQGsxNOA+CwMWElzv6t3HEFdaBbi3Fbx7A25byHxiiAfN
OwTYolRtrZQ6zasaONRCXuU5PDGH7i6bKKHfXrm/jW1qg8VbxgUsWFK6MhvRdZI32ixKCz9v143p
JtFWTf3W9Dknw2n3xjECnpyJWd64vqaj1vd/8aUvtcpMRHGgLYzVk35ElRl3z0BhzOKzA7R52eqy
i53MMxoUSp848snq2hw/YXAYK+9KchvJUXnX1tRPfX6+KnBvI3j3Btx1OuxZx5IZdGCAb8zgMy+z
ss+J0vW9cYUWPhqI9+ZgAgsn6kpHEaMyGGlw9EcbXpn3nI0esA1wKT1+3HZbaaWFntu1qdmGXY0p
sASkMjMBLXCr48YjM5E3S2In7sGZESyks/av/6OwUBylYecZmy/zgBjYi3swEotUKgzPPsbVOkPD
AG4xgNidmT/48q76btn7dAHc2wbevQD3UR325cfosOdVlxM0KT3Dy694aSNFsOxkWMf3LAyL9osP
P1zxmLxZ2/HQLNvmlty3xUOe1dRe9yhlg3UUDUBYRKsr6SNz9ZsgCWzqq64+B+KADnCKMQDAUv5p
PIG4PrRb4ZzwoiMoqj/L7zCsHJ95wUG0CSouAHeRd9JuSTgxX0Kmal76LEpT+Du6ZJF793FtV8C9
TeDdC3CXIByBsFlbcwEZE6TUIrfxNPuYKOu4J71uHXBTp1hQTW0C3HX1P7IhABJOlFlELZBPlo8d
wBi8sKb+GPpzHjQPmBqjTABqE+NwDXD3fcXV2gTjeePLyBJ9L3YK5lzw3igT74GyDFBnbIbuy/J5
XQL3toB358D9ve99vyopWfKt8wJh5SGxGrWpQcllJ7l6IXX1ogWU2myDee7zAOK0/WAkqmoR0PYu
jK36KNkASApaBjCW7ZtN+p5+EWRn3MjxSi8896PxApASosRyZGu2iTs09UdkoqLD4odyJgLcDMxT
nnJSJVm19uwYtAN1IqhprcbuF6g3Pa/vz7sG7m0A786Bm4406i7HzfG688DHZCmDkuRvuwQOaKSy
eqD+s21tszBK2V70vQUJ/O2CFgXteG4+Wd598dwCb23atcvXhBdul4MeAeTWgqxa1IrkJgHFrrIy
43nWjjEHzLx465FToA3miYqA5gVv27q02xOwjOQbYB9z0d/WPYZ9APemg3enwF2VYt1Pby8lgPO2
1ibbq155dNJEY0waE3rdE2bI51OFZPVGcKNtD1qgPNGH+j6kXnjUu+++e6HDiOveWWGiHKCMgGmb
7fyQfTjmZ/GkgaQYh59ljWjdO4aOGzBnuZ/f/eQgdaTzG0NzJrxwMZe4loHJ/Pe6+7Uv4N5k8O4U
uMsTyN1cved5pVgjeytvIV/4wgsqCda6J8xQz7fwylrl+mOR48KkotvyAmreNa+pPFBg2fcxfj/1
3HMP1Y4h7eQpLnvP6XvdnNdo7hhvAU30Bo/eqUJHA96frfTfnCB/c02unnjhRRcdrE1GJZ/tmh2p
dY9Vn8C9qeDdKXDXBSXn6bBNOtlb2dOMU0l2yZtj8MqUdQMTW9l1LxzPp+8t1Q/06Y8++rcTeO/3
z7rGiIGu1CovfnGlMqHVrmsL2pGhzRUBedWyJaOs7/vu/N0DTztKLJiX63q3eG7fwL2J4N0ZcJsY
dTW35xUlqlNS8DJ5CuueLEM+/8HPPFibJNNUuW/INgpi5ZPlTRz0Ca1xFwG1Id9lW54Vx7fRgbc9
YMR38NzheYdW2/oVwIz4VMg+0Trr7q8hgHvTwLsz4K6rS9KkiMjR6xzIbErvXvdE6vL5FkxUE8x0
kYMO7GC6fNYq97IDoi3O5Xa1Fy/6X9/xzq3S26/ST0N+lxCA4WwL2trGADvEI9cvAdYoS3SJY+LC
KLeNr/T9zkMB9yaBd2fArUBPDmA1UR6AAI2St9++o/rZLtEkDF6dDPCCF13QSgbY96LJ9xdQs6sq
E314Z7ff9ts7lQo/ZL/PehYHZ5GDswE80LbmyBTj+DP/J+EF3JFPYS0qnjWG9xwSuDcFvDsB7lkH
Ac87wTxokgzcR2mSz41isgw1YSUZ1RUv4kkN1YZFnmPcctZdTCDvIIGDF9jW8LpulySfi/Rz19fq
azJA42SXZPfEow7ZHyDndUfFQOuSY9V1O5a539DAvQng3QlwC66VXmNTYE2NhlK37Du7RJOoi1we
iBw66TbZksssgi6+A7zx76VEMHTAOPs2gAwoeHhS/yeevN8AJ287Km+i5gSV8dekfyE9NaYCzlEW
diwlfNcB3GMH706AmwY01xkx8LTb8zwvvGiZdEOy1GbBdwE+676H97RQjnvCcYeyEoEfOqKt17qu
97DLkljCU8vcvN9twe0kmsCYwSdBY8Ddq+n6db3rNjw3jijT15HFbI7ldYgCy1UPr7/u10cxJusC
7jGD98rAHVx1BmGLmUc9j5uzrc40CeDneW3DImnzDpQzZYZpgN6Yve2S85ZqH4fYZgA3niSETSVg
JfegyADKWIJhbcZvk67Jii/SQUfmRftRk3XG11hyLMbgSK0TuMcK3isDt4DGS15yxSGvq5wc5SS3
bZM2nRc6qdnXvv71nQBu769mc1lbxP8tlrF723k8tdXiV1601Hnz3kjP5tFfjz32g4N0a1TZrNOR
6oBSghEdc5Nx2CSQ7aOtdkdxQpJStHk80F55LaK/0Ce//JrXtCon3Ed7y3uuG7jHCN4rA3fWfrpZ
lIKcZ6lpu8va0ybULmyVvSNwrqvhjINsOgR2iIWyzDMAqF1USX/xvNEm84yRbXzUDxc0a/t8BoN8
Tbag5JOuMkXbPn9TrsNlP++886q16Wi2PBYcL0Y3gOCZZ51V6bn9fSzrcQzAPTbwXhm40RsZhHlZ
FuK8SX2U233CodPDcZybshBWaSdqoW5rqg83vVwqb1mcopQL8ug+97nPzxzfPId43ZHJ19TPAAjV
YrfmkGVlAxbRNDfdf1s+JxlUegJwl0XLeOMMXwAB56Ft/w/VP2MB7jGB98rATetZnkRNEtbEb2ea
RInJeRmWQ02Qvp+jbkSdZjt2KZl77Lstfd3foi/rrng/qdWzdmEOAwiw9+8HP3j3QkZcLY44E5KM
cpECTmiDTaKmlhk38yqyXgW+8ziUHndT0twyz1/1O2MC7rGA90rAbYGUWX/47XklXOukgzyybfeU
lEF16G8dr00SqHj+qhN8LN9Hm5QGSgCzjgYyH3K9b/2ziNftnQFRJI40BcZLft5Oz3eV1R1DIK6P
MWSc4pAOXLe5Zoz0PUlq5rit50UMXx/tHSPHDbDzz098+K/2Pvf1H65tza4E3LyrrEMOz3EeN8Yb
L/XbL7rgZ0Y3WbqckACrPE8zOp507jMPPri2CdDle8a9ItmjzIpFa+TnKYgUuuG8A+N1N/HiZbud
jRnHgOHa24Iw9RMv88xnnFlRVW2/10e/9XFPem0KpqBDrD1GFFjzwh0xmEu4vummN49uLo7N4w4A
Xyd4rwTcvOR8HqHAVBNXjc8sOdDr9wu/jyUQ0vXiAdrqJD/huMN6bR1vETlEYhu36l/4wsOH5I5A
XOZe9K8AGO8uH7fmmgB7Hvu8M0rLccqlA2Z597PGlq6ZAT11/5Sgj33s3tEB16JzkvEx7xxB5tCG
oJFKvX35f3EWtNWiz+v7+rEC9zppk5WAm7eSE28MfJMWl7a3LvGm78Ffx/0tnlJpER2u3/Cx25op
yhDbSWVwkE7Ny8Zh26mVHjluHICGOonBm3fKeR5TYBWUi/nVNA/zd7U1KD+UwibTdkq3OqLunP1g
ZJ1yaR54P/WpT1v50I0+1tmYgXtd4L0ScFuA2XvGL+LO5g1eGbjy/dtu/53RWflVJyDQvuo1V9Uu
HgbOSUHbCtrRd2pdZKAQ/wCMoUIK4AYw5gWQVgclAMe/DH1bmZ/AW4D+InSJ9kap0+NPOL6q47Hq
+A/9fcoR6/Hc/QMvZgG2v3MY4jgz69VYxE5Hoamx8dv6cezAvQ7wXgm4oyBN3ITFnpcMkYNI8R0T
Z9uOKQt6pG4BVaD9m2/detC24PDUbbbn5KExb8gGs9fNsPMg24B3PrvUiT0OYG4DoKiSn37eUZ2z
9jIubT39Nvfv8xo0G2fp1a++6piSu2HEZOjavTBItO/5EGG7Zo4T0B5TGeHcZ5sA3EOD99LAbcKQ
eOXtLl5y3gKjNpFokxcznlexoT4n95D3Btoyz0r1iHfeJdDW5+iKWcCtf3DRPN1QIX3ve9+vqtPl
XZzr/B+t1ATeQChiLm1lhQJ3gnR5vHxXQs+Q82aZZ/GytfPsZ59dq1Z6+n7Ala4eUDd50uiisQZm
NwW4hwTvpYHbNt/2Ni9MZ9jN2/5boLaw+TuLyLeWmdxDfgdoi97nIFvmtC2ibadHcn/f8e47jgFu
fQNcSfB4fxGY9a/ELZr+OrBv43lTLGVpm7GYdZSXdpqPL3vZ0frU5TN9d97uEdAxJH7cZ2jQw2U7
zT3HmMLD9jdrE2BvQ9B/k4B7KPBeGrgf3QfuqH8QN3nFK14117Kb4LZsJXBLTBkSYPt4lkVy0YUX
1YKAXQWudpdAWx+//to3HJw8rw+kVuOh0SG5L4A27zwrlOrAW3YkpcQsMProRz56TBYvumaWt0lB
kU/0iXKmnp2P9MrzBYWCkjHXUSreCchzSLybzFgGyWHXfaiFGAp9JbibE9+02f/lClDGzMul6GP+
93nPTQPuIcB7eeDe14eGqD9uYvLO25KZTNe87liqZF4lwT4nRFf3tt0+L3GkGXRIzJoKLXXVjrHd
R+wCyJGAMs7UGqVnar44PWkWaKOXcqwAX1tn6HnH5W7OODgCrq7ELPDPToSdHzomtwPX/sn77j8A
YO33jKx7zrsrv2ure9CGowVRGebHqkDO0N3/wKcqg1HnZTOMgsGbWutm3tzdRODuG7yXBm6Wn0og
g5QCNvOAmwdSLi6T0OIYG+i0bQ9+vuRIo08sfB7YNmxX2/bHItfhtOn+Tz75lFp6BJgKqF392qsP
djLAsczuA2pANwNq9kbdh4Y8e/kALmgV9wR65nRZbtg1Tj+PwyNKL7fcGZS0CyBnvHnmAoAMGcPz
5UceqbziWV45AxfVD6lFGBnvUXd/RsLuYVvn2aYCd5/gvTRw16Wu8zCagiCve901xwSCeESLLPgx
XGuRWCw//syzanlcgTf1V/rYLo/h/VdtA+4ZtVAePpxjAtQk+hn1kLlrBjHq4QA/4M/jDFDzOXBH
rQTvy3PH+/J+ZROiG0KWeOppp+392eePFsFCeamQF+1wT87Fq17xykPFwQAy719A3vMia3NeMNZn
cXSY97nk5y/Ze/mVv1RV7NMX3te/2s6A2NF6RqZwcrt8Jm6C7151PMb8/U0G7r7AeyXgftazzj4E
WiRJTcAtpTZvff1u8o154pRtAyY8waftyx/rPC7SMhKzCbTrj+PCcfMgZ+mNAapDo8ND1o8kg1n3
jYb504ceqkCurE4JyHmrgDrAOwAcjSE2g3KI+/FYQ/7nWWRxgLWurkzw3+as7FCeOCNivFFi7m0H
xiDVBT0z8M4C+fKafB+/87wBu93etnrZec1tOnD3Ad4rAfezzz4M3GRwTcDN0ylT3i2wTZmA2mnr
Wnd6jUV16aWX1XKwm2SY+mqr7b9dSGRN1gEbzxVol9K/j9/7R4cSd1APcUp5TGLp8zzW+C7PGoVy
+uln1IJwPF+iVJ5/2gkUAXqdcZmn83YfNIi4DXC3JqwT77VoJmMGdt9lTKwVdVl2KdC9DcDdNXgv
Ddw8DUkOeXKJaDdFs+uKTD333HMbv9cXmCx6X/SIRKPSW7KwUEWbnC69aF8scj3NMU94nnIE3VFy
0fEM8yYSc+o8VR4uoCwBH5A6vBg4Zzole7XAte5dVM5DX6hlHaAL7OUvtH136wGQ88jt0nzXbkN8
yPsInnJkgg6JAKe/8awZOTtZ3Lg++OEP/671s9u2cezXbQtwdwneSwO3CVmqSnCDTUkStqQWQl58
m6LlFlTCXZfAYZHZym9Ktt2QCxX1AHBQGvkg2tyHwIo3Cdhm7bwYxKgpXX7X38VJ5jkNPuMFA05g
yAMWaPRsPPOsPtF+gUy7LDQIwF01Jd6u1FxBteDvBecFsSlQPvzhj1S/a2uUXm3axQ45nut41jYB
d1fgvTRw1+m4eVNN4GUSvuaqwwcF8zbwg2PmhC2iUkWj8/CrkknIvdYxqcf8TGN978fvrfqtLikp
eGeUBKCaN/7mVQC3e+l3dAkvm2FoO3cYBvdSShcAX3f9G1ufrei7DMh0xmV97KKvubhtwN0FeC8N
3BYlwMrej61oG0227WfJ91ncYwU/JUPz8U7xzlEsihHra9Ju6n31mfT1svZ6ni88cLRBG+AFtuYb
SR2wPnLkSAWibQF7U/txavdmFJkqD1po8/9V6nkvDdwm1A03/sYx0j6a16bJ5gSOMrgHBFfdgjY9
d5nPBYHqDvfVXn+fQPuw91V52fuKD95wnYwtJpzdmcDhIqe6LzN+03eG9Y776O9t9LhXPYxhJeDm
OSuDmQM9wKxp8IChgEspcxpbVTbqAoaoPJGepyhhYwLtx0GB58vL5hXP87LNFZQHyd2mKIma5vP0
eb/GYZuBe1naZCXgJu3KoAaIbX3bBFOyvCsaARB53WPZ/uK1y2AkL/LGG/7LaGmddYAIhZHgHbpr
npcd4yxpxThPVEe/gLeOudDHM7cduJcB75WAm4dFI5t5S5mETQFKg4vPFqUvvW7qgjEUnfJu5TmR
2ko6Nkn+jgKOnROZmz4pdyV1kr2S3z6aqv2RKomljwU/3XM7DMMuAPei4L0ScJP+lZJAulSeeJtF
o/hQXcEcQAA429yjj2u+853v7t2yf0JNGUC1xSff6uOZm3RPgC0ILRmkiRZpA+COHKOPn9Qa2wG0
Xc/lXQHuRcB7JeDGAedUZDdbRNoXNb3LDDr6WqAgAaLrSdB0P8+UfVdmdwqmtTVITc9Y9+fGTX2L
NpRWbmsGbNr7WaCs7xi5uoSXWd/hsTPYNM2KT627j6bnj8eI7BJwtwXvlYDb5C7PnXRDW+CmDMpY
GJIbKBDqqp7JRBzK8wZiUonr0pwZIwZq6GL5fYAHw+Rd9Hkb6WZQIq6VRFNXoS4mkX4K+gOdhEZR
VKxMTa8D7xh/9y8PWeijH6Z7jgeYm8Zi14C7DXivDNyAtUwBt/gUAGoakPgcZVJX+wMQXHzxJZW8
rC/QFAiVwQbMeNV1hYUWOW287Tuv4zpjdeXLXl7tigQSv/b1r88dIx62eAPAruubDNgMgRNsyoCj
cVN5T/8K9M4rvJTVSWId5IJTAHNzALavOb2LwN0E3isDt8XNM84LMuiStmALPHnuddtv9+WxWcRd
et8KEAElxz/VVYLTMbb8Q3r9fU189/W+KKCoheEkmVnPM6YP/eln967f75t5gK1/nPoTCpF57TcX
qHRISNEobQouhQevMFnbHVyffTjdez1GZFeBex54rwzcJjNPq+SELc426pJYDHhNtRpmFSGyiNWY
ADgy7RbVADMOFj/w0N6XvOSKmdt+4EayJg1/WxQPEQiOuiBRzzqDEXBFiaAq5gE2PtpOCKAu6hGH
3lvfGs82AC6AjXIxdmORik4gPhyI7zJwzwLvToCbJ1zqnS1uFc0WmeCAg7pg1oky4S3ykB3yavHf
d98D1YL+1r7ChRoEOPuX4gV/DoiAFm+TvC8K03vxOlqE18/L3iaQ4G179xhsRZXKMqboDICtf2bR
GYwzwCbh60IBYt7wwBnJJgolDM5733vn1hjTRdbGLl+768BdB96dAHedusRCIxVc1GPlUQFNHvET
n3T0BJNZP9QnvDFgozSs5wEodUWibCZlgzrNs4ocBYC77pp9r05AbdtqHastHbJL/ZDLEgR4zqKL
ct8zqA/c/0Cn/RPj7YCNNm1gPK64/IrKIC+669pl8Nvkd5+A+3/vleDdCXCbFACvpDmqk0z2aYll
Jo2jrfDezzvvvMbt9CxvbR5Yh3QRf056iO9uKkm7zHuM4TuOxoqBZqCMFRWNnYga6m3oijBwzocU
rBTQ7ZK2YPydjKPs6jyaJtrBWL9jv773oo7BGMZjasNiNMsE3EeBO4N3Z8CNo1a5rQRRaoNlMw2j
FjJKxPl8Tef6zfPOY8HHWYGyNm27l+HLN2nhAbZcjhYt8dnPfW6PhzsreYZXa9zwylGDOve9MXY8
W1Mp1mX6iUFxX3RVmZxVjq920n4D/C6NyDLtnr6zGBgv0l8TcD8O3AHenQH3LK87zpRcNNmjHFge
uOQMXLXFalvNo88nh2Q5WfDhFj+vGn3CUxRQA9bbRofMWgh2ErJZo2/OfvbZFZ1UV1NEf+qnD939
+wdBR56wIDMv3TmHOQh9/gte0KnSJ78DXp4MFP1VBr4zgOdDGLZ1x7QIyG3jtU0O2S5//mNdDDjO
UQ3mvPW2sGx9LcKuvCIBSIFHYAKI1WdWEN822w+Jn6AXKoCsDVBb1F09v4u+Guoed3/o7mPqwdQl
O/GwqXrmBR0BuASbbCD1cZ/v8rWvfb066IDBmRfAjFPczYtdHOc+x2Dd995lYG56906A2wBbOHEY
bF7gF7zogirNet2TYNeej76aNfjhrd7x7jvm0lm8bifGiAXkYlJ4Zsaz7z6NAKbd1rzaKMc94bjK
sGjTFLjsj7roe7yn+7cfu86A2yIjA6wrHnX1a69eSNs9DWD7AazrK3GHLAPMAI5+QH3IcJ2XKMXL
BuxZ8QHw8eZ2UUMCJPqEhx/lY2cZJAZFUtBEnaw2f6b1N/7+6wy4DTYqg3dWUibAglZ4UgIMMyFm
HbBLq96UXCQmoagWjjmPI49X+vo6KQkSRt73vEJXcULRsoHxCbSGmaNTP6/Wz50Ct8H48iOPVIu+
5CWf+MQnVYtuAu/VBqzNhJdUU0o0eaO81nnBYl62uEEAY8gq8eC+O4bArt0Ej3+enNHpTALZ8gLa
9Nd0Tf9zcurjbvu4c+A2QBI/6goL8bwpPBZJiZ8GfPEBv/+BTx2TxMRozgre+TspXqhOgopAe/ne
Or3sWePP+xaYnsV9MzoMzhgO55jm8OJzeOqz+X3WC3ADAinsZeW/kOrhWIHBWAYHJyqwtS3ba1RH
3vH4Xbp6XX/zwCl0cvr5QfByX9Ux5hrZ2mYnMK9UgveazrmcgHMsWNNVO3oBbo0D3nTBp59x+Iiz
2H5ToNjyrqrzXrUjeG6Cp+iB99/1gdEYk1XeS4JRGZDU1+U99f3b97MQs9dqfNAQdk1tqzyu0tZV
v2ueOZ1ICd5Zum8OhMD5kAHVVd9r+v5kbObNgd6AO4N3WVA/wBtgCFrSW68DJADXrW+7tQrCCWrZ
JWzDgnnrW289BNwoD15nfjfvrmTuiSc++eBa/WA3VFdBcOz9Evz8LOqEYaYLn8B7AsSxz+U27esV
uAO8/+AP7jlG4x0eIQ2u7SwQ+fM//9KgAP6xj917EIizM5BC3abTxn5NqeEGWvnUG16qpJsMckB7
04PHgqfea1bRKu9LVTOB9wTeY1/DTe3rHbgDvEX41b+YVdjI3wE4D9g2vW8FA48zHwRhsW8Lx11q
uFEF+TAKWaXeN4ynvr/xhhs7KdnaNOH6/jxqi9N812VcAm+13SfwnsC777nY5/0HAe54AcAYcrN5
lf1I2a58+ZXV1hZ/SULYNZXCkGQ98E8999zOn9HnwM27t9PTM8f948886wC4AXg+69M4APptMVrR
LwpqkQQqAVwm7Kh0KA4wgfcE3utao6s+d1Dg1tjH9uuaUDFYVPOKCEX51VNPPW1P2rzEHqVibfmB
OaBxcIKsunkytzhgAfhbzNQjAnXlsWuXXnbZVgA3MALMGaxIMwH2X//131T9mMFMkHhb9c7O1iwT
wqJfOAeyLCfwnsB7VRBdx/cHB+54ScEkfGNTGnNZEU4Q0aIDRs49VFyfEaAqEFh77dW/Wv37yv3/
8yR9po6F61EGtsoMRlmzmyZ4G4oU6dcSuFFQwFkguMyGxPNvw3vPWjz645abf7PWSRA0Z8i3+f3X
ASrTM/s3hmsD7uC+4yQWYBOAOq840iKHJ5Ra5nkVtwRHt2EB16W7o4TKFHYALp6wCx6nyocqR9bt
8Ow4HA4xgU3/YDP1cXd9vFbgjoGMg2RRKAKY+XzIpvKGXXwO4Jc9sWdskxFw47TLnUr5f/28S+UH
4rT7EryNvVrkOXg7tjGd2tMd4G1LX44CuHNnUpPY1gseARcUB3qk6TiyVQCc9ykQug2DStJY1ikp
+wY9ta289rwxRJuQPJbKJv9XT148ZBvmwPQO2w/0owPuEsTj4ARJJa9+9VUVX42blFSSuepZwB5/
j3/pxusOFNgWjxtnO+/oLzLAXeZ1gbcYSDkHOAecha7VSxOIbj+IrmOMRw3cZYfQXuMrZfZRiFCH
ANwb9jXITsCReALceep+ImBJQYLjfNutv1UtTl589kJ5XNsE3PnQg3yohfdWx2QbuPxVFgtOu07n
zahtSxLWKv0zfXf8xmajgLuLCYXXLVUXxx9/wt777vzdrdgmM2alNxmV8iQ27TpoxxzST3Zuddw/
2WQXc226x/gBcFPHaOeA26LM5yeGXnxbOO677z581qT3A1A55X1TJ2uX7WbAZFCWuxP0m7kwUSYT
6HY537q+184BN6qFiqD0tLYFuIFRGYxU9nRSTRwLRIKRdXw3SmkXg7ddg8t0v/6M304Ct6ScErhl
0W3DRCsrA3pPWuWvfOWrW/F+XY8RgK6TT1KZrLvkcNfvOt2vPyAdum93DrglnPCySq9UMso28L8y
R+vkf30X7Rp64nb5PIHpUt8taWk6PWd7gK7L+TKGe+0ccOv0V7ziVccE8Byptg3A/ZKXXHEMcEto
ol9Go9hZODXmyCeO/Kjuy2ero+Tm1XwZw0Ttsw0C1oqalZm26pxMXvcE3n3OvWXvvZPADaRL5QXe
exsCUhdedLgyYEkJkT7yLgXl1G1Rhxyne8nPX1LJJwG8+um03njxXQEuxqw8hIHXTXa67OKavjeB
fl9zYCeBm5a7zJ5T1nXT63bUVQZsk1EaRiySlI4/4YQKxBSnood/8003V5p5QP7YYz/YSiBDJXnX
Oq97Gwx6XwAy3Xc9xmkngfvIkSPHADfJ3JgOMF5mQdRVBmwD3HXXlADGQ+eZiw84ZUYSy7Z543Ve
N+M1KXLWA07LrIFd+c5OArfMy6ecdNIhLtj/ZRVu8sDXVQZcFrhngTlAt1th6IC40+M9dxviA7xu
VRTzu6OVaOM3eV5Mbd8+w7OTwM2Dqkt7R6Fs8iT3XvlIsi5Be1a1QcAmfVzg84sPP7zxcQK7iaww
Yaiuv+7XN55G2+R5PbX9WMOzk8D97W9/uzpgoQQj2t1N9hzJ1/JxbLlOCS85fsrCW66bVee8Cfzj
e+591jOfWR1Nh3La1H5k/J7+jDMPzQ0JTNt2tNsEhpvthe8kcJu0ClKVYOWsxk0OUFKCnHjik4+R
A6rNotY5WsO2/913vKdSjyi8pQAXeSRFiVIAklGAf90pQU0g7nPHouGFyQ5x7psGEAKRr7nqsM5f
n37+zz6/ce+yaX0/tbe9MdlZ4JbirsRrBiM0wyYHKAF3qZbxfiomzlsUwMouxA+PE+Vx/wOf2rvt
9t+pgN0RcDjtqIveBOAMIuD3PeeDbpoqg9HJ/ej399/1gQm49x2eCVzH0Qc7C9z0uSc++bB3qo41
ZcGmTs6PfuSjtZQH+mLZdwK66rswaH/8x0cqaSCayWENdSeol/QTwL/tttsro7BsG4b+HgOYKSeG
SNngodsxPW8cIDnGcdhZ4MZZ0m6XQPPOd962sfwsgKzzhgUOu5p8uOtv7YOwGh+ed/Ell1QHN8zj
yHnqDuzdlKPSvvLVrx4q+erd0Eld9eF0nwmQV50DOwvcuGw0wDZlUPIKS+D2fn0W0OKN81Cv3+fL
eeGzABzdQD64CZpocwNPn/sS7bPqYpu+PwF2V3NgZ4FbBwrSlZzwWfvBuU0Al7oJcOlllx0D3Lhm
WY9dTZhZ96GBpmpRTkDWZR2A62tB0K997eu9t2eV9wXcP/288w71pazKTePqV+mD6bvjNjI7Ddyy
/8qDdTeV5wY25QERPEbv84kjnxwMKL/3ve9XChba7jL4G4dWULTw1McKDvryuec+TqMxQpdf8dLR
tnes/Ti1qz/w32ngxtWqCrcNPDcvFliWVIng4F986UuDg45g5huvv+GYcqnaZxcgljDWuidS+TNV
MnHc/QHQBO7L9e1OA7dJc/PNt2wFzw0on3Hm4cQRICl5RLBtHQtEMFJSU93hxVQbVCrraFfTM/Vl
Po8ScF93/RtH2damd5k+Xw4Yx95vOw/ceNkSWOi5N+3EGGdKokVKj9vpN+vkZnmvv/Vbb6/1vF/4
wgtGmZEoJpDnBG5eKvzYF/PUvu0E6bpx3XngJgt8/vPPPwR4m8hzP3D/A7XJNxdffMnaAYfn7VCC
MmAJEH/n9neNSn5J7kj3ntuqANmffX7KnJwMw3gMw84Dt4X6utddc0wdZl7iJtXbqDskmPctrX0M
C042Jtqm3BGMrWyqNP0yVqBkwCam749h3Kc29AP2Ow/cJtbHPnbvMVt5dUvWSTEsOuHVXqnTcH/w
g+MoScoIStgp5ZeyL5UfWPR9+7r+937vrkM0SZU1ee0bNsqI99U30337AeFl+nUC7n3g/ssvP3JM
OVRlX9cV1Ft0IGdJAYfScLdtr6BfWU6XsaHtHsNhxrxqiTbZAKLNxhpEbdvv03XjAdyuxmIC7n3g
BhoO2c28piSS++57YDSe4LwBn3WAgkOCadW7miyr3ofXDaTHSJdom+qJOShpPlx66WV73/3ud0fT
h6uOwfT97QDxCbh/VPHsTTe9+RBw29JvysEKFCUnn3zKMYB4/gvOHx03e9f77zomSMlI/ulDD60V
HP/8z790TJo7EO+zXMAEotsBousYxwm4fwTctsP55BNeIXXBJgQo7/nDe2or9aniN7b2q75Yyi/1
O+OzjgXgmd/61rerOirlOZuyJSdvewLXdc3Lec+dgPtHwK0+SU66ANybUp/ihhturA1Myk4c26RT
Trc8pWedwC0ATZFT1ho//fQz1mpMxjZuU3vGZcAm4P4RcKudccnFP38IAF9w/vmjV5bg58tj2Bgd
QDTG2uIClE996tOOCQCuw+MG2nZap5562jEHBFO6PLZfs2QCrHEB1jQeR8djAu4fATdKAQDm7bJC
Q2OXBDqxvu6AYOoNapmxTXR1vMvCXnY63mPotgLtsu+Mv53WN77xzcHbM/T7T8/bXKM0AXc6jskR
Xxm4f/I554weuI8cua82Y5IaYoxG5w/+4J5jOG6a+e98Z1jlBsWQ5J+S11ZhcZOPr5vAeHPBeJGx
m4A7AXd5gLATcsYIfjHAdgkq8JWp5P5/552/NzqPUXsdfVaC5c23vGWwthpPtUie9ayzj2mHui6f
+9yU2r4IgEzXrsdQTMD9I+C2oGmMM6gogjRm4KbfrivliopYB2fctIhpyp0in3Xc2qrQV9N3u/jc
WPK00SOl8ZCOv25JYhfvON1jPUA6dL9PwP0j4JY1d8GLLjgEKmqYjE1OlycIEKormYomGUMmYm6r
/i2PigOeN+4rYlQQ7Hviyy5F00hKKuuv87SHMh59v+d0/wm4e19MY5pkTm0ps+bGKKeLPgNEdfVJ
ouLemPoWaJMslnVKBFAFK/tuqxPmFQ2T6FOCNk6bRLHvNkz33w1AHWqcJ4973+MWjFIBLm+faY0F
/oYaiEWfw0MsvUegBAzHElxDTThIWP2PErQZSSVd+6ai0EniAOXORHuoiGRMLtr30/UTCK97Duw0
cAMNHh9qoeQ8f+EXfmF0dEP2tnmwdUHJsZRxZTxooc98xpm1dbgFKfvOSjS2pH11RsO5l5t2WMa6
wWJ6/ngM1s4BN84aYAjeObaMhrgEQAGzIU5GX3YhfObBB2u9bdl+Plv2vqt+jyGUgQqw8cYnHH/8
MRmdQFR6eZ/1rcPTF3AsDbLxlinZt9FYtS+n748HJMc4FlsD3ADZgo0fwTncJoAA0gJ5Mgl5qj/3
cz+3d9qppx4D2HEqOj607y38spNBhmcZ5NPuqm70669dS7sFF1E3YgLAsqz5Eryyv6Mt+vR0jTlg
ZnwzaKv7bdzRX2Md22XnxPS93QP5jQNuQTlFgWyDLUKeseL3wBZNwJvDXV5x+RWVVM4BuhaxwNTx
J5xwjAcWoGKRk4lZ9GNTZMTCBJDAsQ4YcdsPPTRckA34MYqUGgxJCZRlEBAf//a3v6Mypn0BDYPw
hmuvO6buiJra/j4W7r+v95/uuzsAvhHADSSkRCuxCZhtw9ECFiQQs/0O78q/JfVR1n/OYO37tMVA
nzEYq/zvaL3ojx5ToMm7eIehzm5kPOxggLBxKJU4JWAzmK/c18d/+tMP9ubpmh+MOI+aZ10aY4Z9
okZ2B9R2wYCNHrh5Ubxp3nAG6FlgXAJHALnvAjhg716Cj3TajvbiifHkxzrgwLJOgxwUieBqn5yx
fnF/uxuGk+JmloH0dzsbOwABQCDfp5ft3u+/6wPHxCqMNyD3/IkamUB7rGt72XaNGrgVScpSsjLQ
5P8WKK/PSdy8cKDMEwTMMiFtkf/TNb9WgT+OW0qzABoPbBMWNNpGsO+0ooJdGCgA2WeWpH7Sb0Aw
Sp+WoB3jIPCnz6XbD2EMSfmcHl9K/Xj5b33rrXukgMsujOl7E9iPeQ6MFrgturJaH4DgNQNnMi+g
jD4ReESlAAtgzzvkiSlcNERWXl8D7D3I5uwS6nYYAMqOoQ96xz31Kf7a82eB9elnnFGNk9iA64eg
JOyOjLkYRmnMGW19ssnj3td8mu67PcZolMDNE+YxHX/C8QcLk2fN+8ZX8pjHGkDsYnEAJioNu4ZS
gxwAbochUNkXxSNx5tz9Ilt1WnEGA1h7PrB+9NG/HcyzZdBvfdutVbA5GxMGnTFfR3nYLsZ8usf2
gOoQYzlK4C5PA7dAcavbvvWNhKA3vemmmSoNfYFj7hO0v/zII3sqI5beLGUIOd+RI0cqZU8fnv6s
Sc9AoYRQNmUwmqIFFdY3zz/EgpyeMQF4mzkwOuAObzt7mrjTIaVubTquy2uAEooHl42znqWK8Xc6
aZxzX542MAaCuQ28WZSJMejrufP6k8FmqErtfQQgHYiwCfGKLufMdK/dBvjRAbdFiqcMSsDilOE4
pHc31KJAMfAi8dgAOzzJOnoCz3zNvgpGcLXPvmBAGIfc/w5N5mEP1S/xHEYCZaMQVEkZ6Q+qFbTZ
0O2anrfboDmG8R8dcKvSlxNMANo28ZbACNjcffeHKwWGbf5xTziuNvgYGu2LLrxoT78MEfjj9WeQ
VJN8aAqCYUKXMdghPczabIZdUHoKQE4AOgYQXUcbRgXc0rmzkmRbvO0AaxQH+Zojs2alhYc22+cq
FpLW2YX06WXHxAPQvNucoi4YPOTEpAaiWQfOOZkmDkAW69gmQz5k307P2h5DNyrgxlVm6dsme9sZ
rGVloh9CBx3gXEr8UCTen5rkfXf+7mCAHQv6Yx+7d++JT3zSAXD/9PPOG8zbjsAsw1bKH/WLucCI
rIOymQBvewBvW8ZyNMBta8zbC35307xtwMNbVJQ/aBDnGmawrtNihzYdMN20ryaRnWjnMfQE420z
GJnblkY/RDvsJh64/4G9s599+BzIoIrswsZcjmCIPpqeMRmPPAdGAdw4X1vg4FaBGZpgzPK/DNT3
fvzeSibH8Jy6n+FYV860TMWPRCIeJqAnwXtsTWn3gJM3m+kbdI42DQEYxj8HpKOvnvrUp+3ddtvt
g3n9Q7zr9IwJgLuYA2sD7qiLTTVQJprQC+ODu3jBLu6hrQJhvFIZe4o9ydoE1IKL8/jqoEUYoxNP
fHKljwbyH/7wRyoJ4LrAOveLMXDgQQ4AamPJq0dmahd9mu/hviSfpXETgJxkfhPQdT3ftuF+gwC3
xQf4qCJ40fc/8Km9u95/VxWIzKoB4Aa0BafWuWA9W2amINgn77u/qrxHAcILlbE3K5uxzqv2PjL6
SOrc62tf+/patNCzJit5oUOSswQRH/8XXzr2SK/rrn9jJV3seuJ/4xvfPMbj1p4+ntV126f7TYZl
HXOgd+B+7LEfVMAnXZ2HisutAz9gaLssQFaCNu64b45TO/HTPP2gPYBuU0Axe6negSHynhJWeIza
rf1DqEIWmUD6WKnVErQFBkkC69prDC++5JLOgVu7abJL/Tq6bGgp4iJ9OF07gfa65kDvwA0AqCrq
vNQIzPFkaXZnFbpHTfDO+9TtfuLIJ6vtOtoj18CYl8XoWkANYJy4TroHqL/5zW+udccwbzIZD2AI
nBXryu/HSN3+27fX1oGxW/rZn71oj667j8mKrhEfyLsW7UFN9fG86Z4T6G7yHOgduHWOxcfLzt6p
7fj11/36QdGoWdQIWZ0tsxoVfQK3Y7/mgXQYGV44z5MxCo96zECdJyfwlchz8cWXHOLlo/6Jwl6z
5HaKXp188ilVPKKPCW+cHbhQ1ke5dn9ctrmgWB99Od1z+43SIMBdJtZIrFDhrU0moJrL6BXqiz55
bx5zCdx2CbzSV73yVZXxQOPYFYyR+mizWEvJH0NaVV188YsrGeKsOiQMZhg24N7mWctcIwZgB5O9
bsFfRmOZ+03f2X4A29UxHgS4da6AI1VFLEoLEp88D4x95oisIY7mcthCCdwMBqBmYMbGUS87Yd/7
3jsP0VY4bRrqWePgvR0LZscEVPHiyz676XsMh1OJSq+bgmcdxa2a2jt9PhmGdc2BwYCbl/qyl115
6GxItANeGNVQB4xUHRHM5I312Un0wiUPj87p08vv831m3ZvX7aizAEf/Pn1fCkjl47M8Dn5XBOus
Zz6zut6up2/aQoxAzCN73ebJNleHXMc8mJ652UZnMOA2UQBxeWqJABTe9O4P3b33hS88XJ1aw7vi
6ZLgAQwBsTa0yiqTEV9dAjcA2Tbg1kckgBQ8ZelWahhBS6UHALYdEaoIiDJivlfXx13uRtwLHZO1
8WE0KH9WGePpu5sNVtP4PT5+gwK3RQkMpIKXtISFyrMCHnTPUTD/iU96UuUNdgkOdRMAHVAH3HYD
2zZhwpPORjTGQ/wBfYIWiZohfqfsmTUGgL7Lwk+0/sY/zxFt6PNszW0b4+l9tttIDQrcMZkEwuYd
y5XVJxbwEFpeW/SyuBFD0iUgjWkxAeEvPvxwVWogzpSsq6XCoKKR5u08qEHosLt8P0okcZA8F0hC
h5gLXb7HdK/tBtB1je9agNvL8qqctBIlTuukeBYuJccQnaNeBq43g9dJTzmpCswN8fx1PQMF9Yf3
3FMpZxiqvOswJtQk4hPz2se4khh2+Q4MhfmR28OICK72vfvq8j2me03A3cccWBtwe5ngslEhZa0K
3LeknKHUBCSLACgDN9BAEfTR8WO7p6CjXQeNevSBxKJZSVHRfh6w8q8vuuBnOu8nxp1ByIFUnPtE
mUxgOLb1M3R71grcsV3n1eU60DwrErBZAck+PC73zKqXKA7F6+vjeUMPdJvnAW5ed5RTVTGw6d3x
24wsuqTNMxa9hvwwAqQxJi95yRW9Uybem9fPcdjGAPWi4zBdPy5juRbgthgk1pACokrySSe03rIS
56lIcOR9eF033/KWY4KmuPgm8NqWSU1REt7t8847b+8bDYFZ3nYEkVU77KMf9D16JMcf7IQkRHVZ
txw4ex/zSplevP6NN9xYzUXPMlfRdmIefWbw9tGH0z3HBbpdjMcgwB2nmwBcsjsBMV5UHI4bnhS6
REGqeaAdWZhO/e6iA/I9eI9liVYyONXrun7WGO/Hkw2apCnYiFpxjTGMRKW+3glQvmn/kIk8Nn6X
nLUKiJqXxhZYKyxGZXPKflp/1KvJtBnngsLJjkSQVOmAoY6U66tfp/tuLqAPAtwWl4XBayqDX1En
Q3KHbXHTtlQFP0FLHlHXE0+AMm/LLVwZg7tQ6IixvOTin6+A25h88IN3z+1fhz+EGuWGfc+0710J
Waasyjx/PJ+hXyQpSDtdL6HHHMLjz1PV1CltgkoC9OgkuQddz8XpfpsLqkOM3SDA7UXUo86LDi8q
g882VC2KNouPAbhlP2BpofF4uu4gbbj8ipceoku0GUh1/ayx3Y/3GKfQ8DiPHDlSvXMAnSClCn7x
85PPOacCeYZuVmJO1++oDairHKw0F8QhmmSC6LmvfOWr1QEWPGbGvzyM2H2Nt3v63A7wGWeeWXnZ
4XSU6ifzWDymKYjbdV9M99ttYB8MuG1Hsy739DPOqLyeJg87T1CgEQuKd9zH5GVgysUpg7Nvj7KP
d1nknoCbBwmMjz/hhKroFDBEbQE6IGb3ETVLovRtk7fddb8JoJbJOY6KQ/PYsZEuAmk/dhHmGCPP
W0fplBmZgNo7uSfqhwdtrppfgD5+GCfUzIUXXXRMjfaqUNe+GmcC790G00XW26rXDgbcvGWHC2Rv
yWRvC8AWRUjDVPJbBPAX6aSHHvrsoRK0ke7d5NEt8owxXmt8ZK0GVaLkLhqhju/NhcLmBYmBqEzZ
rssVKI1gt1bSbrzi5z///CrzlrHxexwtl41xHHhx5cuv3Puv73hnBdRtS/O6TnkGRu64Jxx3TIJQ
2/k8xjkwtWlzDM9gwG1SWHC8nlj4FpAFhreeB8TOZgT64R2pNNjXJBP8zKedaytA2AWe+xWveNWh
sSmPYit3IrzUeRQXEAP+dkpdj5c5gaIoPehZnLS2G0fGSaBTm5Y1KHYR1CXX7Hvx8fygWZQrbkP7
dd0f0/02B3S7GKtBgduEtxXNNZdNeNtwFIVtsEkfIO56f+NBAW2cpCDn9773/c6BIHdmKQvURlx8
19v+Lgawy3ugRcqSqjhc0kCGE1CGzhtA0t/Pez5wZahJ6bpsZ9zrr//6b6rgZJ1CKfPVvGPjp8Jk
WQEx7oVasUNArQSPz9EI6qWu/e6FXkEthcFAu4zpoOs++n265/qNxKDAbcBtyWVKluANmIECb5dH
dNvtv1NViaPzDj7VAhyCR7R4Tz7llENZlDzHJl3zpk9oRvKpT33aQQIO7xQIOeCYdxq67QCp9935
u3MBGQUByPqQbkZfM/K8X1m2r371VRXXzdAzMjjpzzz4YNXuWTs6OyxA7aQdwVnUipN+/Pjd3/Dj
gpriAOV9zEfndpY1VbrUmG/6vJra3z3QDw7cAd487/LMwzz5A6yDcwXgfWy56yYVkMo1q4Mu2fa6
JUBJIPbEJz+5VqmB+gjliT7hoc9alHYnEeg11kMsXrs1Y+enqVSC9gk4yikA0D/+zLOqAKOdxdWv
vbr63W5BQpi5iBLx7hRGUTHSMzgZdiWZokHJhCpniPeentE9MI69T9cC3DrFwiEDtHB432iQukJT
/nb2s8+uOOa+ApJ1g0THXPKnvLgh27COyWO3AZzqCkt95atfPQTcd77vzpmAzNsOJUofWa6r9g0a
xO6OoaKg4U0H6Pv30Uf/tvrbx+/9o4oS8i52heaEuAwvnyE3d/3NQcoB4ObsLsyVVcdg+v7yBmdt
wB2DhjrhSfPObHN5PxnAeeUWyNCAmXXN4U1py7aWeY3xiBoddYuKR4syKrMrjQ0vFEDzNHniPFbj
eNGFFx14qGNaqNrJQLUJJHo/78YbD5WNjFpOh3c0b7/8yCPVv7lA165k3I5pXHelLWsH7sxV8uhy
ggUPpqnQke3qw188GkTqctDiJJYsOfP7UNv+Lt+ly3tlxQ3PUwBSjRMVAvHZgC2XMhBM7vL5Xd3L
vFk02GyOBTUSwU9p8Dx27RKEjfnCEwfmXbV3us/y3uk29t1ogFvnCoTl7aYgUxMg410F0frI3hN4
Ks8/5HFuu6Z73kS3MwqvUhIV3rc8OSg+p7b4xJFPbhV48dAVngoaTRAzzsMUCGW8IiVe7ZttBI3p
ndZvREYD3LajuMSgSdqmtdN0U6Pgy7ueUDyym3/zrYdSoy3YPnTkUUK063fo+n68y1yCt5QP5v+f
etpplUa/6zZ0cb+DmiV/+tnKYSArpH5B86DuOASzApwMd+wMvS9JIMqPoY+68rtSKqGLsZjusbgh
GA1w86zzNhyH2OTZklwJLlksfckE3VdbsuJFO5vaNmsyAmjBL9toAVclRIEGT1b6uMJHgAR4kOE1
qSOGnvQl9w+47JJINRUKu+Lyyw+ML2nhGDMJzZsjnzhS8fBxtqZ3OP6E4ytPmtNAUcKzJpEsx8A7
kQ+G8sk9ot5O6NwB9zzVzdDjNj1vcXAcc5+NBrgBQq7MJ4tvHmjxmICeRYa+WKW857wB8hzcZVlS
VP2LNhypa7TNYhcQw5HKOGRstB2dIHU6lwII8FDIiTpBYOxb3+qWw19lUl53/RsPaesF+RgyBone
OYwcGqGPndAqbQfaPGT9j4q74cbf2PvQ3b9fGUtcPU7+hS+84KAeiWA5TzwkgMaR4c4qqPC63Tt7
3E0VFld5j+m72wXEi47naIDbgshFqHhv85QkPCGeMM8GndEGRBftnLgeKIVKInTlnj1LYaItQEwb
ARmAYJR4dVmfPis9O54R/wJ4gcAHP/PgKDzw6Ht6Zwdi5H5l5DLHbVcRihM0C87bbmMdOwnjApzt
0vDPdSnvrqEGYYzsIkICSEFi98ULN4bmaqhMvO8zzzqrAv/scfdRwXLZOTx9b7uAfjTArQpbBm5H
YQEIi4GSQ+nO4CCdA8nLjnT5CA71OTm1IwJPAaikbv4O2FE92sur1lZetS10BO6yRx1g4H4WukUv
CGp7PquEqO+7HqVid9LnuzbdG7ihcuqyA/H/eXdC32ys9AXDJbmHEfMeFClNz+ry8zhNh3qpzX0B
ddTIiQqAxsB7vPuO91RUViQkGR+HS0epWNcMlTDW5l2maybgbjXpF50owOhZzzr7UM0HIGYBhLws
JFihpY0aIkN4b+gOR1nlGs5RuAjg+glwyiAdbbbgn3POOZX2F10C4AC9944fQOB31IjjuniG+iAH
/KIw1xDGatExdL3Elkibn7ejCCB0/TLPWfY7i84VRpk+O3ZK/kWVqJNiR4hayTukeGfjNskBtwss
l51zfXxvNB63U0TyCePzFn18xlMdEsB4YGUt6Lp2RsDu6c84s6JJFK0iVwQCixTIci1wVyCJQiMb
hIsuvHCUyUDkcsoFtBk/76N/lg309rEg6u7Jcz7j9DOqd2JwMnctmJx3VaFjv+zFl3V6JuZQ7zo9
ZzOMzWiA24TJckCL2iIIOiG876zuoMIYOqMSkPK48k4gUx9oAfw8fhNv/+g+kM1aDLbuUfR/XkKI
z3Cyihll8AZ6vPSxLTa7haBL9A29NypI4K4809PnIacb23tEexgjlEl41m+66c0H8y6/q1iEwlvA
HNffZ9xlrH01tWsY4B8VcAtk4bkF/oAfLjvoBCBoWxrA5bohve08IdEZvC6GQ7CKMsH/BSubCvL/
8IdHTxN/4P4HqgVONQIUvJvFjiNXhbDOILl/cPvh/fHG26RtD7mgQucMqO027FT0mTGsKy7GOHvv
sQFdVB7Ex2fFk6BlGExjJnvSeKDKQpa6KCUz5PhMzxoGXPvs51EBNwBS1EegsgQuYJAr0wl6LUI7
9NmJbe4dJ90rtM8wASseGs89vPc479B7Uj8AgRLMUC5ZVw4sIuW6TTuGusZJQrj6chy9j91DrusN
9M597rmVkR6qfU3PEdOgCIoKllkNZNzCacget3fqK5+gqb3T55sPxouM4aiAe17DLeqnnHTSAXfK
Qx2aJlmkY/O1vC8gAHD9CHJKugG4VRLO/r+O0OJ9P/vssw/qfQAzIFd6b0A9lwbAKY/N657XV8bN
boPCJFNfdlmhl162r7v4nv42PnH6O/COCoHaK0Dtc8+SZBMcN098DO3vog+me4zbEGwMcAO3zI/i
RUnw0AfAj3fn/2PbblsAvDBqEoscZTBrGw3Q0AnkhFQqIQG8/bdv3xO8da84NivvPo7Wf75vNN5q
m0VPQ51jGlHfAyCuk2bQv4ysHZH+FzC3y+GBG8PguePcU1RVeONX/8prlz4OrU2fTdeMG0yHHJ+N
BW7ejUWF6wZcsvT8zaIb2+kjAFmb2hqVKPKPDgqFSgAaDzwSj0pvdciJ08WzopxAljsaz3UaIQlF
QY+IJ0SSlTHhLARwi0vkE4Eie7KLfpnuMQF00xzYGOBGlQDoDFaxiPLCRyGgIrZhyxrp1d4Pl33H
u+840HXri7wD4YGPXVZXNxnLxCZjygCvo+45T//6H2VG8rgFx6PNgBuVFfPPPGNAg7Ly77ZVQmwC
j+nz9RmYjQFuUfyyxOosrTBAu2X/DMK+6pd0MWHbVgOM9PJQkQBxniDqKKtsAM0mZuoBS3TDCccf
f8goK+IkyaWLvm57D/13+r5eWx/zqHPcwHhdfMklxzgOMQcZznVntLZ9z+m69QFuV32/McANhBWe
yjpmXqdtbZ0+2GdjKvJj4fOIAS4JGYkZ4JXGTwqHNphlaHKBfu8b2YaAJnYh+kXRra4mxpD3YZTz
ARrAUPEtXP9QQVcetedFXKE8MxLVJe6Qd3w5gxeNsinB8iHHdnpWP0ZiY4DbBJDUYktqweC34wRy
lAJZVikx4wWNQZ6lfXe9//2VnDFqXTzpiU+q1AiRvMP4RCXAAABgop61vwct4h0DuHOJVYADeDZ1
oTy0Xxe73FExSrj9umJQXb8nzz+OZTO3ygM8Pnnf/VUcJYDbeDG6xkYVRwHyrts03a8f0NuGft0o
4MZbq98h8aXkc4Gdim644FhcQNE2fJ2eUGRaAiXV9GTdCaBGGVESuFxGFDDzsAGHaoBOH891MvzO
Wzf5gM3FFz++fef1beqkZKQk5+Q4hnEkGQSOn/70g1WAd1HFSZTVtZuZ94NTV2NF/0qqyv0YVQXz
bu/Kl19ZjZEdgWJZi7ZrU8dpavc4jMlGAbdJM49SsDABdT5KCxCuM7GDPpvXqCLdLCqEEWJ0eOSh
IvEewN7/o6h/7Cgc1RbKGbVTwlCN9XzHtosd+N28H5so0+KDvvDeVYbp/unyKCcS0I997N6Dnzis
2M6M8eMRM3KC1Qwk3vo1V/3ynsqTaLdXv/qqPbI+hoHUz8k+nkWmaFcDlIE2rj1nrLpGobC27zVd
Nw6w26Zx2Djgbup8tISDazMXaWGuyyOy+Nt6/AwMcAIMUahfxUSApP1Ax3udfMopB4HI7HED+6b+
GfvnDNI1r7vmmHMss3JI3wTFBOTRZ9LO/Y4bDwoqH1DRVPQq3999yBLVgqEsYVTzTgDdNVEjExiv
cy1tHXDzkGTlWcCxWNEnwG+dHd322QKOUZccmLzj7e840H8DkChxqywsMM8ed2TztX3WWK9DiTG2
IbWbVYEx5KBNoLzK5wHiZXGvpkOsx9q3U7u2w+BsHXCbmHVet63yurzuRRZLdWjytW84UM9odyTu
MD6R0QfYBCdpniPrsI9DjBdpe5fXOqoN542iCPXGKgC87HezJx79nPXdXb7zdK/tANUhxnErgVvH
UVhkrpvXLcA1RKeu8gyFs/C2wfPiuUMfzCCFJI18juLktFNPrYD7aLXEz47+/RbpGwYL///+uz5Q
8dPUG3FYRdS9fpwWOUqfzPvxnVk/+XslWGfajeLE0WaLvMd07QTIXc+BrQVuIJflZRYjRcrY0uFj
QJV7VRNDkAw4BXigC0jRXAfAozIgAOd1x3XPf/75o323LiatwC4Qf/iLD1cp8bxxgUwqHYFCiho/
fvc3fL/PnUf61rfeWtWJEbS0K6Ho8fOH99xT/c1nrqnu5/v7P3H6UDb+dju+18X7TPeYwHyVObC1
wI0WoSjI3pMA0xi3uQKYKv7xmkP6F0ek+T/OPoA7jNHRAOZxB7UztiEwucpE7vK7PH0HYKhbIm5A
7cNTJ0MdczZul30w3WvchmVrgdvEo9KQKJG3uiiGMdX0YGCAdpQQBd50xKiBMDrUDd6HFPIZZ555
zLFgvrMpwddNAwQgrt/JC8c0bzatH6f2dmsIthq4gWKu5xHBJR5sW4le3xOOHhlPDaTV36Yq4dX5
N7bpaBDtAM4hS/MZRQnDRI88VGp43/0x1vu3rew41vZP7eoWONfdn1sN3HVeN/CWyDKGgkw8OOdI
Rptwt1lBEkdi4bW9C341wBwPrsSrXcU6Kumte+JOz98uIJrGc7Hx3HrgjupzwRmH9leiiwDmuiYM
gJYBCIhpznGpeRcgIBkgDbjLsqL53MN1vcP03MUW29RfU391NQe2Hrh1FI80n9MY4P3Sl760Au91
bIM9N06xqSsJivcOjltFQMqH836UEervFCXraHdXE2+6zwRi0xxYfg7sBHAfPY7qo8cUMAKAPG+0
ydDJOWiP0CID6TyJtTcHJ3Mtbr+TCNJ6TxN/+Yk/9d3Ud5s8B3YCuA1QnHGYdbnheVNlkA7iix99
9GhhoT4H1f1lRDIcVRGsP/v8oedlbzxn/IUH/oLzz58UDvtj2ucYTfee+nfMc2BngNsgCAa+7GVX
HlPAKABcwI9cUFU5HvGf/MlDVVIL0KfaaCoN6jqH+vpRyyJ+vpV+9zftiNrP/mUs8iSRFJIr5PGw
Qy7o7+++4z0TaE3APc2BHZ4DOwXcAd5KetaVDg2PVmILsJQph18GrqR3QB0vTlftx++XXnZZ9RnK
xXV+yPfw1nh1CTPx4/+Ciq6NAkqupRMOqgawu3dZ3ZBskNFRDXBKuZ68wTF7g1Pb+p+fOwfcAd6o
kZxaPqsI0ay6FXUURt3fclW5us9RN4wDVQnvPrjvuJbxiJR3oL5OJcy0IPtfkFMfT33cZg7sJHDr
GB4ukOTdBg2xbAW5Lr5nB6BOSV19lSGO7mozWaZrJlCZ5sA45sDOAndMQOVDAbiTUBRuOvHEJx/U
vO4CkBe5R9QpyXXEy0Nrp4UzjoUzjcM0DuucAzsP3NH5PHDV93DJKsVRfagQh7/GTQN1lIZaIU9/
xpnV736eedZZ1Wd+nn322Qd89nPOOWfPj1KkvGifxT2cbYim4emXKpcA7TGcl7nOiTk9ewLGaQ7M
ngMTcM+ITANyKhJqEmcOOpXlGzN+fNbmJ38fVy1lXSlSwJ4BnOd96aWXTZK/HVYNTKA1Ga55c2AC
7jWDA033lx95pKof/ZSnnFRpuylTKE2mxTst3mkOTHOgbg5MwL1m4I5B4dmrWihYOoH2tFgnwJ7m
wLw58P8DQELpkCZPAQEAAAAASUVORK5CYII=</Image>
        <Image id="Profile.Org.Kanton" row="0" column="0" columnspan="0" label="Profile.Org.Kanton" locked="False" readonly="False" visible="True">iVBORw0KGgoAAAANSUhEUgAAAEcAAABHCAMAAABibqotAAAAAXNSR0IArs4c6QAAAARnQU1BAACx
jwv8YQUAAAMAUExURR0dGxiw5kq26dLo+dLo+v7//wAAAAAAAAAAAAAAAAAAAAAAAAAAAAAAAAAA
AAAAAAAAAAAAAAAAAAAAAAAAAAAAAAAAAAAAAAAAAAAAAAAAAAAAAAAAAAAAAAAAAAAAAAAAAAAA
AAAAAAAAAAAAAAAAAAAAAAAAAAAAAAAAAAAAAAAAAAAAAAAAAAAAAAAAAAAAAAAAAAAAAAAAAAAA
AAAAAAAAAAAAAAAAAAAAAAAAAAAAAAAAAAAAAAAAAAAAAAAAAAAAAAAAAAAAAAAAAAAAAAAAAAAA
AAAAAAAAAAAAAAAAAAAAAAAAAAAAAAAAAAAAAAAAAAAAAAAAAAAAAAAAAAAAAAAAAAAAAAAAAAAA
AAAAAAAAAAAAAAAAAAAAAAAAAAAAAAAAAAAAAAAAAAAAAAAAAAAAAAAAAAAAAAAAAAAAAAAAAAAA
AAAAAAAAAAAAAAAAAAAAAAAAAAAAAAAAAAAAAAAAAAAAAAAAAAAAAAAAAAAAAAAAAAAAAAAAAAAA
AAAAAAAAAAAAAAAAAAAAAAAAAAAAAAAAAAAAAAAAAAAAAAAAAAAAAAAAAAAAAAAAAAAAAAAAAAAA
AAAAAAAAAAAAAAAAAAAAAAAAAAAAAAAAAAAAAAAAAAAAAAAAAAAAAAAAAAAAAAAAAAAAAAAAAAAA
AAAAAAAAAAAAAAAAAAAAAAAAAAAAAAAAAAAAAAAAAAAAAAAAAAAAAAAAAAAAAAAAAAAAAAAAAAAA
AAAAAAAAAAAAAAAAAAAAAAAAAAAAAAAAAAAAAAAAAAAAAAAAAAAAAAAAAAAAAAAAAAAAAAAAAAAA
AAAAAAAAAAAAAAAAAAAAAAAAAAAAAAAAAAAAAAAAAAAAAAAAAAAAAAAAAAAAAAAAAAAAAAAAAAAA
AAAAAAAAAAAAAAAAAAAAAAAAAAAAAAAAAAAAAAAAAAAAAAAAAAAAAAAAAAAAAAAAAAAAAAAAAAAA
AAAAAAAAAAAAAAAAAAAAAAAAAAAAAAAAAAAAAAAAAAAAAAAAAAAAALAP+UwAAAAJcEhZcwAALiIA
AC4iAari3ZIAAAAYdEVYdFNvZnR3YXJlAHBhaW50Lm5ldCA0LjAuMvvhp8YAAAEASURBVFhHzdVL
FsMgDEPRJG33v+W2+QLBtmQxiBZwz4MBTNPjtrw/6tYzzTq0OfPyEoN2Ry46HBU6HRG6HA0qHAkq
HQWqHAGqnTzUOGmodbLQzUlCdycHdZwU1HMyUNdJQH2HhwyHhiyHhUyHhGyHgxyHgjyHgVyH+I58
By8KHBiKHBQKHRCKHQwCHAhCHASCHADCnBgCnRBCnQiCnQDCHR8iHBdiHA+iHAfiHBsiHRNiHQui
HQPinf7jn3C6RRmnB6WcDpRz7neUdG5FWaeF0k4D5Z0aEpwKUpwSkpwC0pwLEp0TUp0Dkp0d0p0N
GuCs0AjnDw1xftAYZ15W51H7AqeANBO/3Ma0AAAAAElFTkSuQmCC</Image>
        <Image id="Profile.Org.Logo" row="0" column="0" columnspan="0" label="Profile.Org.Logo" locked="False" readonly="False" visible="True">iVBORw0KGgoAAAANSUhEUgAAAIQAAACyCAYAAACDZ2cXAAAAAXNSR0IArs4c6QAAAARnQU1BAACx
jwv8YQUAAAAJcEhZcwAADsIAAA7CARUoSoAAAAAadEVYdFNvZnR3YXJlAFBhaW50Lk5FVCB2My41
LjExR/NCNwAAUlBJREFUeF7tnQV4leX7x9kGgokBWAhICBJSkhICozZGjdzo2shRo2t0SksjjXQJ
CNKgSChISgmIIp3S4f/zfX7vOf8dWJxtZxOB+7reazvPW0/c9/f+3s/7RLwnVby9vavnzZt3eMWK
FcsFBQWlXrlyZcqQkJCUjRo1+rRs2bJlChcuHJgnT57e2bNn/ypHjhxrsmTJsi9jxowXPv74438+
+OCDf95//337kTx58n84p+ME163iuX19fX2Lff311/Gt1z2XJ1l+//33BJ988slvoRr1YajDobFj
cqA8ZwsVKtRvwIABSa1XP5cnUWrWrJkhZcqUD9RoqVOnvhe6EVOkSPFPpkyZrqEwu0GGBaDEANCi
SalSpcoGBAQUql69epqJEyemWb9+fZpt27alWbBgQZpWrVqlIf0zrqvJ9SO5f29oFEExzoMYvtbr
n8uTJg0aNCithkqbNu0/7dq1S4uCFKxWrZpn/fr1P1m4cGGySpUqedSpU8e9Y8eOblu3bo33xRdf
xDt06JB1d/jSo0ePeNOnT483a9as+P369avi6el50KYUKOD9fPny9cVVeQ4ZMiTtrVu33K3bnsu/
LT4+PgGW5f4TGBiYxEqOVG7evOmO8mQuWrRo1QwZMvh//vnn/n5+fsVQprLwhgGffvrp+syZM/+e
Ll26u/CK+6DEYy6I9Ic6x/2XQKAtIMrgcuXKVRozZsxb1mueS1wKjVf9ww8/vKPGyZo1685Ro0Yl
s05FKG3bts2AG9lOI9/nXjvnoHEfqJH1PNuBov0NudzJsYRjpo706dPP4f4tnDvM/w5uSvenSZPm
Vq5cuZbiWQpZr3wusS24igJU/HU1QrZs2Ta0aNHiNTiAdTZiwZq/1n1wjttEHtNz5szZhgZugoX3
59xKUOGyzvP3Ro0aNeqgeMbtoEhuwcHBbqCAG67IvUKFCvHhIi+CTNmLFCkSwL3TiE7O2pRDCgfK
/ET6lNy5c/eGlLYCkaAo1QuOHDnyOTmNifTu3TsJDbYaOF9II25AGQwyQPr29+rV613rskjlxIkT
CbDsM7q3WLFindq3b+/GIXIab/To0fGaN2/u3rdv38SlS5dugiv4K1WqVLerVKlS1Lo9XAGd4nXo
0MGtZcuWL9HoreAZDsihA/SwuxnO30EJT6CMs7y8vAIp3/vWo56LM0KlVXy0gnET+7p37/7xlClT
rKsiF5AkCY1hkAXimUdpNEZGoopVKMB+rHnNZ599FkT0kax169YpsPhdKOIic3MYUrdu3aLc8wsN
OxMe0gLrz71y5co3ue8PvYP0NSjgF7iWgfw/ETRbhNv5iXddkYLoGsvN3ARFRvLehNajn0tEgk9u
qcqjYq9ivS3LlClTHjhPdOrUKesK54QGSUIDXId7/FOiRIn3lDZgwAD3qlWrJqpdu3Y6GrXXRx99
pE6rP3hPblxFNtzBNHNzGILr+pAI5y9bw3LcA1VuqrFRgEOgzetCHtxFPBTFDbfjTr7jQ4ZfbNy4
sVxNa/L0nUJm3Y8rKm49+rlEJDRUY1U6lnSjWbNmSVasWGGdiZrgu99EGa6pjwJukNZKtsvYsWPd
sPJ0KMQp3NERwsqXafQXrNOPSbdu3eJ17do1Tf78+QejSOeUR0tx/2rUqFHan3/+2boybJkzZ048
3Ex8lMLwGniJp3XquUQkWGpuGtF0QMEjBgP3+Q8fPhzl+P/IkSNu+O4Deo6np2dlK9lBJk2aFA/0
aKi+Daz5Ays5XLl06ZJQxq1hw4ZvFShQYJGeDToM+/LLL60rwpbKlSu3gnd8iFK8hBs5BLLc4xnp
rNPPJSIhtnfHir5XZQOt9/l/xbFjx6yzURPgu4+e8+mnny548OCBm5XsIHCNT2jUtbw3Sj6diCMF
DXsLYtnUSgpXUMgglO5v0OSaXAzIdf37779/wzr9XCIThWs2lMCFNLeSoyydOnV6H1J3loa7Gx5E
K2LAgl84d+6cleKcwAvexHVcIa/ZrKRwhWvd4RIliZpWEaI+kCvbtWtXYuv0c4lMvL29K0kZ5P9b
tWr1iZUcZZk7d248X1/fcijEDTjJWZTC5+rVq2EiRVQFV5aXBt7BO5z6OqqudNxNQtzYHvJzh8gm
pXXquUQm+fLlC5FCALHnYO8vWcnREhTKrTwCeTyPgt0hivmG0LY2rD93+/bto22lEFVfIpYC1k+n
hfePAyX+AVlyWUnPJTLB8qZKIbCmn/G1Vmr0BTLn1qRJk/dQgg7qms6dO/cOooXJvXr1etu6JMrS
rl07j5CQEOuX84ILa6+yEXZ6W0nPJTLJnDnzClUahHKpleQSQQHkz+MT/iXs3r27x7fffmudiTvJ
mjXrAJUNt/hcIZyRH3/8UQNhjqnSYP9jrOQnUgYNGvQ2EQSBRtF6HI35vzbtXKJu3bqZFi9e/KZ1
mV1QyLdQ9oO4roe4nEjJ6DMvixYteolKHYSPNV8iCRtbWKeeKKHB0+bJk2cGRPUieb2jyEF5tv7e
pcFvEElcypQp0wmUeyth7zqO7+FEZxR2wmeOzJ49+0XrcfGqVKnyCu7si86dOzv9Wf+plrJly36G
DMJ6DlCh+lQtdNjXtm3bJ66CiC4KE26eVh75+xcNPgfOEwIn6cjfjhDikZRjDsduNT5KcBresJvj
kkJplGRXyZIlC1uPMzJp0iQP3OMOKQ6RyPMxnVIGKtigAhV3it+DmzZtmnTTpk3WFU+GdOrUKQkN
fVxoULBgwS/9/PySqTu6RYsWbn369IkXEBCg7m03rouP4rzGtfto5Llc8w7/n8ybN+/UypUrvwQh
tZ74/4IiLRTCgBalraRnV3ATjaQMKVOm/Kd27drpe/bsGetD1WiUZEQer1g/nZJixYp1VD7V89m6
desEVnK4gtJ0xT38CXrMRNFPoBjJrVMOMmrUqBdBjsN6NmFptDvinhrBstLhc++qQkqVKtVMafjp
bAUKFFg2cODAcD84RVd4X1oaa33v3r2dHgJ3+vRpN0LWnSKEvr6+n+3fv9+tQYMG2UCz1ri32TT8
JhTlGCHtcf1PNDEPnrFMXzZRhqu1atUqxzMeU/TRo0cnJi9jdZ3Kj9L5W6eeXZk/f74bFWg+FuGX
r+Fjm+NTNWbh6x9++MG6yjWyYcMGdxpwORXfatWqVVZq5BISEpIkXbp011OnTn0Zd1YY7rAwVapU
19WQUmaU4AwItxfO8JtGYgntVB4dcgVcczljxoxH4Bmref9UopKpKNBslOU3ndd13HcOl+P0IKCn
WqpXr/4xlXnRqsD7ImQgxOPONoaCb8/Ae27RqGmsJKekcePGKWgwfZi6i9JeFo9AiX8A0QJq1qyZ
Dm7wFg3+MuiRGLeXAjTZxnv+RlFuc91KcSPQxa4kjx5ELNcrVKjgt2PHDuuNz7jMmDEjHrBakgo8
ZaukwoULu3xeBOGdJ416tUaNGlH62ti9e/fX06ZNa8Zgcv/90qVLd8JlvDx16lTriv8JLiBR8eLF
pwoxUJQKKNF93F8eIqk3y5Urlxv30BaEmMn59aDFPrjDRn4PL1OmzCc86/kw/9AyfPhwjUxKToWb
oW8w7vLWKZcJllwYOFfHUBYrycjYsWMTYe1V4BdZrSQHWbZsmRsNuF75gvhtmzNnTiKljxs37lVQ
ITdcIhD+MEU8Qy4Ad7AfDjGed90mupiJAubcu3evG2V0GzRoUHyUJVFgYOAr9erVexGC667RVk+V
NGvWLCmWUZ2KGIrvX4mvXQO0ruH/JVTMAHx2BfyjU/0KWNUVVTzRh8sVgobA9ae6C1K0tZLiDRs2
7CU4yywg/S5uqoSV/Jhg5d4o6z2uu4+F7+LYTF7/oNH/tvEAuQXg/2/SL4AoN+T6xDPEN+AN46xH
uVy+++67hOTPi7oeg+taw7s30BYLCxUq1BQjc2ragkuE8Cs5kDeACviLSrnHIXIk33kGODxLxq7L
36qyST/1+eefD2nUqNE71u1hClZmhqhRgQ2sJJfJ5s2b3yJP11CAhfpNyOeGcgyn0UyD8k4vc2EY
0rdvXw9cRd3MmTPvpYEvohwX4QbHaYDVNMRIKr9epUqVcqHIH3C8zbUflC9fvhQNs0TPplyuZciW
+Pv7ZwS91gmNpHzk6U8M8SBtcELKj2GehJ+43LgeE824pjJ+VyZ46Tmg8UsqpJSPj08KiFUyCNzb
RAyqlGJA6jAy+Kd17VGu8dm5c6f1JEdRb54qEGvtYSW5TID4pLJgGmnxtGnTXiJfHanIu5TjVykz
v4N0Xf/+/V/Lly9fJ6C+oLnRki+//NINrpOYBngH1/EO7uJNLDBRx44d3cOaL7JlyxYN+c+v8tBI
061klwkNnQNDM20gQyRPO0SAyc9H1H11fm/Wu+EuA3CLLg/h7YIvboyF/E1lPuCl4/38/FL26NHD
Y9++fdYV/y9q+MGDB7vjn5NjRcNwJ3d1L6Sx1saNG62r/l9g5QsjqkCeFe3hZyVKlKiuykPpTqAE
B4VqINyeFi1aZAU5rhBOrsWfvw4fWMm5ByjF/Llz58ZoUI2Xl5ef1SjtrSSXSJs2bdRzelQKDSL1
rlixYgHyv1udXBjdX6CyQQy9m/9vce0u8lJv3rx5rlUMLF6+9AZwdIeMNA4KCrK/AAtKBGOuiAUO
JOwaAzSPolIDIU8f6jzxfHw1Ckrxt56BYlUwN4YSru+lQlCwX1atWuXAvEGdLJC/DtbPKAlEMAEo
NovKukLeHqIAf9Lw41HU93/66Sc38jxb/IC09baKVGVjaXXOnDkTbaXgneOFPkQZxawklwho1k/5
RNF6tmzZ0qNXr15SkB/VLpTxuKIYDLU0bVQFpR8rFJfrpnzfNmnSJNJBxU5JcHDwB/JRsh5IZHNQ
wd5gvOQjFGAjL71jq1Ad/H+fyj+rrt/JkyfHF+ziq2sLXWiYP7HOFNYjjKDFXtwjcnZLXcxWshHc
yGAUwk4IoyK4CCHbS8B8CirqYxr6bcpj74Im8sikL5jKM/k9TR4nUE4RwhtwhKGEj5mXL19uLy/u
JzEuMmv+/Pkrc74PDTATVJtFHttTF8YA4CivoNh/CH2oK5cNrAUlX8UFn+fZv/fr1++VJUuWuPHe
ibTNGcpXBndelPPXMd7Pv/nmm3gcr3fo0CEH+VyrukVJBlmPipnw0umqMKz46wEDBtgrU1EGcGWm
0pPJvVzXAt/qjVVUQSOHq0JQlHtU8kARubZt23qg4WZkFJmcuHXrVrsFUtgk6qjROW9vbwcEQdPX
RVchIpOlS5e6oSQVyetl8jQEZUwECe5DXjQhx/Q2YoEHOP8tir+b9JMo9VWURjPHQxuAFP0PnlUU
tPTTOfK9+PDhw9abYi40dGE1LHU7Sr+p/w9AgJu8z3vFihVuGJ0HSNyTtAu8eyP84gT/n0Jhzio/
DRs2rG4eFBMhbs5Epdzh4VeBbocPNcDiaFUGSrEODU0KIzcNvGfPnnhdunTxQDmKK3OCYIhQGZ2D
/CTnWZeo2NvAdgalSU6fPq1IY5WeR2EmW8lGsMK1QPtw66fLZeDAge6w9ryQ4k/1m1A5viw+VGOb
v6F/oyCC6DMowREhHmU0ykHl/w5POYYhPAB9ypoXuEjgbWZCEwrbSL+xeH+UdWefPn0Mgg0dOtQd
jjaUdz+kTczneup0N/k5ovzgsq8SXfXEjUafTwCNw/Vg0GGYOpFsokmzVMo1lOU2Ffmxlewg27Zt
c0N760s7yeDPM2bMeEGznVCkL/RM/OBg61Ij/K6vdGDvgnoJreR4WMSXINBvRAExGnwbkezduzce
xMuOWCiwp/KiAwU+QyOUIUhqyl8/lL8oKJYBi30XRHgTF/IO4aafOJLtHpR6Ne7FpUQO99tPz6bR
K+k3rqopqDbBnERQwPJqDxC5B3WVhf//IV+VUPa3yGNF6nUPinEfpRhz8uTJqPeQEj3ER7uk/f/A
bh1686iQvLIUooNNFDxc8tWtW7cXRHTkl8mwmWldvXr1zHIlaPcxXIW90njH20IiPVexv5WsULey
7qcxalpJsS64t3fIyw01ABV7CwKXYffu3fGoSOsKR5FLFEHV9aozQlc7+rlKcLed9HwUwSgEbVCF
xjVTyE6dOuUGgqzCgGdQ5/GFerTNTvK0gRD4hbVr18aD5KdAKS6r7qnTqKMXD8gh6wZ2Ds6fP9/D
SjZCuOOtzBFSzraSwhWsKFjXklnTV6v+exDjkKANv5bJXISsWbMmHgWYpmtRop0qmNJ79uz5Jmh0
SRqOj3eYbQU6pa5Tp46P9dNlAiFzw/pWKy86+H8JcX6ECEX52qPkWyGi+bVskasFQt9QecFVmGGG
RBjvwxkMQhD1JcBdncLojNuTYHjFcc1X5YI7d+78Fvc3EEKQdgXUyG1d5rygfYHKAJA9yUqyi/yt
rJZzpvcvIiGiSG8hwm5Yv4EqMjlOz0ah7EggIaMFlGkO+WDTpaxpfVjFEr0PKLfPi2jUqFFK3v8j
93xmJblUhGhEG7eUTwzjAe9aSWOHa/la9qhq1aqJnV3cJKqCqyqrvGA0nfV74cKFIurm+wwEM6F6
e1evXm0ft6nJzeoOQFFOg1r7UIRTMnBcT+PQhN5pAYKMrweqmlhJdoGdvwyZOs9xEn9vPvqEJ99+
+607HOA0EHwTTTYjllC2Jnq23mEusgT0iA/UmZ42Cr5UhVI6heigNPnHWrVqZeB3AAU9xDWLqJRY
GZOIH3bHdXVSV7DeLVdGGf5CmXtCmNPfv38/6pUaA4E75FQ+QKsRVlI88mD+ytBA1R2LFy92GAAE
b3MDzT/CoMzcWZRmb+vWraPHbWhEEyIS8oXZ149P/0Ia5+Xl1W7Tpk0RVg6NvE4VSmaMhaG5xfVs
UGO+uSCUQN6qCA1EkHBbxgJAkpq6nsbR+g8XLcTZyHMi/EYSUxkyZMgLvMOPivxV+Vce+PsAazsL
OZ5N2b3x169al8eq4Paz6P1ENybsfFRwJe0qV6782MwyzWAXwupe2ixaHXxGKLDxoUBzmNPXsPYk
NPQBGuhv/FMHQs1wO2HIkOEG+HvjBvibQ2SV9B/NBaEEX50IjmHGG2INpvAUJJhG0GosD0CG3wgL
+5KvOPmiN2zYMDdcxTuUMRDF2Ew0cVt5k4JQhpuCY/LTE5+dfePGjbE2ghpLz673Ut9hKgQu62Vc
x2Ojr0JCQjwwnr9kvNS7nWNEWWjstcoACBHuuga8IEO2bNm2qK9BMTmwNZtGGzBz5kyHxsL/jtKz
gHpDAEGKzNzzgIyGueqGtF3X88xzkMvEfn5+b8Gqc2GtORXm9evXz4HkxoV89dVXbiDWq/CYPLjR
weRNk3jNF1OhBoqiJQzXQPRqarS2dZvLBOSsrHfhsoZYSU7JiBEj3iaf+hB2B4WNfujOA4xC4LMf
W43FJsePH5dSvIH11EeBlgLlgvoHo0ePdqgQuIJRCCrMdFARLWRVJsNTCHhBchTLjC0g3i9nJUco
9+7dizMlweo03V8jokrCY8aCWmaovspIHcg4DhcsWLCXqxYJadKkyVug5mZZOa6jopXslJCHPMoX
dR29RTdsAjz+pAfReOEqhE02b97sLi6hDKMYhyBkDtBJ2ng9y4YQsPEcVJyI40/mgkeEmF+DcA0R
Qpn6W8nhCnD5AQSwsfUzzmTbtm3qP4lfpUqV90BSPxkFimy64FGQBxjVadBkCFGZw7cbZ2XcuHEJ
QMvSNOZ21S0Gtahr165RWuiEsL+c8gOSf2clRU8onJlvOXTo0HAVgpAyLS8KpNFmYvE3ZSUoRtO/
/vrLuuJ/gitZpmfhZ83XPyrQ9GOg9cvMBWEI/GGBruGvPbT9+eef3Xft2vUYEuTLl28oKOUQwsa1
zJs3T/XxIoqRFU4xHGVQmCfF0HiQ4zRsE+DbHhZGJFznQR2VwD2sxLXqK/FdON1k0DLKH8tAqqaq
R54VJvdwWijQST1oxYoVqa2kx4QKyCCIVMHTpk37Nw3TD//5mAaj4Xt0TXBwcHr91kgjPRtu4fDd
wiaEUS+DUIZY8szxVrIW4Xif0DNk3bp1dqWYPHnyixC7U8BqDivpXxeNtILrpAYdtPKdGQ1GPd0B
ERc0btw43M/QlFsLo+XBGOegBNe55z71sAXXVJ66jjC8D08wqCF6P8Q8ZhOCsN47igQmTZoUbka2
bNmS0PrQcx1kyAF8Pja7afny5S+hXNfwq7fhBiZEo2JMv7y6Y81FoYRnJEWrR8myqJB7uBd72Ltk
yRL1U5yuWbNmRitJ4yU+QSEe4CtjNQSNjnTu3NmjRo0aWdVfQlnM8srk/5ewvv9QjpSgwCjIqSYU
q4d4X+HChf3gcK//+ONjwZhTsmfPHrne7/TeatWq5bSSoy7nz593o6EffPzxx3f8/f0jJGu4g9uZ
MmVSg4SpOBTU9GrSaHsWLFhgnoUvNOtBAPMO4/5o6AIo12Gu14qwd0GDIfLR1mkjKOo54Nc+9pJr
SqFwWlXuiVMImzRv3vwV8tkFt2p6Pmns/YSyqXQONHmBeqhHuY+q4UCGy1hzn4CAgHeorxh1fvXs
2TMp7Xiduj89duzYSKcihisTJkz4QJmDPZ8g7IswUzTQbV6oaCRMhUDLm6kScA9mkdCjR496oEDm
o1mrVq0c+Amw+D4FMHMhUMYTVKQDGcNlJNFXRVxOsJWkIXKl5I5QiKj3z8ehgBbxqYvGKIXp+cSn
r6O8H/N3NnWhoW8iftvhCQUoZ4z7MyD66hHurHeBPCOt5OgJ/q+UHoTvXxvREj9Lly59SwVEcS41
a9YszC5REMRM2aPhjFW3bt36IyrgHg1+unfv3g5KtH79evVBdBGiSCFRtN0UpjkFK4h7UfzfTek8
yx5R4FKyCI65pquV9MSKlAKkGEj5TN8F9XZa5aEO7+njHyF8sui6h0cFLpIb5LyijjQUL9oLuRlR
qKRGxPcNtJLCFJhwIRUIlNi1Zs2ax76xDx8+/FUypeHr91EEQ069vb0NocQaloS1GmyHDh1ehKWP
RmnMuhGW+xDBusL/WiZYM8bt6y0QBb0I3J4SCe3Tp0+cdCM7I8OGDXvF19e3zqNDAsWj8OvbVDYd
hKk3UZKmhM4uWQv78uXL+kiYF2M+oefjfkZSz9F3PSEhIQmB9N/1MApU0koOU2g4rfOgT9thLu1a
tmzZclIYKuDn8ePHG/6A65ihe6iEcIfFYUkvggL1aORfbBBrO1CwS0QyDuGXIFGowjNbWkn/ugwZ
MsQDIteYKGm7j4+Pw2BbUK0YSm7KBYGePWrUqAh5mrMyY8aM+IS9/hB4s0Y36Ly+ZcuW9sFG0RIq
tZasUH5+4MCBj8XNWPobFCgd4dNbvPi0GgKNLGKddhD8o2l8EMfAOSQpIa7iT6z9YaNGjcKcQmcT
ohs3iFVSXEhBfG993McRPQvlWvLox7QGDRpkEbcgP+dd1TvoCpk5c6YaKIh8nQFNa1jJIntaQWa5
yoPSH5s3b16M0YE6SE2IORkD0nhQdWItxwXFbGY5kJuEBjM74WH1wY9OnydiSIIb+YaXLUTzv7Ia
6PsRI0Y8xmDbt2//FtasafJ3gUMTJoI4+VGgBzTu0QEDBjj9GRbYfRdoNdP9IF1mTGFo0XcGkMf0
hoIWCyBlj1lc165dXyX/0eoxjIlolHeuXLmmQZYvghh5rWQN0ytLXah/4gEGFe0deqhHoWkj+Mhv
UgS5IEj3IIwpZiO+Fy1a5IYlTlClwgmO4uvsUHPp0iXtNpOb9B/1Ugpxh+OeXo7mO8x0sglIY1aJ
4Z7N+FPTQCiZcTG2r5jOSrFixRoIteAKN2jYMDckoQLSqz9EhBWlKWUl24XQrjJHpOtUx4YQgaVE
IS5QF1v79etniDRuT2NK/rTqo7e5MAoi8gmXyiUkoMxaCE11vatixYpeGHb0Q0ybeHl5ad6E9oS4
oyFySgO2ExJxZAfyhwPJpseNgplYWswYOGwzZsyYxwjL6tWrBYk7dR2KYbqUNT8DN3REGcenfm4u
dFJwPbYR2d/pu4mV7CBUkBv+2KAE1621jc6SgCDapmAtkUg1KylORUsIgGBjhY6QarNSvxqUxpyl
/OI2orS4FqiQCCMJwgDMtk9SNvhcd1zE2y5ZcAVOUBBrNxNWcBnq+BmLaxgPU9X3//MWFN2ioqdS
oIZk5ErJkiVbjh49OkzYR4kKoFza1e487sIgDRBp3AVWcbJNmzZO9elL0PY3FD4pbyiXmYcZWuQe
mjRpYgbeUCGfSqmJajTM375ACOS2PPm/U69evZiFXzEQ3GUhGQP1utJKEoqaofWKxJYsWRJuj3Bo
CQoKSsozplFOLYf4AOK4gvrOjZK4hJgaITSZqQZU5nQInvVXL6Tx/+Sl03ipJ5WcsFmzZq/TuHnD
8tM2wRrm6H5cxPDZs/83DhdYHKM0fPyX6jRxVoD/zy039bBmzZqZrWQjU6ZMSYDV9wVx+ur39OnT
E8BPDAcqXbp0HaWhBNnlXxWWjhw50qlKj6r4+fkVoG4inCrXu3fvV2Rs1OfliRMnmjW3gfzsUhIp
MaTwI3NhBEK9J8MtqCtaX1IvwhVaQqJdH2rj494EFbxp+J40mHazm4gWdgeCy+E+0kCMnCaATZs2
zYCFaiHP21is6bMnlH2VRjmrRoVzRGlQLO7KbMFERV7o0aOHwypyoJWij/OtWrWyrzQPqn2r64HQ
8XCiBjSCxio8ANFibVFUEBZ9z7MZpAqX1WsIPy7iO6sOzNYN8KFXqJcLMkCIYYTT9zt06PAq96+W
cVDmX1GOgoS2UZ9fERUhzHTD98ZHg+Pj96LVmUHFmMk9ZH6Bhp8pjYaroYJgpQejEl1IiGLMYF/4
x4Fjx47ZKwBX8iLP+009oaH7/KlgM5McV3eLyjdzTkGs2d27d4+1iT6a6Y4RLUd5p8ENwm0kIrOx
yhtKegJEKLls2TLxI5Nf8hjukjJwMhHy7ij2Q+7dD9/7KCoo+69Jx44d35e/BwIfVK9e3YRSx48f
1ySWDSo0rqmbuTAKQkWYPasghXutJCPiPbJ8kMC+UNnNmzfdUJLdul6H+ibUaUXlu2zSbXiChWuG
u31gcFiCezM9wNTRPRT3DPf4wy3MJGjSLnCvmTD8qIAk+kh1HiJ/u0aNGrEy7SBWBAvpoQLj59aO
HTvWfKBRpxHu464slv/DLHBEglWZAbriAfPmzbOHUyhXK6WXKVOmqpWkaELjKFZwrRb2GkuFFw7v
G4urxd/fP4W66HFT7efPn+8OKubETeXR6jnff/+9QTCUd4TyjHueCOwfVCcS9XJKlq90Ec6wOgNB
BDNKnXu2RzbC/YmR9u3bJyWCOKvCqdPFSpaFD1VhcCFLIVZRLgxK1lP3EyXchWGnJMx9gedrEIn5
hA7PsXfqyOUVL178lcqVK7/Ss2fPWBsBHZaIJ6nziXzN0j5iKEQQqLYF5fwVlBoBT0tjcw8oSmC5
cuU+BP5/1m8ORXGnNRgIecy1cb+XroMfxWwYXFwKWt9NmcZCdxCBmK5YFOBNlOQcSqJp/tGacke0
oM/bxoKoyH5U6gys6hJpZsQzDWDv/QstjRs3zgohjjN4JeJ5BeJ7Hk5jnPuECRPcIY/vgWQD5Lrg
QFoDyqyOb+s4o4GXqgy4jNt169bVjj+m3gjLHdbUpCxpeIbWjjqPUTz5C53CdpMCZ2fU8MTWZjKq
BMhuogqgIo7pK6aVHCUhsniN+02PnjrN9Dz9r3fpL+FwmKOysbYxQHSc7ZVJ+Pc6Vn4VBXX4fg2J
TkB4WB93YrawVvTV2tp/C2MxKEfajf3795uR6mvWrHFDiZahBJ+Q/2RwjHQYRRXq4KquBRGXnDlz
Jk7cYLQFP95VDYV1/NquXTsT60+ePDkBlbNXhaBgUd+bKJSgZJ15vkEJrOQsjd0fi/tBvyFqYc4K
h8f8QsU6rRA1a9ZMA+xH283Url07HZYuHrDVSrILShEfpfhS+QUVfl67dq37jRs3hBBmsTUU4zJi
ohOIeULK+AckU0sn/woy/CkyKQNAKQ6CtKUJYZ9cHjF06FCtc2SgEMWwD23Dj5dUxxYFuoG2hztQ
1xkBQhPjj3/gPSdg2dqB34Pw1pBN/GuYC3tx7Z8oi9ND8318fAJQtC6TJk2KllJQ9vLKD0i52Epy
ECKI92noK5DO1vqtFXBRBIN8uFn7nAnCaSmEIZoowE8cWxVao9zN/fz8UmjnwSdabOhAxn/VBxul
6WMYvt7MJ8Ri5hGnx1ij8cfpFcr++uuv5jcKYT6U8R775NfQAjod591zNLfRGcGlvY7S7Yfshbkr
cGQC+TXrN+TKlct0zYI45bZs2WIvt/YHx7qHagqkfgcGBr6Di7mnexSVmYsQDYxVtCFExFW0Bnle
h4sl3LBhg3XFEyw2dFChsMZAK1n+NDMwp44hbS3gkpXYbt++He/gwYPWL6MQZi8LECLMHf6Jar7F
Aq9Q8WZjeGcE19ZTShFW6BeZ0IhmLS5c2TD9RkE2gJIO305ABXtPa9myZe2r1FAWh04pyLAnyKqV
+K9wrl/btm3j/LN9tAR06CJ0QClO9e/f3975Q8Xa1p/aE3qVGFcKMNvGUgj7x6LQQh6ClTfcQI8/
//zTSnWUpk2bvoo7svdtaOgZinwfNAp3J/9q1ap9IqJr/bQL4aX5IovLGKDfKMR4lGThsGHDwnRB
kEMTTusgVK4Lf3mda18PDg5+hXxkVEeczuE+zkFCo7SS/78ihJbacc4M1SpWrFiwbcU1KjiZPrwo
HdR4bG0JV4lie70DlzHLSnIQfSwSf1EPICgR5ocjLy+vqsCyfd4HyqsV8C+hTGG6IQmNVwX0GUcD
OvR+gkZmoXTqxNyLUpXi/XdwE+YjW2hZuHCh9jvfoutFFuEIW1Gkn7n3Z/K7FVdiFvcgL9fIX62l
S126e2XsCOgg5i8N/qNJkyb2LQpRArOEEBZzEeVw+SxoiXa7sVUoPjvMwSVacpBz5qsrKDED63vs
GwNWXA9Itje+tYvOAfjHdttiHI9KQEBAYpBvB4q4TspE2V+XKyPN9CmACit0He40EYqzRRaOeyjw
8OFDO59o0aJFahrdLCugA6V4oJCaNE2OuoIi/EEeVvD8ktqwzbotRjJq1KgE5PUNlP0NUOiNESNG
uK7jjsq1o4Onp2fPr776yqR/+eWXL2kQjNJ58ajYIkIw9kxYn8YOqsPLzCh/VAS9KM065UV8pmrV
qo8NykEhutJopgFtwu91QjjK9JhbsEnJkiWzQqLN2hgo/naUagZWflTv4vdZCKq5F/eSB4W4pKiB
fNbu1q2bId3UmZkvoQMF/IGQ1F8hcoUKFTx5Vg6IbTryb66NiXzzzTdacjFL7ty5g2kvdelr0PIv
5H03711CON8mOp8THhNCpyALHS60b9/e3nNGQaoJ6qTtjRo1CvcjT0wE+H8FyzeThynY7wpJrVN2
6dKly2s07CiFvVxjNmjh97ezZ892sAoacSEWvc76aQTo1sTl+0QJ4YbK48ePl0tIh9vSWMnzChFt
DSwiDXqacFd7bhDOVsKd/CWlBEXWgKBteIcZs6H7iJyqrlixwnWDWywByZKhZINR7tOgzj3+/sF7
9Y1nBUarrSyOodCaU3MYJKqv+ajWrVETWZ4epgJRIX0161mirloq3Uzh56UrXb1bzKJFizyIwzPz
7K8tiL0LB2is5QJtojWpqOAM5GMB19ynAXbB9MvRSPdVeO63j/SGqCWTQvM8hwXXsVAzeBiLjrRT
q1+/fglp8GwQxACeM5D3DqYRWtaqVctuDIsXL3ZDeXKBVrNwCVoOSV3uRoFkVDTSHhTza9CqFfyk
AGFm0o0bN0a77ubMmaPxLQVAhB/0Lhr/FxAogMhFI+VfBd0TtWzZ8mXQKyVIVYf3/yplJd/dVMfW
Y5wXCKTpjkbjrjdr1sweDvGC/GjifWk9PtPlSwXSgOmx9pNCIFUmDbe9UqVKOSh8CpDpo1KlSpXO
nz//MBr5hK6hoAfJUzZi+Be477juQYHN5GL8p6IQw4GwWNNRZBMa1fRvhA6jnZFr1665Xbx4Mdz+
FpAsEcqTEz7TBkVdRD4PoqRaN9J8k1G90TBXSd9D2SagHBXq1q37vkaUW4+IVIQ0GEl1EOkMz76F
og4jkkqu1YXVu9muXbvE5cuXT+Hr65scZH9JKwijKLV5r0ak3cZl1bYe5Zx07949IWTH+Eoqd9ys
WbPsmeW3bcDo4UGDBkXru0VE0rNnzxeozNlCB71HVg+POEMFHsfy/qBQhlPowBqXYZUfa2qgRBao
e/i7dMqUKVqurxT3XKbS7KO6bEI5zEc6GsWEj64WLTKi7mka5V2MKyeNVg1FHoACL8PIDtvKgXHd
omF/xf+PxJILEepGyCk6der0Itd1oUzXxIF4dh3awYT88KeUuPm+1MsG2kc7A+0FQdZpFBkucxVl
nsz7T4Emf/Ee5wMBKtJwBFUkPsoOixQwFRVslvaFqER/pbNIBK1+E2jrT0WZCUJ636MHPv0uebMP
qZOgSCE6R0X8Igslr2a0MpUxHwVxgEngNUjnUPzHVsiLLdFWDXCjRCBrcpDBEyXpDoqspSza3kD1
fZXf33GuNm7vPVDD7lKWLFniAd/JBK/SuFhtH3kIFPBUlKXzKHx2lGER93bhuYVQgpz8LoKL6sEz
j6KAd1DOAO6pI0XkOudmv2FtHjzAfFCiIpdCrOzoALx2UTqaeaNVq1Zh7mbrKpk+fXp8cQkaLhC/
PRarn4aGT1NhlAeU5djEiRMdOsOwDNtOwtq83Qwmhkz9hb+2r6RrE7hDVZ3HWg5ojU0rOU5Fm7cB
79oCUl88g6h3jX7X5jX6BP4rbm0WqNKNhu3E/19RZu0Ddo//V4pDWY8xSzPhUjvpw50IrpVsZPLk
yW4oSy3u01pfuyDiyXnOKeo0/NndoYVGKCiYlmWSUfucTw1Y4YEm1ATe5tJgTvu8mApW4K5tAdBu
L71fB5XyWFc2CmMG6toOlOFPfG3pAwcOPJZXKimr/DoNcAuO5IA0/4ag3JognBhFLUbZJmB0x6UY
HAqnhR7XQIUfUZyGKJF9cpXku+++k6s13eW0izsG8C5cKwvP+phnvoFhD5dxo/wHQY+hGNdsXMdt
c3Nkos4dVSY+aC/s2t7dq353KYlcCQ3z2IypuBDciFnpVgcV40ASJeR9IJV3lco8CbTOwoo+1fI9
1mkHGTJkiEZC2/pYWlnJT4T06dMnPlFTmhIlSlQU6SV/tfmbn4Z+M6JBtzVq1HgfFzEMpNkOCmjL
hGMY8XYU6RgoUx8D96LM12lbs9mKdVv4ApwkAarM6mpUvkMlUdnmow4PPz5gwACXk8nIROMK0HIz
9F6W7e/v/9jSOShJGkhibnx0asoS4beVBw8eCFHMDDDK9BvIGKsuMLalefPm79Bm2r4xBH6XD26U
FnQshmFMp760mNmccePGvQxKaKU7oef/f0EMT9DIBqogSM7N4OBg+9fDXr16vYrGme8W+DTzlS+u
hXBUq86Y0UQ04NHBgwfHWClF0kTo9EysarlWsrVO/eekQYMGZL9u3kfX71A4CiL8LiNCYZqq11bl
hQNGvhIP3MAsYoolLrctSC4h/i8vVyGXge8Nc9JvbAvWb1a91QEKRLqmpTOyceNGLRpeC6W4pvJh
VZuqVauW9ZdffrGu+J9ovAN++7XZs2fHGW+KqhB6PtYFr84ykH0aZHsnSvETRn0aJDTridOmEbfj
F1988Sa+10zw9fHxqWclG0FRJisduPljxIgRLlkBJSrSsGHDd3BlZvlEOMJ1Gs1lG5foOwAhWhWe
b0JUucTSpUuXEzmzLjGRF/H+QAhZ1WPHjj2xSvGoQCjTEXrfItTND3+opvJhTGY+C66ltHVZ2ILf
raALsZa7PXr0eNtKFoP1gJyYlWZ42LTz589bZ+JGtOoKbupL+T3lgXBpEozapY0yYcIEN0hcERR+
v95B5HEZ4hwYukMOZMyHspzhr8O8U5uQniooKCjGH6pcKcWLF69F253YuXOnG2V8E+V4oKgFtDhA
BBLmYvd2gXQMU2UALz+G7katV6+eFi01vYa8wL46SlzIuXPnNDy/CiGXGckM5J0jP7GycsydO3fU
qOkJ+cx4ByrvCrCa3zqtVWISUJEnMIrJ27dvf0whuVYr/S4msjGLtj4JQnt1A/XNjrrkz40ynaEM
9yDcb3fv3j3iAU3Epj+qIiiwQ1cu4UptpUuzIHYxGkQbVdH0d6DchIZiysTWAYcOHYpVyG7ZsmUK
kML0t6Acy/QdQFKrVq2UVK52GrzO/4+hBIQuAcY0jXrc3Ldv38fcKuihFf5zDx06NFbzH1pwc51A
iP3169dPQ57fx6Bu8Ps363T4snv3brkF0yWNP/W1ko1AMM2MLMIUbWEQ8xVLnJQWLVpko2F+1btF
ZvHf4/QByzodq0IdmG2naPwL/fr1e5WG/JB6MLE7edEW2AvCGjIIQS2E4TxQl7KVZBfKkwaGvxmr
dahfV8vZs2fdUIB3IeHVIMlm810UQft6HlL+UdhvrEvDl65du6ZQQXUDbNoB8gjHzAghoGabfJGV
HKuClWbDOs3msWL/8IY58BqH3rnYFEK499WDiau6h5X1pUL3q24wmh0oxnwa/R4N2xo34vB9pHPn
zlpvSxu3h7lan77/wENOUMcOWyS5SjRkgfw2wJD2kMe7MiRI+BW5CspyUfnmfOTLJVT53zqU8tEP
+/Tp47DYBo1h5iXykjj5CEReUOysdmVAMebWrFkz1md1hxbCTq1zoRV1DDphZfewrJUVKlRIg/Wb
FXtRmBteXl5NbcswSubOnattE3+m0U927NjRgWDK5aBQO/XMIkWKuHQNC+2d6u/vn4m6WkSja9ab
BgwdIOTsjOLmJ2rMCOrl4L3VIeSR97WUKVOmugqJQpwNCAhw0Hq0/ZDOYRmRbtUYE9HiphAyrYFt
lIFG0HoPc4G/OFUGCYw8MQpxmka/mDlz5q1UatPGjRu/TrSjoXJmN12bUkDW6qkXVaLBQhjQD1Jk
LLEtoatB1OHDh7tD2mdJGSjXfZ5xGBQ0kRzc4w2u1Sb7jYH5WjRcoapVqyYHbZxyj23atHnF09Oz
Pvk9rueTp/M8p2/t2rWTR3vmF5pVVwVEg08+uloJGm8WFcN1xNpUosOHD7tRqCJo9R+WMmgn/4m4
Mvug3riUpk2bvkCdfA4C5ATe3yD0dodHaGyFGRKnBqfhdwLHt8WtRETVyVWjRo0yQLPmqWgDt2uU
qVpISEgC+EMKft8CZXdgtfPVcEI+XFMaFGGhBe+mS577/5bC4KIXoUTteIYnBvshxpIYxXqpf//+
CbXIOor4weeff15BPaxCBdWZOAMKVSBaI6JCCwU3k2FokN9hyA4KgYXYFt78PvQMJVeJluMFTitT
YcbyqOQ7EEitvxhrK8FERYD+F4hu6tu6uNWYKMP35O99lNZ8CBSfUHiMQZ0m/7fgCv2FLvx/jWvG
03BmbgZt28DPzy8NdfmbXBHXa/9wTeU7jLL04rlTQOkd3HvJxulQkJvUjTZ811S/NdyzlEObwB+V
Iug53H+Cd3YMPSo+RkKBTbcwLz1HLO6gXWRypHXuPDDm0l7K5cuXa9JMBSrhkt5BRfxN5bXB4uIs
molIcBNJsOghahTlT8iAgazp1KmTWd0fKzWf46kbkbabHDew6g64jgQoiBcN95NlvfeEAN7e3nnU
sYe1iyct43qt7a2vx2Yo4tdff+0GarwBIuQqVKhQExRgMgi0GWXUQFkp2A2uv8Hfv6mrP8nLFiKX
DriHdBpboWe4RPCNtayCPSS0c/hoBBEx51Qgwip7R40rhOd9hqabfgYKeKFs2bL1ID3/ymCV0CLf
rwGzNNpaWaryp0bFOGbAaeykrEuXLlk5f58G0ifl7SCtn23ras01paE0Ilp7dE1S46FA9k41fP/L
GvtAg3amzsOMOjZs2OAu91C5cuUUoFB2UMCTZ3nCOT7nd3oMNNwpBDESGqaMCq2jWbNm9l1sJPhx
lPN/PYVUyISINoWPimAJYt2mn0HKgO+rADK43CVFVQIDA19TaIZxmBnbVv4uFy5cuAfuw2F1vEGD
Br0FB6hF4xShgcMNJZctW+Yu8gfixMy3x5W0bds2g+BQhRcRspKN3L592w0CZOYz4sv+hjjFeB4G
lpWI6GWRVdl/lyhRoop23rdO/yuiNSOA7nzqdwEN7CvzCyFwqQOHDRvmoAxPtezcuVND2K+pAvI8
MkNZAnyWwheaKe3ZsmVbC2pEOxQEUj1Qug6CWsEwMNh25cqV/5qbmDhxogdhngavfoGvvmBThNAH
SnuNepkLiuUGFZ4IfhPrAoExWz5jIYexBgdomzNnjuLo2WK9QhIacQ6+LUpKoRFKuIQkxMjak+qG
3sUzZxJGxWp3NCT5PRrcz/ppl9mzZ3sQ3WQkohmMe/jDVja5CtzAJMjcLoWDoRUDhbkog4EUZpg8
efK/znViVWhkM+2eStAgmMeGp+H/3oM4mV5LrPshlbYKkpQT3xjhZFL13hFqJeH5lUAXzTIyA3h5
1g/cG+aK964SeMpb8B4x8UlWkpi8B8QwI2R5EI0eWhH+oLGHk9csP/30kwd1kFRT3yCD35NnM05E
h64nKjoJpwjmOUmk6E+ltGvXLg3k0cxUxnLHaWX3R6VmzZrpIYKmJ07XwSnOgixfwqRL+vr6poFl
v6E1sokW3iJ0SocSlOJZ/aj4nQq/VJmCZdK+qFevXqyusqbP2aBRH977ALavDc805iEVEVVP3KPZ
fFUHUc7vuIteoEWmFStWPGb1KFViDYzhno0gmx0xUJIHoOn3lLMkyOe6GdZPkmAhphOKRrvWsGHD
MGcLYznvct0YlOGyKlTXU1G3qdhTHBqqtYO/u3iGFtEy0YmIGb/PUPHTgdvPtHaU9bhYk169er2O
JZ+mIX/v1KlTMsX1KOZhKbPtIF/aBWgBypn6t98i/iosxQAxGmbKlOlnoZxNMeAXV1Gyof7+/u9p
H6ynSoDLIjbymDt37imPfs2ziXbth2gWpoHH0Pj7QBbtqKMOmAfWcYe06yiNVqdfhXtpSWibBW4S
Z5aE5ZZQg+My9nAsVrmkBCjmCaKmYSBbKyx8GUp7izzuDQgIcGrgTYsWLd5GudrgYo7peaor/QU5
t1eoUKFERLsH/Odk27Zt7jTefBVS8AhHqDR/fvgfOfWVDTeSlLAxD5FDFeLxQHxzIFZXmQYpzP0p
hgwZEudjMCW4pd4qh6yZBjNjG+SqaLR0ch9LlixxAwU/hiMc4PwDHx+fAOvWSGXBggXqdPpIrhWE
MHt86EDZruAmOxHGPzG7BsZYsJSPsHrTe4gVnIah59iyZYt19r8jIIBZLFSNDRJshdcUnDVrluEI
WkUPJdYU+UNCMoxgXJMmTaK8Cs748eO1+VpJnr9dbtGmgCjKfAzlPz3Pw0G8vb39BKUqIBZ0FDKW
0zapNKZy9OjRWO+AunDhQjx8vflsT/7X0tjmUzOooHU1taudNmG/A6fYDy+oNHTo0Bj1LQQHB78N
gR1kQwshEkqyAxecs0uXLtZV/2HZunWrO0SpA9puog6FWbiD8u3bt49RnwFM/kOe4/Qio9GV1atX
v4SLOK+8EwGZWc7Dhw93AyUKgwr7xCfgSIsguGZfblfI6NGjPTAkb0isXJDhFuIZlSpVKgZ3+te7
5GMsgYGBHvqSBlKYTiQs6gaVOJZKzEwBo2xRY8aMSQS5W5stWzYzCjg2pXHjxsnIrxkjShtVu3fv
nvmQho/X7Onb+fLl6/vodwlXSf369TXGQd3fJhJBKc6ilKV6R2OHgCdOli9f7oGPrGnrwLEK+BcV
Or5YsWJFUY53NLInsr0dduzYocU7tOTPQyITeydRbAkhoFaVN/ktWLDg54TKGkl9ED9/HyXvGXoS
c2wIHCUxkchQymvcLnk5C2cpKRJuXfLfFth4VtBhngiYCqiD/zVaaD++cjaV3B0r0AprJWnw/PzO
j+/O7+XlVYEGqYMCdQeqzYwhXFGUd9uJqqCoOWwKDCn2BZWW6zeWO7dv375xMlFZa1dQH8Eog0FY
IQUu83N1mD0Vor091SuHYizEP2uLBHvnjA7F/PLNHLdESGUd/DUEK/R1ccEh4Ar25YSzZs2qnXA1
GuxAo0aNYrWr/FH59ttvPSCbDeRulReM4ijhqhlc89TI3Llz4/v6+mYmtGqaI0eOpYSoB7ECDfG+
hVJoZJC9J1AHvzUUzHR26UChKliPijUhcjCDhm2H+iCqVKkSpU1lXSXWrjvB1I/ptSUcXtesWbOn
81P65s2btblqMiwye5EiRbyxhvqEdK2Bx9Y0QussWbK0BjaDsFKzKZmOwoULR7hNoSsEF2WWFtJB
Xs54enpWOHDggHU27gVC6QGnGGYzEuqpZ3gLmTwTotFQtgYCVWJdIeAtZoU5HX5+fjXieoJyWIJS
vIZhbFSexMVArDC3jHompEaNGva1oUAIs0d4bAokcqDtfe3atcsPd3DTwlzW6X9NKleu/AnIaTqv
5DqIRp7Or6SRSYUKFbIp5FRFAOf2/TdjS+ApZhce4FkjvGYR8QzgvV1xHY2IcuC1xbOgpO82bdo0
kat6YJ2RGTNmaN1ts3Si+ingOv/KWl3/urRv3/59KsD0euIyxlrJsSaEwov1rrAOyJ1WnruiT+Fw
nGVyLzRMoWrVqiXRss3WI2JNWrZsmZR3mzkoOXPmXLV+/fpnj0sA1/GpBLNGFY216eDBg7FaCbzD
bKng7IFP13eNXShHPwjyJ9oPy3pUrAgEs4/ei2LeatGihcu6z/9TgjWaBdPTp09/DoIVq7OyUAiz
voP6RtKmTbsvVapUmoB7jAY4znEOlLjGubti/DalsB0KUYH1qbi5LD169IgVxKhZs2Za8mRGX+G+
HJZvembk008/NTvj4Dr+ady4scMeVa6UnTt3JkAJzOd7GvdmQEBASir9pYEDB75Tvnz5d3ENmQiF
PwMNqsMneqM833D9MZTkRmgFQXHPEkq3RlzeZ6CBR7zXbK2UK5ylA556oVGqiuSpEqjoWOut7Nat
WxJQwHSxp0uX7sKCBQsiHKyyefNmrT/9LkriBb8Zj3Jo60Tb2IYHENSZRAcuX88BsjtF78iUKdMS
K+nZki5duiSnocwcSSp+zqFDh6wzrhV/f/+0cAJj6XIT169fdxr2RfAaNmz4ES5jMHk1nEeoAbot
IyJx6YIlefLkMSvzgGKRr+jytApWYXgEBO5kSEhIrBC3SpUqfa536ACWnVvg+xERasAhCml4nU0p
ChcuPH7o0KEu6zcgb2P1bLjVQivp2ZMCBQqYZQfUJ+Hn5+cwh9RVUrRoUbPWhQ4UcKaVHC0hj+lQ
isN6FiTwHkriku8w48aNc0cRtuu5GudpJT97QgWrg8p86MLimlrJLhUq2IR0OiCN/azkaAt59oRw
mj4U/P1Pts1KYiK4pQwaPiBORZhr31T/mZMNGzYkkF9X5eKXY2WJoqxZsy60KYSnp2ctKznaMmbM
GG0VaSY7i2QSMuayTkVLUCg3FNW4C4XgoTfGfSYF1m5j1/vXrFnj0jkMmzZt8gDizdZQckt169bN
YZ2KkRCBtNIzdRCuRvtbjCYDValSpQDoYLZXQjH6WKeeXaFy66tiIZbX27Vr59L5C23btv2A6MAM
W/voo48u9OrVyyULahAyl7QpBGjh9PyNRyUgIOA9yKRZPjljxozH+Z3UOvXsitZgUA8iDfYP1uLS
RcXKlCnja+vroOHsO/HHVIoVK2ZXCB8fn8pWcpQEPvo6btLs9wFC/F2uXLkwN6Z95qRBgwbZNbQu
Xbp0DytXruwy/6m5GLijibaGI6IJtk7FSOTzCxUqZAb4pEmT5nqTJk2iPAwvODj4HbjNAikrruwm
hNql61T+p8Xb29tfFQOhuti+fXuXrR7fo0cPLTZqlgHSx6r69es7bMsYHdFcDkikhu+bRdHy5cv3
+JT4CGTKlCkaC5IyV65cG3Q/hnATlAjq2rXrsztayibaHQ6S9x6k7ydVDhXz3alTp1xWMbiiuiia
6aGUu5gear+LqEpISIiWI3wZ5a2K4hol4+/voJvTXyY1Oadq1aq5Ic/mmwWIeNHLy6v+unXrnh1l
0M5yM2bM0NJ67hDGBM2aNXuxWrVqWqk1dZEiRbT4xj5VDhZ8i8q27/gXU+nSpUtiINmQNYWGuKJo
LTCu/TEaNmz4WqlSpYpqAHFKawUZGvMcHCDSLaFt0rdv3wQ0fjV40jkpKeU+6O/vX8Q6/fTKyJEj
tcbyaxRe+2uWxTe2xo/3yZIly/CcOXPOhUmv+vjjj3/B916Sm9BHIyr3j9KlSzdesGCBSz4t43bi
Fy1a9As9X40H8mzRlpLWaacExdWCY9oju5m6u22fptWJRll2a9aXdWmEsnTpUj0rMZFUP7kt7r9L
PcwJCgr6wLrk6ZVGjRq5Y0m+aP+P+FjT68ahDVQ1N+MOx3Uq9hJh4CkUYx8wPoeGC6pVq5bL9sgE
hRIWLFiwrbqV1YC862qdOnXyWacjFdAgAQiWR6O4cAl/WWUwO+yiCFtBtcDu3bs79aVz0qRJZoN6
uUJFUdTJBZAxaPTo0bG6htYTI6BCVRr9phQAFDiCJUzNkydPMBVSjXNlid3zU9mZNfN669atLq0U
+IE+Yr0FyRtBHsyEIazxDgoaZF0SqbRu3ToZZG8k6KVxECJ8NyjHLsoQgsvJs3r1aqc/vnXo0CER
6FINUqspjw/hDZr57dJFXp9ogdG/RuG1O7967r6ANcfOiqqPiBbqAAFeBt4r6ruC3i9lwKJvYI1d
nV2qqE+fPglQJrN8EvdeyZs37zRfX99iY8eOjdI0v8GDB4svpSTEnYZimllruMyxENIorzXxn5aS
JUsGqjEgcoeGDh0aqxuPacvEXr16eRC+JfPx8dEi0evk29WY4iS4o8P6QAR7d5qTgC5FRT6B9fOg
QZEbN25Emfm3bNkykRZcxWWabQlwOSdBRr/Fixc/PUsKOSOKHmiUX1QJMO/6VrJLZdq0afHw3Voa
8E0arCgWPJKGP4ICmLCSv/chpydBpx5t2rSx7yDojADvbrg38wEMjtDJSnZaRKRRzvS4m6+FCnJV
ikhq166dxrrk2REg1R2rCEAZtOnpQQiTS2ZS46+1prZ7/fr15Q5SgkDlqPAxuIWD+HajBLzzAf9f
4b1bIafNtbWxdXuUpEqVKrl4zi31C2Dl5hn79u0z55wRXEsl0OCM8qSwElfV7Jkhjmi9Vm33CAwM
TKhl9/TVD5i9CZu/TsWU0DUTJkww10ZF5s2b56ZwkXDuNW9v77S4gioowGDgdzOVbF/uUGEbPv48
oeAmDa4pV65ctvnz50d71BJKlDh79uyb9ezPPvtspNIGDhyYMDg42OlBv+TFrF0lvkCI+WxNx9PS
vxp4iqWuALK1BMAD9diVKVOm0ooVK7SMToKaNWuGubFpeELUkQrFao6lT4WY7sZS7avEKmKhoi+T
vp9oZQLM3Z9KT33gwIEY9e5NnTrVTV8aiSDM9wSiiROEnOabBKj0AYgzzlzohOBmzOp2qgu4S1Er
+dmQnj17psRCzWihbNmy7cBK2zZu3Nj+cadevXpFqMyO1k+nRIzcpgAWAlxC2XajAGMLFy5cG+TJ
NHv2bJdCMOFvrSxZshyRq0O5D9WtW9e+qy2haiU4xWTrZ6QCan6o/g7ln4hiDpHPs/Vdgsoy2wjR
YDOCgoJeU+gn6datmxuN+3Xx4sWrmAQnhXBvrqUMGkZXGxhPt2fPnlhl5rynv5QBZLgCKf7UttG9
VrhF0XeVLl06SpNlcDdmjonCXRDmidnJN05EcTYVadaGpvK24C6qcaQiwqiKZV/G/yazLnVKcBVf
qDKxsn8gkLGyf+WjAg96QwinMoAUByGCwXCiUijnetJ/+uKLL8xAnbZt27ppArC5KQJp3br129SJ
+egFSkyaOHHis4USuIn8NP4B+U1Vqogl1nEXyxup/bmjIliX2d9LB/wg1mZwPSotWrRIDodYAkex
z9CCwJ7FBdg3hAEBk6KkTs1Oh+DWVfiLYt+BaxW0kp8d6dKlSxL8bXdIoFkaB0vbp51sdQ4YVr+B
uS4yAZ7L2xQCS4315YVCi2Z305CFcH/7cVn3iXAcdg+CIOeERE+zfkYoPCs+6LDAqosdkFanhwNe
vHgxnpaMXrt2rRtHvCNHjlhn/gNSvXr1FwgP39DnauB+i+WL9xIB2FfLr1GjxgeVK1cOc/X8R4Uo
I53tY1T+/Pl7WclxJoMGDXqF/J8lfNwwa9YsO3eBQMfPmzfvdBAsxEqKVBo1avQuzxJZ/adQoULj
cK/hhsSHDx/WZ3Ht3vMm7qpQwYIFAzGwECKuZrjfQqpjjRmxLn9yBZgdTaGPA7X3FRFAJL/Chzrs
dYGld6NCvKyfEQrWEJ/n/S6FwH+v2rRpk3UmbiQwMDAzZZEytteIJpAtPkr6AshVi5D6Om4sSiOt
iGDy4UIvyn1QN50fXe2X3xp19TIGkxfOMpoo54QINUpkdg6QgXGvjOxIyZIl20KyY/VTQIwFnjBM
jZcrV65tEK50t27dss78TyBiyUCOP6hop5fbQ8lm6pk0wEXcTpyuyEZ+C+rd5KE5qFcze/bsc2ik
lbjCC1jtdOsyIx07doyUYEpocF+U4poamEafDg/JANIkhVt8yt8OGiIAKt5FEa+DTHtxNaNRyKYY
Uj1QqSUuZxX3miEEnFuKUsTJx8JoCZlLCfm6CDpod7p2lSpVerlXr15uo0aNUndzYgq8HGXZPGbM
GKdDRyyhsgqvw9fXN05HEtWrVy8FZbmXIUMGrRGhjd61O66sVYN+HQbC8LvfL7/84tSqt7gBHxT8
tCyexr8N2bzAX/1/C4XYB4J2r1KlSpb9+/fHHz58ePyQkJAXcFMeHBppprmkFcmTWcYApZo2adKk
J/cjGf7NVyOOqTjNp9iOdfWEfNVFszeRfg2/GKXZTAMGDHid51xW4bHKMT/88IN1Jvblm2++SSBC
TINdwzoHk3cvSOb3WPh1GsY+T2LEiBHuKPp6XIrTUwXq16+fjmeNUFc7qPkNz+9Wp06dwps3b35h
w4YNGn39XokSJYJIn8V1S3n+ZBSlBlFcEtBI/Ko0yqrdCjUM0Okhe/+K4CuLoOk7gD0DbWpMKvE2
hLK2dUm848ePW/9FLlTKBD0DuP4TK4lTt4E11gQpils/tbPxd7iMqyjLm506dXLHBbyINRenvL99
9913LpmlToOnh6fMwZgag4qlQUkv3HEXyr8PBf1NYzxQkln8Pink4v/wd655UmTJkiUJUIDPyfRZ
ZRotbh56VzoKnWrq1KlONS6MPKf8qpSCyolSb6erJWfOnJPIyz2suQz/D8fCt6Ps5/DnU6xLYiw9
evRIMXbs2Bcg5PHgTVaqCV9fgYwOkXHJjXXo0CEDingY93Me9/Lkug2bEIZ+Kp8L3O0cN26cPcMH
Dx6UpQ1ESTJZSZEKFb5ECgGx2zZt2rRwv1+MHz9eyubh4+OTCKL2CrD7Yps2bRJQydYVMZMiRYo0
tRBP2zFpG0kzLA/SV8e6JEZCeBsPQq4vxtngXNVxk9UoxyfUZUJt6kJZ3OEN83FjdzG47LibmeI2
I0eOfM96xJMrRYsWbaLKAvo6Qo5EEI3GE5O/A6/4Ew13evgYFaRZXDcVBuLLy8+e/b8J4YsXL1a/
gEZ0v0TFZaLBWhGiziI025YxY8ZjkNw9KNFyYvgg/O57utbcGE0h1PwQl3EDy/wVJWiIwhl3Rlmr
d+nSJX65cuXi275/REe0gS3PnUGdzQcF+tPgX/Ouc5RprZ+fXw44RApQ6WeUUYa2gGuGopR3QKwn
XyGAN9P1TGOEUFE+uI+qVGB5CrmawnyLz41SxUGqxuh5NPIxLKYw/jU5vtYb9BhKpe0VyaJyFLJd
QxnOkn4WxTiHBZkuaCrvHO8P1FwI65HREvGKbt26mZ5XGi9AeaI836F488jbEhS/VXQHBLVq1aoi
hPMj66cR7e4nBdH3INzUJo6V/F4CSb8NpzhFuW+tW7fuyV8qgMqvpcrCss2QdR36TQPdByWiPD6A
EPYtKsBM4afhzUcvQTYVclWDWYDSzjSWJw3+vmZ6aRwG5DU+pPBjlKmHfD3XP0CJRgcEBLjE50Iq
P6F8ZuExnm0bsaWvs+NcuQ0jaJpQfIW6u6dBOiChn/XO2yhI7CzC5WoJCgpKgYWeBe7motHB+MPR
qiwhRHShG4L5Ec8ZDyLomcNQuqooioHLhQsXar7DK7DwoqS3LF68eFMigNw0/otbt26VpYmE7ZVS
cL6pfHJMhWjDgwZZoU4iLy+vpiDFRCk8x8OyZcvW27lzp3Vl9AU3q6mN6SjvtzIquFcFUMRHCgEK
h8ArMliXPvmCr7d/toZIBqsQ+NvggQMHevTp08edCrXOxlwgWf409Cb4yUTeNZi/M3ATpwjLdsE7
ik2ZMsUdwpYRDnAdaL+skVHWrTGS3r17v0F5zEhuTU8EjTQ7THuEXwoMDIzR+lhz5szR11IvynEJ
dPwZNFKYOaJUqVLlrLqM9QXiY02AuVGWVi+msWZhWVMhgoVctRMdjV5y1apVDhEIDfUaDdRX3x4q
VarkXwbhf9PLRz6iPJLaGRk1atTLoOCPegeu7EcigGgvdgIypEEZLnt6eg6Fl7zE/2dRjPVEIL3k
okCK/+5YTSCvuSpJh1yH/kKMbgGB5YYOHWpdFX0ZMGCAVl6Jj1tJBLFL0K9fP/dly5aZc/j0zlIK
KvQKJHcGxPMuFbv16NGj5ryrBd7yCUh0TWXEEEbaECQqQrSiMSGzUKpdRFMJ27Zt+zL5v4oiaASW
xnueAYFjdZO4WBXgM5N6L0GHjVRSa/6ahceB1rP49xjB94gRIxLCHeqAOoshX7th5D/gNsZpaWTO
aaZ2ARTiJpb7vcJC/v4CyTyLG4m1L4Y+Pj6NxFfgE/q201xh6VdffWWddZRff/013po1a/TJXaOs
NChZ3dOvUTfXvL29zYJoKHtWKQP5vg5XWQvyDTc3/5elWrVqvuvXrzdaTUO9jFL8LKUAvsfNnDkz
2q6DGL0hStYc1p+NSCM5BK8YlvU1FXqVhhkodOBdCk3voCQfgg6zUc6LNFSsfS0U4aRcZqAw73oI
8fyWMLWZv79/WRAsDw2ai0YvSx7Kcq4S+WwBYW7B/y0oSwuioRDuuw/iFYP7vKBISc+CQ6y4du2a
244dO56+OR40TmEVGtdxl/9dukApoae74FqViMuY0L1796T6wCYihkLMxdIu4O9dupjZo0II/DJR
1lJcpAlNo3MoYkGZf1LfilwtiOGSXtEnVoC/NSo4ljE9Jr18j4oGtbRv3/4DfPnfVOjUPXv2xFPY
mS9fvuG4jD0oxS/WpbEqIEVCFLMuedhKXjQL/i6H6fa2HQpVaWxtw3BHB/WhT+3auVDpdmWCN5yI
7Tmy/7rA/ktS8IcgxV3IWG4rOUaiNZ94bk0UQFalUUZ/TJ48OSFWps/X52mAu0DwKOvyOJNdu3a9
CkdI165du7xEEHnhVXmDg4Pz9urVS7+1ZkTy4sWLJ9dfrskaFBSUl8DIl9/TU6dOfYMy1bAe9fTK
uXPntIioWc8ZUriBuD5GzBnfqnEZFWn4O/jkYTT8CCzzQZ06dd7JlCnTYSpWu+Jcgs/ktG75TwhR
09O1sWtE4uvrWw6UMEP3IV7BWk/BOhVl6d+//5s0+O+El5O0RRNK1gxE+Kd69eo54BB/46I2gBav
HzlyxGXu6bm4WO7evesh9iyUSJUq1X2ihDZAa/zoTBBWt7SiC6DYTP+Hm4yVosEZDur5sPe25sLn
8mQLBDA5DWn2wNKhjzn6hN61a9esnTt3Tpg/f36FcR4QNA9CSg8a2qNFixYJatWqlaBcuXIJCDcT
EKIlABFWcyzUxiuTJk1KhJswK9gIgXAjl3lPlNaJeC7/ouDXU6m/wKYUtgMXoF7Nv+ACJ9OnT38S
HnDyww8/PM21UhytB20OogctZqZeyIN+fn7FiffrWejwB8qTE6Wpar3qufxXZNq0aS96enoGQzTN
LOxHlcPZg6jlNgpk9tSCqbe3Hv9c/svSqVOn9D4+PpXy5MkTgJJ0xWV0JXLoiivpClfo6u3t3RV3
0ZVrupYqVcqch4sMwk1sAymMYij+HzBggFPzJp7LUyxVq1atC8/Yyt/nnCFGEi/e/wGe70+T4eO2
6AAAAABJRU5ErkJggg==</Image>
        <Text id="Profile.Org.Postal.Country" row="0" column="0" columnspan="0" multiline="False" multilinerows="3" locked="False" label="Profile.Org.Postal.Country" readonly="False" visible="True" required="False" regex="" validationmessage="" tooltip="" tracked="False"><![CDATA[Schweiz]]></Text>
        <Text id="Profile.Org.Postal.LZip" row="0" column="0" columnspan="0" multiline="False" multilinerows="3" locked="False" label="Profile.Org.Postal.LZip" readonly="False" visible="True" required="False" regex="" validationmessage="" tooltip="" tracked="False"><![CDATA[CH]]></Text>
        <Text id="Profile.Org.Title" row="0" column="0" columnspan="0" multiline="False" multilinerows="3" locked="False" label="Profile.Org.Title" readonly="False" visible="True" required="False" regex="" validationmessage="" tooltip="" tracked="False"><![CDATA[Kanton Zürich]]></Text>
        <Text id="Profile.User.Alias" row="0" column="0" columnspan="0" multiline="False" multilinerows="3" locked="False" label="Profile.User.Alias" readonly="False" visible="True" required="False" regex="" validationmessage="" tooltip="" tracked="False"><![CDATA[sb]]></Text>
        <Text id="Profile.User.Email" row="0" column="0" columnspan="0" multiline="False" multilinerows="3" locked="False" label="Profile.User.Email" readonly="False" visible="True" required="False" regex="" validationmessage="" tooltip="" tracked="False"><![CDATA[bianca.saladin@bd.zh.ch]]></Text>
        <Text id="Profile.User.Fax" row="0" column="0" columnspan="0" multiline="False" multilinerows="3" locked="False" label="Profile.User.Fax" readonly="False" visible="True" required="False" regex="" validationmessage="" tooltip="" tracked="False"><![CDATA[ ]]></Text>
        <Text id="Profile.User.FirstName" row="0" column="0" columnspan="0" multiline="False" multilinerows="3" locked="False" label="Profile.User.FirstName" readonly="False" visible="True" required="False" regex="" validationmessage="" tooltip="" tracked="False"><![CDATA[Bianca]]></Text>
        <Text id="Profile.User.Function" row="0" column="0" columnspan="0" multiline="False" multilinerows="3" locked="False" label="Profile.User.Function" readonly="False" visible="True" required="False" regex="" validationmessage="" tooltip="" tracked="False"><![CDATA[Wissenschaftliche Mitarbeiterin Neobiota]]></Text>
        <Text id="Profile.User.JobDescription" row="0" column="0" columnspan="0" multiline="False" multilinerows="3" locked="False" label="Profile.User.JobDescription" readonly="False" visible="True" required="False" regex="" validationmessage="" tooltip="" tracked="False"><![CDATA[ ]]></Text>
        <Text id="Profile.User.LastName" row="0" column="0" columnspan="0" multiline="False" multilinerows="3" locked="False" label="Profile.User.LastName" readonly="False" visible="True" required="False" regex="" validationmessage="" tooltip="" tracked="False"><![CDATA[Saladin]]></Text>
        <Text id="Profile.User.OuLev1" row="0" column="0" columnspan="0" multiline="False" multilinerows="3" locked="False" label="Profile.User.OuLev1" readonly="False" visible="True" required="False" regex="" validationmessage="" tooltip="" tracked="False"><![CDATA[Kanton Zürich]]></Text>
        <Text id="Profile.User.OuLev2" row="0" column="0" columnspan="0" multiline="False" multilinerows="3" locked="False" label="Profile.User.OuLev2" readonly="False" visible="True" required="False" regex="" validationmessage="" tooltip="" tracked="False"><![CDATA[Baudirektion]]></Text>
        <Text id="Profile.User.OuLev3" row="0" column="0" columnspan="0" multiline="False" multilinerows="3" locked="False" label="Profile.User.OuLev3" readonly="False" visible="True" required="False" regex="" validationmessage="" tooltip="" tracked="False"><![CDATA[Amt für Abfall, Wasser, Energie und Luft]]></Text>
        <Text id="Profile.User.OuLev4" row="0" column="0" columnspan="0" multiline="False" multilinerows="3" locked="False" label="Profile.User.OuLev4" readonly="False" visible="True" required="False" regex="" validationmessage="" tooltip="" tracked="False"><![CDATA[Abfallwirtschaft und Betriebe]]></Text>
        <Text id="Profile.User.OuLev5" row="0" column="0" columnspan="0" multiline="False" multilinerows="3" locked="False" label="Profile.User.OuLev5" readonly="False" visible="True" required="False" regex="" validationmessage="" tooltip="" tracked="False"><![CDATA[Biosicherheit]]></Text>
        <Text id="Profile.User.OuLev6" row="0" column="0" columnspan="0" multiline="False" multilinerows="3" locked="False" label="Profile.User.OuLev6" readonly="False" visible="True" required="False" regex="" validationmessage="" tooltip="" tracked="False"><![CDATA[ ]]></Text>
        <Text id="Profile.User.OuLev7" row="0" column="0" columnspan="0" multiline="False" multilinerows="3" locked="False" label="Profile.User.OuLev7" readonly="False" visible="True" required="False" regex="" validationmessage="" tooltip="" tracked="False"><![CDATA[ ]]></Text>
        <Text id="Profile.User.OuMail" row="0" column="0" columnspan="0" multiline="False" multilinerows="3" locked="False" label="Profile.User.OuMail" readonly="False" visible="True" required="False" regex="" validationmessage="" tooltip="" tracked="False"><![CDATA[neobiota@bd.zh.ch]]></Text>
        <Text id="Profile.User.OuPhone" row="0" column="0" columnspan="0" multiline="False" multilinerows="3" locked="False" label="Profile.User.OuPhone" readonly="False" visible="True" required="False" regex="" validationmessage="" tooltip="" tracked="False"><![CDATA[043 259 32 60]]></Text>
        <Text id="Profile.User.Phone" row="0" column="0" columnspan="0" multiline="False" multilinerows="3" locked="False" label="Profile.User.Phone" readonly="False" visible="True" required="False" regex="" validationmessage="" tooltip="" tracked="False"><![CDATA[043 259 32 20]]></Text>
        <Text id="Profile.User.Postal.City" row="0" column="0" columnspan="0" multiline="False" multilinerows="3" locked="False" label="Profile.User.Postal.City" readonly="False" visible="True" required="False" regex="" validationmessage="" tooltip="" tracked="False"><![CDATA[Zürich]]></Text>
        <Text id="Profile.User.Postal.OfficeName" row="0" column="0" columnspan="0" multiline="False" multilinerows="3" locked="False" label="Profile.User.Postal.OfficeName" readonly="False" visible="True" required="False" regex="" validationmessage="" tooltip="" tracked="False"><![CDATA[140]]></Text>
        <Text id="Profile.User.Postal.POBox" row="0" column="0" columnspan="0" multiline="False" multilinerows="3" locked="False" label="Profile.User.Postal.POBox" readonly="False" visible="True" required="False" regex="" validationmessage="" tooltip="" tracked="False"><![CDATA[ ]]></Text>
        <Text id="Profile.User.Postal.Street" row="0" column="0" columnspan="0" multiline="False" multilinerows="3" locked="False" label="Profile.User.Postal.Street" readonly="False" visible="True" required="False" regex="" validationmessage="" tooltip="" tracked="False"><![CDATA[Walcheplatz 2]]></Text>
        <Text id="Profile.User.Postal.Zip" row="0" column="0" columnspan="0" multiline="False" multilinerows="3" locked="False" label="Profile.User.Postal.Zip" readonly="False" visible="True" required="False" regex="" validationmessage="" tooltip="" tracked="False"><![CDATA[8090]]></Text>
        <Text id="Profile.User.Salutation" row="0" column="0" columnspan="0" multiline="False" multilinerows="3" locked="False" label="Profile.User.Salutation" readonly="False" visible="True" required="False" regex="" validationmessage="" tooltip="" tracked="False"><![CDATA[Frau]]></Text>
        <Image id="Profile.User.Sign" row="0" column="0" columnspan="0" label="Profile.User.Sign" locked="False" readonly="False" visible="True">/9j/4AAQSkZJRgABAQEAAAAAAAD/4QD8RXhpZgAATU0AKgAAAAgABgESAAMAAAABAAEAAAEaAAUA
AAABAAAAVgEbAAUAAAABAAAAXgExAAIAAAANAAAAZgEyAAIAAAAUAAAAdIdpAAQAAAABAAAAiAAA
AAAAAABIAAAAAQAAAEgAAAABQXBlcnR1cmUgMy42AAAyMDE4OjA1OjE0IDE2OjIwOjI4AAAFkAMA
AgAAABQAAADKkAQAAgAAABQAAADeoAEAAwAAAAEAAQAAoAIABAAAAAEAAAHmoAMABAAAAAEAAADW
AAAAADIwMTg6MDU6MTQgMTY6MjA6MjgAMjAxODowNToxNCAxNjoyMDoyOAAAAP/bAEMAAQEBAQEB
AQEBAQEBAQEBAQEBAQEBAQEBAQEBAQEBAQEBAQEBAQEBAQEBAQEBAQEBAQEBAQEBAQEBAQEBAQEB
Af/bAEMBAQEBAQEBAQEBAQEBAQEBAQEBAQEBAQEBAQEBAQEBAQEBAQEBAQEBAQEBAQEBAQEBAQEB
AQEBAQEBAQEBAQEBAf/AABEIANYB5gMBEQACEQEDEQH/xAAfAAABBQEBAQEBAQAAAAAAAAAAAQID
BAUGBwgJCgv/xAC1EAACAQMDAgQDBQUEBAAAAX0BAgMABBEFEiExQQYTUWEHInEUMoGRoQgjQrHB
FVLR8CQzYnKCCQoWFxgZGiUmJygpKjQ1Njc4OTpDREVGR0hJSlNUVVZXWFlaY2RlZmdoaWpzdHV2
d3h5eoOEhYaHiImKkpOUlZaXmJmaoqOkpaanqKmqsrO0tba3uLm6wsPExcbHyMnK0tPU1dbX2Nna
4eLj5OXm5+jp6vHy8/T19vf4+fr/xAAfAQADAQEBAQEBAQEBAAAAAAAAAQIDBAUGBwgJCgv/xAC1
EQACAQIEBAMEBwUEBAABAncAAQIDEQQFITEGEkFRB2FxEyIygQgUQpGhscEJIzNS8BVictEKFiQ0
4SXxFxgZGiYnKCkqNTY3ODk6Q0RFRkdISUpTVFVWV1hZWmNkZWZnaGlqc3R1dnd4eXqCg4SFhoeI
iYqSk5SVlpeYmZqio6Slpqeoqaqys7S1tre4ubrCw8TFxsfIycrS09TV1tfY2dri4+Tl5ufo6ery
8/T19vf4+fr/3QAEAD3/2gAMAwEAAhEDEQA/AP7+KACgAoAKACgAoAKACgAoAKACgAoAKACgAoAK
ACgAoAKACgAoAKACgAoAKACgAoAKACgAoAKACgAoAKACgAoAKACgAoAKACgAoAKACgAoAKACgAoA
KACgAoAKACgAoAKACgAoAKACgAoAKAP/0P7+KACgAoAKACgAoAKACgAoAKACgAoAKACgAoAKACgA
oAKACgAoAKACgAoAKACgAoAKACgAoAKACgAoAKACgAoAKACgAoAKACgAoAKACgAoAKACgAoAKACg
AoAKACgAoAKACgAoAKACgAoAKAP/0f7+KACgAoAKACgAoAKACgAoAKACgAoAKACgAoAKACgAoAKA
CgAoAKACgAoAKACgAoAKACgAoAKACgAoAKACgAoAKACgAoAKACgAoAKACgAoAKACgAoAKACgAoAK
ACgAoAKACgAoAKACgAoAKAP/0v7+KACgAoAKACgAoAKACgAoAKACgAoAKACgAoAKACgAoAKACgAo
AKACgAoAKACgAoAKACgAoAKACgAoAKACgAoAKACgAoAKACgAoAKACgAoAKACgAoAKACgAoAKACgA
oAKACgAoAKACgAoAKAP/0/7+KACgAoAKACgAoAKACgAoAKACgAoAKACgAoAKACgAoAKACgAoAKAC
gAoAKACgAoAKACgAoAKACgAoAKACgAoAKACgAoAKACgAoAKACgAoAKACgAoAKACgAoAKACgAoAKA
CgAoAKACgAoAKAP/1P7+KACgAoAKACgAoAKACgAoAKACgAoAKACgAoAKACgAoAKACgAoAKACgAoA
KACgAoAKACgAoAKACgAoAKACgAoAKACgAoAKACgAoAKACgAoAKACgAoAKACgAoAKACgAoAKACgAo
AKACgAoAKAP/1f7+KACgAoAKACgAoAKACgAoAKACgAoAKACgAoAKACgAoAKACgAoAKACgAoAKACg
AoAKACgAoAKACgAoAKACgAoAKACgAoAKACgAoAKACgAoAKACgAoAKACgAoAKACgAoAKACgAoAKAC
gAoAKAP/1v7+KACgAoAKACgAoAKACgAoAKACgAoAKACgAoAKACgAoAKACgAoAKACgAoAKACgAoAK
ACgAoAKACgAoAKACgAoAKACgAoAKACgAoAKACgAoAKACgAoAKACgAoAKACgAoAKACgAoAKACgAoA
KAP/1/7+KACgAoAKACgAoAKACgAoAKACgAoAKACgAoAKACgAoAKACgAoAKACgAoAKACgAoAKACgA
oAKACgCldX9rZJNNd3ENtBAnmSy3EyQRRphmLPJJtRVCqzElsAKSTwQsxjVqVHToUcViqsuVQw+H
oOpJt2SUOWN5OTto5aN2W9jDE4ilhKft8VUw+Gw6v+/r4iFGOm/NztJW1733toc9oPj7wV4rW4bw
r4r8OeJ/sjrHef8ACOa3puufZJXUskVydLuLsW8jgEokwQnBIBxXZjMuzPAQpyzDLMzy/wBok4rF
YGtRk7pO3LUhq0nZ8t0r7vRk4TG4LHvlwePwOIkldxpYujKyvZv3W5NJ3vpt1W0eurlOkKACgCre
3cFha3F7dSpBbWsMlxczysqRQwQo0k0sjuVSOOKNGeR3ZVVVLEgDNXTpzrVaVGlCVSrWqQpUoQTc
p1JvlhFJKTbcnayTb6EVKtKjTq1q040qNGnOrVqTdowhCLlJtvayV3v+N4/lXpP/AAVd8EfELXvG
Ol/s8/s3ftQftNeH/BWvat4Xv/iR8JfCHgSP4d6hrejTPa3ttoXiPx58QfBKa9ElwhUXmj211atF
5cwZY5o3b94q/R9z3JcryfNOM+PPDng7+3MN9bwmTZ1mmaS4jwlF603mmV5ZlmOeDeIg41ML7ScF
VpTpylKEnPl/JML4sLMcVmNHJuCeNs+wWV1/YTz3K8PkkMpx04txqvA1MfmeFr1VhqkZ0K7WHt7W
lP2XPHSX0h8I/wBun4D/ABV8W2nwzuNb1v4Y/GC9F+sHwf8Ai94fvfh/4/uTpLf8TK50jTNZhhtv
EumQ5CQ6z4avNX0W8ZZDYaleqN6/D8VeE3GXDOFedU1hOIOH3anS4g4bxMM04am6nv0fbYynh1i8
Jj3RaqVMvxn1fEUk2q2Fo2cz3+HfEnhniDE1cFSnmGW46jUnSqYLPcHLLMQqtKapVadH2vJDFU4V
ZKEcVhlVwtaVvYV6qdj7LDA7cOCDzwPvAg4+mPTjp7Yb84c0pxpN3n9pbNJRerXS7t/krXl99rK0
ov3b69bror6PR+XrbYfWgwoAKACgAoAKACgAoAKACgAoAKACgAoAKACgAoAKACgAoA//0P7+KACg
AoAKACgAoAKACgAoAKACgAoAKACgAoAKACgCC5nhtoZJp5Y4Y0RmaSWRYkUBSSTI7KqgAEkllwBn
P91qnOpeFOnUqSkrKFK/PK+lo2cWnro7qz9SZSUE5OcKdk3zVHaCsr3lv7q+1pt3uz568Z/tbfsw
fDrUH0bx5+0R8FPB2sRhHm0fxL8TvB2iarDDLbQ3cc0tjqWtQXcMUtrc29zBLLGqSwzwyRkrIor6
bAcB8eZjSo18s4Oz7F4atN06eIhgcZWo1ZQnKFWNKqsPOFapSlFxnTpylODVpW3h8vieNOGcHWqU
a+e5bPEULSrYfDS9vUpQtdyqU6XPKEUnfnlGMe3NqjvPhZ8aPhH8bNIvNf8Ag/8AE7wF8UND0+8f
Tb/VvAHjHw/4z0/T9ShJE2nX974e1LUre11CIj97aTypMgxlDndXFnnDWf8ADOJjhc/yXNMmr1Ye
1pU8zweLwUq0P5qNLF06U5U1/PGHK72u2rR9PKOIMl4gp1MRk2a4LMoU37OtHCVIVPq9SMpxlCqo
fBPmi4uMkmnG2tuaXqFeKeuFABQAUARSzRQIZJpEijHV5GVFXjOSzEAcAn/DqpvKMUnKUpKMYx1b
b20V/wAvvE3GKcpSjFJXvJpL013f9dEfPXxJ/a1/Zg+DN5Z2Hxe/aF+CnwtvdTguLnSrD4hfFTwV
4Pv9Ut7Of7NeTabY69rNjdX0VtcYgmltYpY4pmEMjCX90v1GXcAcf59H2uRcGcRZ5h4zjTqYjKcs
x9elQnUjGdOFerQw7pqVSElOnFy5uS8/hcHL5DH8f8EZRUnDMuJstwVeKnJ4fE4qmqk4wcoydKjz
SqS5ZJxlyx+L3dZRtHz/AEL/AIKG/sK+JtVsNE0T9r/9m+81bVZ7Wz0rTv8AhcngOK51a9vRm0s9
JSfXoTqd1dDb9ntrEzzTFkEcTb1Le3jvB/xRyrCrEYzgDiulSbnJuWWY+rKLiveUuWlUlCKte8+W
CV3ok3HhwHifwJmfK8LxNgIOc/Z01i4VcHGpJRUv3csTSowqaTTtCTvo1LVc32BZXltfWsN3azxX
FvOgeKaGVZYpFPRkkUsrqeoYE5HIr8+nTq0W6dejUoVY3U6VX44NdJPVN+n4ao+5o1qWIpwrUatO
vTnFSjVotSpzVvii1bRrb79btlqpNQoAM4/Hipk7WS6yt+v6f1qB+eX7Y37dNn+z74k8GfBT4TeA
ta+Pn7UfxRS4HgT4M+FLryPsNhEpE/i/4ia/HFd2/gXwXYybXu9c1JEC2yXV1Fut7Ocr+x+GfhBi
ONcJmXEufcQYLgzgDI2/7Y4mzWMpxqVvZSqxy3K6WlXF46vSjL2FGhedTEeyw1N+2rQUPzrj7j5c
IQwOX5flWK4l4lzj2scq4cy6NT6/iI0pU4VMY6tKnN0cJQqVqUcTUneNKE/auEoxal4JP/wTj8T/
ALVviaw+Kn/BQT4p+J/iDdDw/JZaX+zl8LPF/jXwB8BPAkl75EkhgXw7r2leIfGuvCMS2ep+Itav
Y49SxC9rY2VnDb2sX0tfxnyDgfK8Rw94McL4LJ8PQr1HHjTjDCYfifijOKzf+0YivhsywksPh8ud
aEamU4GEKkcJhJVIqVSdedU+Sw3hnn+f5jTz/wAQOIa+Jr1oRlLhjKMRXw+Ey6nyR9lhVh/aui8R
GnKdPG4iMYLFVI0asqMKkJOfaap/wSE/Y403wxc2nwN8GeIv2cfHKR6beaH8SfhJ8RPiRoniLQ9f
0KZb7Q9Va1ufF17o2tpZ6jHFLc2mvabfx30DTQ3LMzl1+ey76QHiRWzilm3FWc5dxpQqK+ZZXnuV
ZfVyjE+0k6mJoUsolQWHy7C1Jymo4GhGlRw9OXsIwhGED1sx8HuCa+VYjL8kwGZ8K16ntXRzHJMV
XyzM6cpw9lGtLF4SrSqLEwpqDp14zcoVIReqTPoj9ib43eLfjB8LtX0z4mvaP8Xfg7458RfBv4q3
FgY4rTV/F3gyaGAeKLWxikkGmWXjPRbrSPF1jprbHtbHW7dGjQbUX57xV4UwfDPEWWYrKPaQ4V4v
yfC8UcLylUTcsvxnM4Yb2sOWNZ4WrSxOCruPuSxGEqxXtFFSl7Ph3xFmGd5VmOEzalOGZ8MZvV4d
zCrLmcsRisPyXrzlOc5y9rCpSrQnOUpulVpuVpcyj9mV+dn6GFAH5+f8FQfH2u+Af2Ivj1N4S1SX
SfGvjDwrZfDHwRdxzPBs8Y/FLXdP8AeGojLHFOUF5rHiCzs3YoECTEuwQNX6z4FZXQzXxb4Ko4uj
hMTg8HmFXPsfhswpU8Rgq2XcN0f7VzCnXoVU6dWnPCQq+0hJNtQjywnJKMvzzxSx1TB8DcRSoTr0
8RPCUcvpTw1SVOrHFZ9iFlmXVKc4puM6WN5HCWqjzNztDmZ9Bfst/Abwf+zX+z98Jfgl4NsLO30n
4eeB9C8PS3cFtbQTa5q9rYxf294k1A28Ucc+qeItZa+1nUrjGZru+mbIUqtfK+IXGuM8SeNeIuNM
yq1cRWzXOcdXwaxFWrivqGBo4ieGy7L8JUxEp1KeEy7A0MPgsHCLSp4ahShBKMUj1uB+FsJwfwtk
2Q0MLhaNbCZZg6GZVcPhqGHePx0cPBY3F4r2FKlGtXxWI9pWrVJx5pzm2+nKftB/s3fB/wDaW8Aa
h8Pfiz4RsNe0iVzqGk6nAH07xP4U12CKaGz8S+DvE2nva674X8RaetxOtrq+iahYXoimntnla1ub
iF8OEOM+JeBM2jmfDmJlSjODp4zASlfL8yoymqlbBZpgJc2FzDBYuSTr0MTSqwqNRk4qaUo7cR8L
5TxPh6eFzGjTo1cM/a4PMaNNU8dgHCPLHEYPGRUcRha1KDahOhVpyS2nZWj87/smfFL4jeGviB4z
/Y/+OV4dd+IHwj0TQfEHw6+JbmZP+F2fBHV4JdN0DxpfBrm9iHjnw9rWl6p4P+Ilqk1ubnW9Oj8U
Q6fp2l+ItNt2+r8QchyXNsJlfixwnh1geHeKKmIy/McppQjRo8McW0XGvmmQTowpUKapVac6WYZL
aFVYfKq9LCwrVa9LGey+U8Ps4zbLsVmvh5xNUq187yCNLFZZjcVVnXxGa8LYhyhluY4nF1a1eris
bVqUa1LE1Kk1WlXw9edSnCEqMqv6E1+WH6kFABQAUAFABQAUAFABQAUAFABQAUAFABQAUAFABQAU
AFAH/9H+/igAoAKACgAoAKACgAoAKACgAoAKACgBMj1H50XvsH9f1/X5mRrPiHQvD1lJqOu6xpej
WMTLG95qt9b6faLI5xHG1xdSRxh3YgIu7c38KtnFVhITx86lPBU6mKqUnapGjCc3Fq+6jfa2utl1
b05ufE4vDYOKliq9KhGWqdWcYp7bXau9Vpe/a9jw+/8Aj/ZamJo/hb4E8cfFu9N4mnRT+GNKttM8
KrOYLqVru88c+KrzQvDC6VA0EcdxPpV/reoK9xEtro94zbV+khwtXo1HDPsxy/IaXLCU6dWuqucU
4yklJvLaHtMQp8jVWjCr7GNSnr7WLcFLyp51Cp72WYHEZipK0cbh1TeEm7Xt7WU4qSg7QlKHPyzv
GUFysx7Xw3+014zmM/irxl4C+EejMJCPDfw20y7+IHiYvtXyJLn4heOtI0DRo13bjPp9v8KiybjF
HrNyqi4bXE1uBcuh7HLMuzfiitGCVTE8SQpZbhpV4zfO6ODweKxznQqQSSc8wg7v2iUYtU4eY8Lx
VmM5zr47D4HDyqTlChCnKpU9lKKVOM6j9jySi73/AHc002mnrUJ779lv4c+I44o/iQ3ij4sIGjaS
2+IfiXUNe0Z5Iy7LK3hlDaeHCyGSRUU6YEVJGiGIztUwnHWeYGU6uT4XA8JVZyrexXD9Ll9hCv8A
HQWJajiHhnovZVZzi+WN72XLjU4ByfGThWznGZjnUoRjzYfF1G8LiHTs4+0oRtSU7p/vI+yl7z1a
bUfQdO+E3wi8G6ZcxaP8Nvh94f09YJDdLp/g7w5YQSQxxgu10lvp0CyqqRqSZmPyIAcgV87jeIc0
SnWxWa5xi5xbqyoUJ4irVxDvy+zpUISk51JtrlhD3m7WvfnPoqGX5Xl1KdWngMFgcJhqM516z5Iu
GGpxbnGUpptQtvzSs99dj8zP2JLbSfid+3R+278fPhPoWheH/gHFZ/DL4C6LrnheOO30f4sfEX4Y
XPi/V/iN46srK007T9OhTQtZ8U2nw7+328usLrT+F9SuzdvaXNgIv6J8T5Y/IPCDwx4I4tzPGZrx
lPEZ7xrGnjaqq1cj4Y4mo5VDh/KqkliKylUqYfAVsxlTnDD1cP8AWsNTrQVWNanH8b8Oq+X59x3x
dxRkGAdDh7GYXKcHgcfThCGHzGtgKua/WatOyjKHs6uJVGKk3CUISnT5VJ837EqMZHv/AE/+t7/U
5zX81x5lFKT5mutrf5/f18rJH7x1fm7/AIL/AC/q46qACcc9hzQJtJNt2SV230S3Z+bH7TP7cXi3
w38ULT9l/wDZJ+F9r+0B+01qeiprmt2d9rcvh74XfB7Qbl/JsvEHxV8X2trfPZ3Fy58/TPCdhF/b
eqW0Us/mWMIge4/c/DrwkyzOOF/+Ij+I3FH+pXh/OvicNlWNo4R5hm3E+Nwto4nB8PZbei8SsLUn
ShjcVVq06dJSlGl7ScJul+U8Xce5hQzlcH8F5OuJeJHg44/Mo0sZDC4bJMFOSjQxOOxLjUdOpWna
OGoeylKrJTlUhGhCrUpc34d/YD8e/GSO38Tft5fHnxV8bdb1HTmXUPg38NrvV/hd+zboU95aJbXl
nB4V0m6tvEvxChNvLeWc9z8Q9TudNvxcyXcfg/RrtYTBrmfjBkXDM62W+DvA2WcK4GNbk/1t4kw1
PiXjvMKC5nGFLGzqVMNw/SnP2dZ/2ZbE06tClCWOxNKUlHHCeG+N4kpYfE+KuYYHi+rCNGvQyGhg
1heFsuxdOMksV/ZldVamPzNRqTpxxeLlUo0YyqrD0KM6ntJ/WngT9jz9lz4Z6aujeB/2fPhB4d0h
F2pYWXw/8MvGC3EjCW5026uPnCoHTzkRtvzK5xt/Ms78QOPOJMTSr57xrxVmssPSnSwkcxzbE4ul
hadTk9rDCKdW9BVlToqunb2vsKF7+xio/e5dwpwxlOHnhsr4dyvBUpyjOpClRhTpycOZ01GjCMac
eRzqu8YRb538N/e7TXfgB8EPE2lTaHrvwd+GWq6PPbvaS6dfeBvDEtt9me2azaFEOlfu1+yO9ujR
7WSJtkZQACvJoZ9xLhMRhMTheJc1oVsHXp4mlN4ipVUalNxcHFSnyxceRWaUrJ2emhpjeHclxuFq
YLE5LgKmGqqpzwhFU7+20q3cI395Wcmnr1UmuaP5ufEX4Z6N/wAE9PHnwV+IHwL8Uap4R/Z/8bfF
zwp8F/i38Atb1fWfEHgaxg+J0l9png7xz8KNOvp9QvPCfiPwx4rtNJ0eXwn4XWz8MX/hjXtf1/Ur
GK60ATy/tOWcSY/xoyvjfh/ijKMJnHF2QcOV+K8k4sjOFLM8d9VhQjjcq4ilGg1WyudCMsUswx06
mI9phlgcPJ/WKEKH5fjMrp+FePyPNeHZ0cv4Zz/iCOQ5xksaSlTVavSqPCVsLH2nLQj7SH1epTpU
o039YjiKl/ZzUv2EX7q46bRjt29O1fgCTSSklGSSUox1jFrdRel0notNux+2Jp6x2eq9Ht+ApIAy
Tgf5+nf/ACelMO/km35JK7fySb6eq3Pjb9tj9rbw7+yb8Jf+EpNjd+K/iL4x1VfAvwe+H2jWp1HW
/HPxL1q1ni8NaNbWKXFu/wBgW/MFxrN4ZkSy05JpGmRihr9H8KfDnF+KPEOJy7DYzD4HJ8gozzXi
vN8VJwwGU5ThJRWL+uVown7Odb2kMPRXLJuvVpp8q5pHwXiFxnhuDclp4hweKzPNKlPA5JltGdH6
7j8dibrDvB0q1SEarouLxE2/cjSpTqTtTjOcfJf+Cfv7H3iD4HeHNf8AjP8AHm+/4TL9r348vaeK
/jh40vHhv30a7uYoZ7H4ceF7pI9tp4S8HwLb6ZZWdmtvZyT2rXCQALBIv1Hjd4m4XjLGZfwdwVh5
5R4YcD0qmVcJZY3JQlTlONTMMx5HGk6k8xxaq1+eoufknG7UnKEfD8LuDMTkWFrcRcVRjjePs/k8
Tn+ZJKU5+77PA0JSjG0PquDjRo+yh7lLllFKclOtV/SNRgY9z/P8f5/nX4gkkkkrJJJfJJfofrCV
l82/vbf6iM6opZmCqOpJwBjrz7fjj0PIpRak0otNybikrXcouzS7tNNPtbUpJt2SbfZf0/y++5+d
X7AWkajd337XHxcvbZIdK+Nv7WHjXxT4TmhdJbfUPDPg/wAM+EfhLpmq288d1cJPDqzeA7rUop1S
ASW91FGEZI0nf9h8Y6uAwcfCrhzAVI1Z8M+HOEyvOfdkqmCznFZjjs1rYLE80IuGIw/9oLCSpr4J
0JJ2k5Rl+N+Ecazlx/nVZS9jxDxpXxOWTbTp18vp4PA4OjWoOLkqlKs8PLFKd7NVfdTjGLj+i9fj
5+xhQB+YX/BW8yw/si32pRx3Ekfh74w/s4+KLn7MJPMW28N/Hr4f6zcM0iT24s4Ut7KeW4vnkEdt
DE80gKxAr++fRrp06/irleGnWp0JYvJOMsFSlU+F18dwfnmDw9OzUlOVarXVOFPlk6s7U0m5JH5J
431ZYfw8xuJUZShR4i4NrVraRp4XDcRYTEYzEzfMkqeEoQdepLlvCnGU1KLSZ+l2lSJLp1nJHjY8
KEYxjvkDBIwDkDB2+mBivwKNOdKFOnUi4zhSoxlFrlcWqUNHFbNbNdNuh+qYVp0KckrRqJ1YPpKn
Vk6lOcd7xnCcZxe0oyTVk0i8eh4zwePX2/GqW66a79jdpPR7PR37PQ/Nr9rNrHwL+1d+wD8TNPWz
tNf1v4pfEP4I6rPdSP5954J8d/C3xV4kn0m1RInDvL428E+C793dkaKCwuNrESutfsnhk8RnHh/4
v8P1VKOBWS5Zxq6LuuTOcnz7J8qw9Rtx5XNZLmWaRjSlyqXx3coQjH8X8RvquUcb+HHFDnBY6vm2
L4blflUp4KvlOaYiNOLvdKWOw+DqXXM+SnJKCUpOP6QRMrqjLjDKTx/tBGPv1Pq3uea/GlK7qL/n
3VdPXry6X66P8Vrpex+zKXOqc3o50+ez3s+W/Xppffdaq/vTUFFO9eSK3nlijklkjhd0jjXc7sgL
KiDuzkbQOevvlca2HliYyo06sKEqroxdabfLCCqpzfXaHN0Td9yKspRoVpU489SFOpOnDrOooe5H
brJJdXrol9r5l/ZT+P3jz9oXwd4r8U+Ov2ffiD+z3c6F8Q/FfhDQdB+Ik+mz6j4w8LaHdRRaJ8Qd
NGnFJLPTPEcTyA6VqMMF5pl/ZXtqJdQs0ttSuvqOMMkwHDuOynD5NxHl/FOGxmBpV8xr5dCrGGXY
2XNGrg3KppWVJwUoYmPJGtCpCXsqUnKEfByDM80zKni1muR4nJ8Rh6nLQniKtCrDHYdpOnWhKjKa
pz3hVoVGp05wbV4ShKf1NXzp9CFABQAUAFABQAUAFABQAUAFABQAUAFABQAUAf/S/v4oAKACgAoA
KACgAoAKACgAoAKAInlSMFmOAM9xzgZwM98e/wBcdFh1IqbhK8Z2vGLi256N2ppXcpO2kYpyb0Sk
7IV1yud1yRTlOpdclOKV5Tm9LRiruTs7KLae54b4t/aN+GHhjxHP4EtdVvPF/wASIbS1vj8O/A+m
XvirxdBaXrypZXuq6dpMU6eHtLuZIHjTV/EVxpGlLJsjkvo3cbvr8u4J4gzDL45zLCLL8kdX2M83
zOtRwGDVRQnV9lCWIqUqlStUhTkoUqMKlTmTvblnKPy2N4yyTC1vqmHryzLHNRccLl9OeMq2k1GT
lGjdxjSvepJr3F7zTSfNnW978fvH8EyRaVoPwW0e6gZrbUtTlt/Gvj2IT27KjLodrJD4U0a+trgm
QPear4ntmVFWTTpdz7JdHhLLJp1FieIa1Jy5KVJvL8uhWUo2qe3lCeLxNKVOdROEIYScaiXvyg/e
KcuJMyb9pTw2VYCrTUqc41ZVcwUn9mpR9nGlTcN7qtVUlJXs4vmm8I/s4eAtA1BNf8RzeJvih4uj
ma5Txb8VPEd/4z1K1uX+0CSTQdLvZF8K+D7eSK5mtnsvB/h/QrWWyc2txFNGWVpzDjDOsXBYPCvL
8pytRalgMpwFLAKo2uVvEV8PyVsTJxUbyxE6tpwVSHJJRZ1Zfw3hMDedfFYvNq8p+09pmMlWdN2+
CGijGF20koxdvdcpptnvNraxWkQihQRxgnbGufLjBx8kSZKxRjAxHEEjXsozlvlkrXd6knKTk3Vq
1K03KTu7zqSnLd6LmcUtFZJRj70YwglGnTjSitoQSUV3fuqKbb1bstX5FmmUY2s+INH8P6Xf61re
o2elaTplnPf3+pahdW9pY2dnbpvnu7m6nljggt4I/wB5NNK6xRRgvJIFGaWGp4vH4qnl2X4LFYzN
cTVVDBZbh6Sq43FznVhQhUoYeEpTnSdWrBOVuZc1nBzcImOIxOFwmHq43FYmhh8FQpTr18bVqRhh
aNCnBzqValWUuVQhCLlKTjZJXeiufjj42+J3xO/4Ki32rfCP9mfxN4j+F/7G1nql/wCHvi/+0/pl
vJo/iT4xDSrmax1z4ffs63d4rA6P9ohl0/xZ8SjZ3mmwiU6ToYnv01GS0/pjh7K+H/AX6pxVxtle
HzzxUw8cNmnCXBmPhRxGU5NjF71DM+LsLLmqydBqFbDZPVpxp4r3niXKmnCX4bj8fnPi5icTlHDl
Stl/AOHmqWb8R0/rOHr4/FwmpQwOV1YclPEYbSccbXp16keVKjStVk62H/Vb4N/B74e/AX4ceEfh
L8KvC9j4N+H/AIG0Kx8P+GfDunyXFxFY2FinloZr29nutR1K+uDm4v8AVNTurzUtSvJZ7y/vLm7m
mnf8D4m4kz3jPiLOOL+KMe8z4i4hxtXMM1xfs6WHoe3rScpUcFgsPTo4TAYKnKTVDB4OhQw1CP7u
hRp0owhH9iyPI8t4ayrB5Hk9B0cvwNKNOlKc5VK1VpKLnXqVJSqVajUYuVSpKU5t3k7r3vUa8Q9Y
KAGuMo4xnKsMDvkHj8acd1rbVa9td+v5feNWur2tdXvqrea1uu+n3n4sfsTXGjfs8/trftufBX4x
QweFfi7+0F8eNT/aF+DvifUI7eGz+NPwZ1Hwj4c0u30bwtrE8rC/1P4Z+IrHxFB4m8Nq8Gq6RJrF
vdtbNodzpN5P/R3ig8x438MPCXizhF1MZwVwJwxj+DuJMnyynGvHK+J8VnmKx8s2xkaDqVeXH0MT
h4wxFa1OU6daMKcI0puP4JwJXwXDnGPFeR57z4fPs4z767lmZYqLX9p5dHL6NL6pQrVIwjKlTdFS
dOg5OE6cXWXNUgz9o0uI5MBCWJXdgYyB7jrznI4weu4fdr+blOnJuPtKamtHT54upF2vyyjH4Wtm
n1P3qanCSTpzcWr+0jaVP0501q91o0+62Jvb/PP/AOr1/KmndtWeltejvfbzVtd/xtEEJx2J+lP1
aS7vZeu35/cJu3Rv0PmT47/APwf8bfFXwR8S+O9Xv4tD+A3xHl+L2l+Go5rGDQ9b8Y6b4Y1zw54e
1LxI9wv2h7Lw1a+ItZvrSCJ4rd724jnuwTbRPF9Vwrxti+FMJxTl2VYWn9f40ymPD08dGVWWZLL1
iaOIr4fLcNhpSniIYqtQw85KSUozwsGocrqQr/FcUcN4TN814dznOMXUw+TcL1MXmTo1VQjlrx9W
kqMMXj69WdsNLD4d4mjCpyO0MVU1hJQlDznx3/wUu/YB+Glx9h8Z/tf/AAA0zUkuJLOfSrT4leGt
c1ezuonaOaG/0nQL3UtR094pEdJBe20AjZWDYwdv0eSeDHilxCsT/ZPA/EGIjg6SrYmdbBSwMadJ
wc+eUsc8MvgjKTS5rKMm0uWXLjivE7gLBxpTnxNlk6VeEqlGrh6rr0p04NRbhUpRlCSV4/DJtqUW
l70ebjNI/wCCtP8AwTd8QLMun/tkfBC2ki8jcmveK4fCpzPN5SBT4ni0pZCCGeVYi5ghVp5hHErO
u2J8D/Fyjh61VcB5/JwpVpKNHD051v3dGpVlKNL2iqXhCnOprCPwNbuxzVfFnw5pxi58W5Y1Jp2w
854qTjGUXKzoU5wSaajdz15vd53aJ8i/slQ33/BQb9tH4iftu+Jy2s/s4fAW9vvhT+xnbNJFc+Gt
e1u032fxM+MGiIkhtr59QvT/AGNY66Ipd8SSWNjqFxBpuIv2TxGqYfwQ8Lsn8G8BTwmF454po4Li
vxDxuGrKWYTwGOw3t8qyfFVYVLyw1OFanKphJRgqWLoVK04RqYj2lf8AKuAaK8VePc/8QsdOeJyP
hfMP9X+GcNVhUp0aGIo0qVeviKNCtQp3qTp1UqmJjKcbT9lCTjOdKl+5iKVG084/i7t3yeBjrjqf
wr+Rox5VbmlJ3bbl59ttPl91z+mm7yb5VHVWs73VuuitbbdilgDjHT3H9Sv82/DjcuZ8zjyTduqS
s9L6ap/g9V0uO23XyW/9M+J/2yfj/f8Aw68LWHwj+GSXer/tGfHWLXvA/wAGNA0+B7k6ZrF1pUsV
58RPE0lt5sui+Bfh/BeQ+IPEevTxfZ4Eggsbf7TqV7Y2V1+reFPAEOKMyxvFufe0y/gDw+WHzniv
NqqUMPV9tW/2bh/AOo408bxBmvJOjgst54Os5VJ+1UKNecPzbxF4tq5FgsNlOTV/a8TZ1X+p4DDY
WNTE1cH7SEn9dx8KEJzwWFo071pYirFQjZayc6cJ+0fAX4V6D+z38Gfht8ItEmkOifDrwdovh6O7
nlLNdyadZImoahPNMzO8l5dJc39y7uxV52YlUHy/F8YcS4zjDiziLi7GQksZxLm9XHPAQpQdTDrE
VpT5aeFwWHs6z9pecaFGKnNO1Pmdj6fhXJ8Lwzw5hcrjKEaOW4WLr4upJQwlOnThGLccRUk706UI
qMZVJc3JH3qknqfJfxY/4K5fsAfB/X7vwjrXx+0DxZ4vsL59MuvC3wws9Q+JOtRajFM9vNYeV4St
9St3voJo3jnso7l7uBkYSwDa7J+q8N/Rv8X+JVgp0+FK+SYfMsFPMcBi+Ka1Ph3C4vCw156NbMnQ
i5TXvUqcuWdSOsItPmPk858YvDnJI1niuJcLiKmHxNPCVcNl1OvmGLjVqWalDCYalPEVqMFJOpXo
wq0YLWUkk5j/AIY/8Faf2FPif4u0fwDB8X3+H3jLxJHpk/hjw78ZPDHiL4S3/ia21pJX0m60H/hO
dO0aDUrbU/Ilj02eK48rUZkMNg91INlZ8S/R38U+GcNPGVckw+dYWjGs8TW4ZzHDZ/HCui7ShiY4
B1J0qklzSp03Gc5wp1akU4UqkoxlfjHwBmtenhqObzwtatVw1GjDMcHicvlVni5yp03CGKhTqOEZ
xUatVxVOlKpThOUZzSl7z+2J8KV/aH/Zj+OvwatJrqC6+JHwq8U+GtNubLyPtQ1DUdKun042pnZ7
bzDeJbIksgYQh3kXgkV+c+HnEmH4a4/4YzXEV4YeOW59keIx0KkKqqUcLTzKVPGKry03Zqh7b91G
alJatx5qco+/x7llfOuEeKsphg62JVbLalKlOEaU6cqsqM5SdNyrU026NWKpuX7uVRqM00nGXL/s
A/HS1+On7IXwO8a6jcPB4wsPA2leCfifpt9EbK+0D4reAIE8IfEfQ9StZo4JbS7sfFmj6oPLmhhZ
rd4JiqrKu/6bxo4cp8MeKvF2VZZhMX/YOPzbMc94Ur/V8Q6VbhTNsXUx3D7lUnTp8uJ/svEYalXo
O86eJo4mjeTozlLh8OuIqeccH5LWxlWhh8wwmCjgcww1XF4WdShiMvlPBTjOVOtKDTWHU1LZwlGV
3zM+tLnxT4as45JbvXtIt44lZ5Xn1K0iWNE++0jPKqIFx8xcgDv2r84pYLH15QhSy3NJyqSUYRjl
eYScpStyqKjhpNt3VrN+js+b6epxDkFJTdTPMmg4JuUZZpgFNW6cv1rmcr2XLa7dkleyPyl/ad+N
/wAGPiN+2z+wT8MdM+Ivw51Z/h/4w+K3x/8AF11F410C6tdD0Xwx8LfFPgHSLa/a01CSKz1HU/En
xA06+0dLyaM3EOg6xJFG0lkdn9G8AcE8X5P4XeL2f4vhTinDSzjKsk4RyGnU4fzalPMsbieJMjzj
GYnB82Hg8Rg8Jl2V4nC4qpGNRKvjcLSUVGq5y/GuOOLeDsy488N8ilnWUYj+z86xue5rX+v4VYPL
cJ/q5n2FwUsXi5zjQw9ermOIw0aVOpOjNuM5KUpU+SX3lP8AtZ/sqafN9luv2lPgHaSoXTyZ/jB8
PYHVoyqGPy5PESvuU7V2gE54PIC1+MLw94+cpRXA/GHNJuck+Gc6Tvs98F1bXRX6be9+uQ4s4Smo
OnxTwzKKiox5c+yprlezv9dlZLl+Xn9lY/2uP2VZriO1i/aV+Acl1L5flW6/GD4fefKZTtjEcX/C
Q72ZiCFULuY5wOCG0/4hz4gqy/1G4wu+n+rWdX/9QevTb8G5N8W8Jxi5PinhrlV7yWfZU0rb/Di3
/W9r2O8sPjH8JNWuBa6V8Tfh/qs5S0mMWm+MfD18yRX1pFqFhK622pSlY7yymgvbORsLcW00NxDu
ilR38rFcJ8XYJKWK4S4ooU3KrH2tXIM0p0lOhVnQrwdSphYRU6NanOlVhfmp1IunLlmpIyfGnBaT
5uMeFIPT3J8RZRGbvZq0HjFJ3WqstVqrpPm7K21zRLvDWep2F0GXKtb3sE29dxGQUlYsAxIzg4LY
BGcV4dWniaEnGvgcyoyi7SVTK8wSTs3bm+quLdl9lu275k0erQzbKsVCFXC5nl2KpVIqdOrhsfg6
1OpB6KcJ08RKMot6c0W03pdWTLrXkKDLbwPUrgY9e/6ZOBkbsYrmnisNGUIfWKE6lScaUKcK1L2k
pzfLGKi5p3lJqKV/i0bejPQ5aur9hVsrt8vJNpLdqMJynPTVRgpyeyTbQ43MQG47wOPvIwxnpksQ
BnPGTz2yRWinecYSXs5S2U6lLTTaym23psvW7ScjGVelCLnOU6cE7OdTD4inFXdtXOkktWkrpauy
bbaJFlRuRyMZ7DP0/wD1fgeN2jUk2nCSt/hafkra39bfheVwqUqmsKkZLvaSXrdqKfyXXpb3ng5/
yD/It/P88Hateqa8n/X9WLuntJSXda/LaPl0+63vLQAUAFABQAUAFABQAUAFABQAUAFAH//T/v4o
AKACgAoAKACgAoAKACgCvPcJbrufaEHLMzFQo9fu47f3snspIAaJ1YU7c/P72kI0qVSvUnL+WNKk
pTb2s0pXbtpZ80yq0KScq9aFCKV/aVWoUl5SqycYRv5y00bsmfLPxA/ar8PaVqWq+CvhJ4V8SfHj
4o6bNbWl34T+HsVu+h+G7u684JL4/wDiHqk1j4G8F2dt5LzXllqOtv4qntMS6J4Z1iZ4YG+8yTgX
MMZToZjxJi8NwbkOIorEYfGZypf2rj6SqqDeVcPw5MZjnOHtJ0KjrYfC1ZUKtGpiqM43PiM047y/
C16+CynCYriHMMNUjTrYbL0lSp80Yyu8XOLoNx56fNGLcoqalrH3hll8Hfi/8SrR2+PvxKtrfRdS
sprXUfhN8I1v9F8KGzvoIEutO13xzqar418VtlJh9r06PwVZtBdzWMmkXCw/aJZhxDlGQSpS4Syu
rRzLB1ZzocQZ3iaeZ4yNelWrPDY7BYJYahg8FUjCVKpGjiFmDpV6FKpTrK04S7quSZnm7hPOs2aw
z9nU/s7K8PPLaU4v2cqmGx1T6ziXi6cuWVKooxw8KlKpUhUpSTXN7b8PfhP8OvhR4esvCnw38GeG
/BHh6x+aHSfDWj2el2hmaPy5bqYW8azXV3Mpbzry7nnu5tzGaaQsxr5rOs5zniPGTzHPc1x+a4+p
Oc6mLxWJq+0nKpLmnenTnCgouTcuT2UoKT54qM2pHu4PK8sy6EY4HLsFhZQt7OdLDwUoWjyXT0lz
eycqV735JOKaTaPQlXaAowABgADGB6d/89MdK8tJreTkvP4vnLS+nl92x3Xvq9/uBmKgkAE4JGTg
ZAJAJw2AcdccdecYok2ozaV+WDkle130jfpfvaVu2oK3NBO6UpJNpXstdbXV7W2ur91ufEvwh/bX
8N/Gv9q39ov9mXwb4F8TXVl+zXofgmXxr8Wxd6V/whM/jfxil5cx/DmztpZbfXJtbs9Ltn1eTUbK
yvtES3t57e+1HT72bTbPUPveJOA8x4Z4C4W41x1anGvxfis0o5RkdRU6NevQytRhUxUcR7epVUJ4
tzwvJWwGHd4KtRlXpTUo/HZTxpl2ccRZ5w9h6Nd1Mjlh41sVCFSpSqPEQU4p/uoUYSUZKSVPE4ha
8s5U60Z0Ydp+0T+138Mv2c9Lsl1my8SfEL4g69f22keDPgx8LbC28VfFfxrq93JbRQWuieGjfWMN
vZRPe2kmoa7rmoaToWmW06T3uoQ5RGw4R4Ezzi7ESVJYfKMpoUvbY/iXOav1Ph3L0oVqjp4nMJKd
sRKGGrqhQhS569Sn7Km5SfMHEvGmXcNThhqtGvmOaVp8mEyLLXGvneMj7WlS+sYfAtRTwkJVqMq+
KqVqVHDUp+2xE4U4ylH488OfspfFr9tHVNE+KP7fdoug+AtPvrXW/AP7Euj6u+oeCPD01rqRvdI1
z4561pd6ulfFbxlHaRafJH4fSKbwb4R1H7cbI6zfra6lafpuYeIfDnhhSzHhfwdrvM8yxUqmHzvx
OxdOEM1xWEqYatRr4DhvD1KMquR5XOtXlUqT+sV8VjVhsI1XpYeM6Vf4vAcL51x1WwmfceVHg8og
6VbLOBcJSnQpYPEU8QqkK+bY5YmpDMW6MaSWEWBw9LC1J4putjZrC1sP+qmj6FpOgWGn6VomnWGk
aVpVnBp+m6ZpllbWNhYWNtGIbazsrW1jihtrW3iURwwQokcaAKqgV+BV6+JxeIr4vG4rEY7FYmrK
tWxOMqyr151JtynJ1JXbc225t+83vKVj9go0KOFo0cNhILC4WhDkp4ShaGHjFJJe4ktUkrNP1ua9
ZmoUAFAAeePX/Pt/P8qHfpa/S6ur9Lq6uvK6v3W4Hhnx0/Zw+D37R/hSPwh8XfBmmeKbCzuotS0P
UJFlsvEXhPW7Z1msvEfg3xJYSW+t+E/Emm3McV3pmuaHeWWoWV1FFNDOrKK+i4T4qz3gnEzxXDmY
VctlWjOOKoYe0cJio1lKOJp4jCy56VWhiYVKsKtGopqUK1WLa5583znEfCmS8V0KOHzrDzrRw041
MNUo1ZUK1KpBqUJqqrtuMoxlHSLjJKUZKShKHyPD8N/25/2aS/8AwrHxzoP7YvwxsNPhtrHwJ8av
EA+H3x30qO2lk22fh/4qadoOpeEvH8sunC2sbQ/EPT/C2qRzWEupa14z8Q3+pTOn3tXNvDDjXGxj
m/D2G8M8ViFGeKzfhmFfG8O1cXCkozxuOyGtGtmdHEYqo6lavWy/NJ4ZVJxw2GyzBYZqpQ+SWTce
cMUqlXJs4qcV4CFRxjkmOp0sNjMLgHKc/a0cxr4z2OLrYVRo4elSnh8LUqUp1a1Svia0eSr6P8G/
29fhT8Rdag+H/wARdC8Y/s1/Gp7tdOHwc+PtnpvhDxNrN0LYXElz4D1mz1LVvCPxJ0oASA33gzXt
WntERJdXsNLjvNPe68ziXwt4gybBTzvIuTjnhiCc55/wpTqY+GBpOv7ClPOcvmqWY5T7aelGrXoT
wmKnDEUsFisTUweLhQ9LJPEHKszr0Mtx9HE5DnNVVP8AZM4h9WwlSdGEZ1aeHzNc+Dr1oQlzyw8K
ntowtOdOEJwnPa/bI/bN+H/7IHw7tPEviHSNd8d+O/GGq2vhT4SfCHwQlvfeO/ih431J/J0zQtAs
bme1ijtYpZBd65q11KlrpelQ3FyFu7wWmn3vJ4V+GWceLXELyfLsRl+BwGXxx+OzvOsZilTynKcB
leHlisZUzHGTVKlhcTCjCSp4as4wlXlRpzrU4VZVY68b8e5XwTg8NOq5YrNs1lTwmT5fRjzfW8Vi
ZKnh0qvvQ9lUqTSjJKU5KM3GnaMmfHXhP9jP9oj9rux034if8FAfi14i0jw5rdrbalafsafBrXb/
AMH/AAy8MJcreg6Z8UfF2j3UPiT4o6ytjcWttq2mTXll4MiuRfW39j6sy2+or+j43xV4T8MsPico
8FuHsk/tqjUrUMX4p503XzXG1ac4pV+G/rODxuFyjCQl9Zp06tChVxNdSpYiFbCunGnL4jLPD/iL
jWn/AGp4nZjm2Cw+Kp0KlHgrCYv6pleFs/azp53ClUqU83xE5ezv/AwsaalRdGupznL9APAf7NP7
NHwYgtLz4efBj4QfD6TR9NhsLbWPD3gfwpomp2+n2sXlrDNrsVjFqcibOJJbi8Z5AczSMx3r+O43
jTxB4tq13nXGPEvEOIzCs6mIjWzjHTjXqznz8v1bDU6VOcVL4acaLjf4IRbP0f8A1c4UyunSayLK
KUMHFVMPUrYOhVhhfZxXJUh7WpNUlBR5m1BJJdUo8v54f8FfPib8BPDf7IHxEmn0n4C+Lvix4v8A
7A+Dvwv1Dxvp3gvxDN4e1v4keILDQr/V0u76x1i/0aDw34em1zxLJNHb+StzpNtHLE/nBa/c/owZ
BxzmPixwwpLiujkWSVM14lzXL8hqZosxzKlkWUYzM3ltKniauW4JVs2nhaWX1/bV+dYOtiJU1XrR
p4ar+T+NefcI4LgDPMLg6+R18+zangstwuHoYTCfWVHF5jhaWKxEFClK/wDZ+Bnicao1JRot0eSp
ywlNnx5/wTG8KfCT/gnbaeOrrXf2xW+Mfhvxu2i6bovwO+A3h74o/FzwD4I1q2tNNS916O08LeH/
ABTqNv4y8S3aTf2qbfSNE00QNawXEt1HZx3Fv+p/SVz/AIk8bc2ybD5Z4WYbgnFZRVxkp5/xvnXD
fC2aZtl0qzo4fLoVcbiKVbGQwHM69LD0qlX2s54mtTpUZxmp/G+DOCyDwtwlepj+Nc64mnnWW0cd
i4YXg3O6VCjjpVFP27+p4/NMA6ssPOlhqlapCGI9jh6KdWVGlyR/V/Wf2+gdRi0/4efsgftofFaG
41KXS4dc0L4SaD4G8PefBObWeS51D40eO/hhPZ28dwGjM11ZRIwUyKTEQ9fzjDwmw+Fo063Efil4
U8Mc9CNaWGx3EOaZli6cp3cKTjkORZphJzlC0oxp42dScnyQpSkmo/sL8TKmMm6PD3BHF/EFVznG
EsNhMHhMMow+KVWpjMbSxFNX/lwlWPL7zlytM+d/il/wUl+P3hb4m+Hvgj4X/Yh16f4uePEtX8He
D/EPx++Dd9r+m2Vw/lT+J/H/AIW+G2q/EDVPCPg3TT+9vvEdzcTaY7p9gtrmbUp7K0u/v+HfAHgH
N8ixvGuO8bsFT4eyGjLEY6pheFOJMDl+ZqnVUK+FyPM84w+Ap5rjqScGsLTw/t+aUnKlHDU54iPx
ua+M/EOXZzgeF14eZzDPc9lKlg1RzHLMfQyqUYxjTr5woVKNTAUK0+dwnWhGDUfcnUqyjSPE9F8M
/tlfs2J8YP2zv2vfFX7G/gzxJNpmrXfiz4xTa58Yvifqnw++GllK9x4Y+HXw9+H9p4N8FWQs0nNt
atpWiao+t+J9YkW5ePWdSnihb0cy4m8N/EDD8GeF/hnhuPM0yDLMXSxsuFqU8BlWW55i8VOWIq8U
ZrUeJxdWedVqU4yoYnH4ONPK8Ovq9F1KdOLOTB4LjfgmtxX4gcY1+GsLmOPgsNXx3LPG1auCwNPl
w2T0sLSw8brByVWmq2HxFWNZuVf2KnVnKXmOg/Bn/goR/wAFXvh1rMnxv+PFj+zf+yX4g1e9HgnQ
Phh8OdU8OfEv49+Bzqc6aR4j8cweKNYe88EeFdX0q00zVbLwxK9/falHqt3p2u2qW1nDcXf2OM4s
8E/o18U5HU4B4Tl4geImHw+FxnEk87zznyThDHpc1TDZXjsPltWWe4ynKpOhWr0nlyTp0quDxEFO
sfO4HJPEvxvy3GR4szP/AFO4W9hNZbSweCblm0q0JQ9licMsfTpuhBS54qtUkpczo1MLKUYVI/oJ
8Gf+CcC/s/eDNL8CfCL9ozx/8L/D2nG0F3Y/Dr4efAzw62tvFbSpPLrmrXfw21nxDqd1d31xPfG8
vtZnu4XMVvDPHbJ5LfjvGPj5PjvMcdjuKeDsl4hxWJq1KtHE55m/GOY1MoppxjChl1CPEGHyvD0q
eGpUcO4/2fPSnzO0rH6Pwt4PYvhDLKeW5RxzxVQowquq40lw7SU1UqTq14Rr1Mhq5nGnXr1J1XCW
YVPelbmt8PyV/wAFTv2cfgb4n+F9n8MvHT/G79o79o74o2Wv+Gf2Zvh+viu+Mmm+PpbP/RvGl43h
/S9L0jwn4Q8Ky3EepeJvFGuBLB7NX0g/bbu+htJfu/o98e8W5Zm2LxuSz4Z4P8P8reXY3jfMI4Sg
pZpl9KtUrUsqhOVOtmFXFYx4atSwvsKyhhXUq4p8sowlL5Hxa4TyXHZbLA4t8RcS8X5h7TDcNUcT
jK+MoZTjHHllmHsp1aeDp0aanSdaNXDTWLhCODk5wqSpT+wv2df+Cevhnwv8Dfhb4V+OfjL4s/E3
4k+HPh54f8OeNdR1j45/GLU9AufEUNrFc67daLZ3Xi23WG2m1GVo7Z1hUR2VpY2ESpaWVuiflfGv
jNjM54w4zzLgbC5Rw7k2Lz/ETyuGF4cwGBxFOlTjT9jOrVhSjUxMp0KkVUqpwjKr7SfKqs8Rzfc8
OeEeU4fhzLcHxQsZm+bVMHCWZVMdmuJzGnGtUd6uHo0686lLD0IyT5aEVaEXGHNKEYcvwr4w/YN/
Y6/Ze/ax3/GX4HeEPG37Nf7TmpwNoPjn4laprPiaz+Dfx7LSeb4e1u51y7uUsvDPxaj8n/hHtUv7
pk/4Ti3Gg3k6/wBt6QE/Z8P4xeK/ibwDNZFx1meE434Dp0K9fh/LaOGjW4h4VwtClT+sZXg6WGvX
xOV0qdT67h7ubwFKeJo06iw9eEvzrGeGnh3wJxesVnfA+Q1+Ec/q4fC4LO8VQpzllGZ1qdKgsrxC
lJ1ZQzDGr22GxFCFOlTnjJ4epSh7OnVr+n/GbQv+Cb3wn8Q2/wALvgv+xt8Mf2jf2k0gsrTw98E/
hX8P/DWsXmk26yXX2LWfiN4l1iK08GeBPC9jc2bG+uvE+rpqt1bqy6bpeporhPD4Pzb6QHGGUV+J
eKPE3P8Aw78O506rq57xlnUsoxWYzlyUngsk4YhSedZl7ahVfsKuEpRw1GEeXETw0p0XP3c9xnhj
lONeV8K8PYXiPibCVKcFkuUYPD0pZfGNSUYyr4ydKdClTw9aKUIyalWkl7Npts9Z/Yt/4JqfD3wM
vxG+Mn7R/wAG/gFrPxv+OOs2GteIPA3hz4aeE7v4YfB/w7puj2Gl+Hvhv4Fs7zS5bC8bSrOyWXxN
4ottP07/AISLX5b65W1W2WN5/mfFHxxz/OaHDvB/BfE/FmX8H8FZXVynAznxBmqxGd1cXi543Ms0
xtFVMO6cMbjakquEwlX2ksLhFQo1JOUIwh73h14Y0MnoYvP+JMDhq3EXEWNnmGKw9eCxNHLKE4JU
stouc5wqfV1BN1lGmpzlUnGEedSPvWX9lH9mGfPn/s7fAqbJ3HzfhF8PpMt/eO7w8/PA569+2K/I
n4geIEm3U444rqX35s/zd66avmx0rvT+Veuh+mQ4Y4dp/wAPIcmp6W9zK8JHTt7sI6b6W/8AAftQ
N+yN+yw6lX/Zu+Ajq3VX+D3w9YHgjo3h0jOCR268Gh8e8dS0lxnxRJb2lnuatfc8Xb+vMtcO5DF3
jk2UxfdZdhk/vUU+i+7qZGqfsU/sh6zbNaaj+zH8BJ4HOWVPhL4FtnyeSRNa6JBMrHABZZFYrkZw
cV0YbxG4/wALUVajxlxGqik5KU83x9W0pLlcuWriZx5mm/e5b+eiMK3CnDuITVXJsslGUVCUVgaM
YuMXdJqK2UrOzbvbpZHlF9/wS9/4J/X92l/L+yd8GYL6Jt8N7YeFI9LvIZRKsyzQ3Wl3FlNFOkqL
JHOhE0bD5HUfe+lpeOni7RpRo0/ELimlCEJU0qGa1qD5J/ElKnaeq0vz3topK7Pm5+E3hxUr1MTV
4NyCtXq1I1ak62BjV5qkE1GXJOcqa5U9Ixiop2as0nG/qX/BPD9miSOb/hHtH+IfgCadHSe7+HPx
m+Lfgq9kdv8Al4e80HxlbXH2pFz5VyHaaIkMpyKl+OHiPVVOOaZll3EUYOMYU8/yTLM1w8YJr93O
jjaFeDoyV1VhZOa0bV0Z1fCjg1zVbD4TF5dVg3OnXyrHYrLsRQqJ3hXw9fBVMPXo4ik7To1aVSNS
lUip0+WXvSzbX9hPSfDNnOfh5+0z+2D4N1maCO3t9Yv/ANoDxf8AFFLKJPP2i28P/F9vHfhhpl+0
OfPuNGnnkCQiWV/Jh8rjq+L8q2Jpy4i4I8Nc7wa0ngKfBeVZTGtLkajzYnhXC5XnbUb8yjTzGPwq
dbnhGcZ9FLw+w+Gi6uVcT8dUcdZ+yxmN4v4gzmnSc3+8n9Q4hzDN8olOUHOMXWy+ooScZU1GpGE4
Z1r8Cf23Ph/NY/8ACCftoaP8SNKtvt1xeab+0V8DvD+s+I9du5P3lnp48b/CTWPhdYeH9JjYCB54
/h34gv4o2FwBPIjxyr/WzwsziT+u+F9XI8RUjOn9c4U4izLLcBhYtpxrPKOI8FmdfMK0Hd+yXEOE
U/dT9nBOUcKuQeIOBkqmA4/w2Z6aYDifLcHFV5Ru406OYZJRwVLBSltUrTynHtwu40lJLm8C8Y/8
FK/in+yjqmgWv7eX7LutfC/4f6tcWmlXX7Rfwd8Y2Hxc+Dlhq15f/YobzWtMktfD/wASPDug3gZZ
7Sa88Jz6w6qyR6OyLM9v+lcM+AOV+KWGx1PwX46wHE/FeEwlTMnwFxBhsZkOc1cFQowrYuWFzarH
EZHWq0OdwjRli6UKsqdRQxHLGE6/iZ74oZhwNXyijx5kOEwOFzCpKlVzjJc2oZjhaLvy05wwf1fD
47EqpNqL/c0KkVKDdGXNP2X6v+DPF/h/x/4V0Hxp4U1Sy1vwz4m0211nQdY06Z57HVNJvoxPY39r
K8UDNDdW7xzJujUgPg8iv52zDAY7KsfjcszPA4vLcwy/FV8FjMFjadKniaGIw1SVKrCcaNfEU3Hm
i3TnGq+eDjK0W3GP6xgcwwOaYShj8trzxOCxVONWhWnRnh5Ti926VT34WkmlzWbWtlex09ch1hQA
UAFABQAUAFABQAUAFABQB//U/v4oAKACgAoAKACgAoARjgcfr+f48fT8elGiu3stf+G3/L7xO+ii
tZOy7Lzeq/P7z5n/AGkv2sfg/wDstaBoOrfEzXzHrPjLVx4c+H/gfRrSTWfHPxC8TOm+Hw/4P8NW
j/b9Uv5cqjMifZbZpYDdXEKyx7vuuBPDfizxGzOpgOHMCnh8JQqYrN84xbdHKsiwUFzSzHNMVJql
RwlGEZ1KqlOE5QjJ07cskfLcVcZZFwbhoV84xaliK14YPLcKvaY/HVm4RUMNRj7Sc5c04R5IwnOb
muSPuy5vmjwv8J/2if2vY4fFn7V9xrHwG+F8k9pceHP2X/hT40ntNe1ezjcXcFx8evinosVprOp3
soNvLL4G+H174b0LSJRcabqmueMoM3U/02P4p4K4AlWyzw9hl3GedRjiMFjeM86wUsVgYYqOInCW
I4YyicqOFo4R4dQpKedUsxqVuatWq0aFScMJgPjcvyjijj+lLFcYxzDhvJI1o1cBw7ga2Hw9TF0q
d5QxGZYl0cTieauqkYVIYPE0Iwlho+xqOnKc8R9/eD/AHg7wFott4e8G+HNJ8MaJaiUQaXomn2um
2imZ98kjRWsUfmSu3LzSl5ZT88ju+52/Ks5zDMuIK9fEZ7mWOzeviU1Xq42u6tSelouFVclSiqUf
cpLDyoxhFfDKd5n6fluAwWV4WjhctwdDAUaUIwhChTScYw0SbqKrJ/ze9J6vbZHZDjj0/wA+/wDP
8644pRSitopJXbeiVlq229Orbfdu9zt/r+tvy+4KYDWO0Z9OvGeP06/X8uKzqtxipKpSpRi7zlVj
KUeWz0VqlPlk3bVtqya5W2mVFczt1e3r/wAN6fpL5m/ab/az+Bf7KPw+1jx78aPiL4f8FafZ6ZfX
Om2N7eQP4g1++hgla30zw3oSyf2hrGpXMyi2htrO2nxPLEsu0Nhvs+B+AeLfEXP8pyHhXI8XmLzH
G0MPPMor2WW4Rzq07LFYiekVJSc5OL9yjGpVfLGNz47ivjbh7hDBYrG5xmNCEcNTlz4Sj++xspyT
jT9nSjzPe6tySlKXux95qMvwP/4JT/Cv9vz4nfs46h4jsbzwV+zN4I/an+JPjL9oH4sfHL7OfF/x
8+I+o/Ei6TEnws8OSJbeCPhfplr4ftNOs9EvvElh4ya2SJLm10ixmNxDd/1z49cS+CXDXFOU4arh
cdxxxHwPkOTcJZBw7jm8DwTlOKyZYhYxZ5Rw31fO88x9bG2+tV8NmuUxjTVOly49SWKofz/4TZZ4
pZ5g84q/XMlyHh7P8xq5pWzjAYStU4ixscVOFdV8txuKxmLy7CYf2dS1ClPL8xi1Ft/VtYT/AHu+
A37Kfwc/Z10+5l8F6Lf6v4x1mOOXxn8UvHWp3HjL4qeOtSWKOOTUvFnjXUi2pXcpEYS10rTv7N8P
aParHpmgaJpek29pYwfx5xHx3xBxTVw8M3zHC4fBZfRjhcFkWSYeeAyXAYenDkhh6WBVes68oJKM
sVj5YrMsTNKtjMXicTKdSX9DcP8ACOW8OUpSw1fFZhmGIcZ43P8APa1HFZ1mOJcOSpisRi6NLCUc
PKq7y+qZbh8BlmFUnSwGCweGUMPH6S81Adq7FY8gZyfbK7VLD6svT7w6L8NTr4elJRpfUoyk0+Sn
jqCnNXtZJ8zlfpe+u3c+t9nUs5STlFa7xsktWk729NdN+VjluF3iN3jVjnAOVZsHHAJIOMjOD1OO
eldlOvzz5GqMbpu0cVSqVNP+ncNba6u+nncHTlyc6hJQVrybTSvsna1m+l19+5ZroMxCcDJOPrz+
nGf8nnpUznGmuaV7XSSSbbb2Ssndv9Ot2pHzS83t89vz+4qS39nbQSXN1dQW1vEXEk9zIlvCmxij
b5JWRFAYEElscZxgitadKrWqRpUqFadSVuWnCnOpOXMk1yqEXe6a25u1ntHKrWpYeLniMRh6cVq5
zq06cLavVynZNLR3k9U7pPQ8Q1z9qL9nTw606a18e/gxpb29xNazxXvxJ8HwzwXECyvLBNA+tpKk
yJBMxjZEb92wAYqRX0WH4G47xMZPD8F8VYlSklTq0uHcxhRiql3SbnUXLVTj76cHDnhGU0oR96Pm
f6w5Jab/ALUy2apqo5unmOGqOKpu024U1KXuNWlFaqXuXcmj51b/AIKf/sWXl7faR4K+NekfF3X9
NMy3vhv4LeHvFPxX8RxSQFleKPQ/Aum69fTvuRlUQxuXcFI1ZkevtcH4CeL1TBVMZjuGaeV4alGl
KrmnEGNwXC2UUo1LWdXE5li8QoXUlZKcn3slJnxWI8WuBqOIp4ejxJgsZWqe0ccLgMPXx+YS9lfn
jTy7CyqY2pNcrXJCjKbadoNxaN1P2x/E/iiDTLz4Yfsl/tN+ONO1DzpBqWseDND+EiWBhR8LqOkf
GDxT4J8URecxEcRh8PXQLuhdVRXNeXLw6oYWUsLn3iJ4fZJjINSqYHBZxiOK6uIoO6k4zyDLcZhI
UW+XnqTxtGcJKEFf2seal4hYjHcqyLgbi/OUmqkcTisFLhfBtcrSbWfvB4ucnKUVGjTw9Vyi5TfK
qU5R+c/2pfFf7Qvjv4UeOZfij+wN8EPE/wAN/Deg6x4puh8TP2lrWy1Sz03QrOTVJ9QW30L4P67L
oWtwxW0MthNoviY31pqUEcthqFtPbW96v6F4fYHgDK8+yvD5D40cd5JnFfF4fAynw1wJ9aw0vrDl
CpTksRxNy43CVIe1pqnXyicqlCdWE6dJVZKXynGtXi/OshzWWceGHDWMw2FoxxuBwea51i8ypzq0
ZXnVrQwOAyeeGr4ap9Wq0eTMK8ak/eU4Ohzy/FT4A/DT9vqXwb4G/wCCl2m22h6l8ONQ0nXNL+Gn
w+8R6b4//aX+NH7LH7N/9p3hHi34OWvxA8f6KnxF1nUNH0+2v7+5199Y8ca34eijudFsb+9ubbwx
e/1NxdxP4J4atxH4BRqZrh8zxf1LMs8zKlhcFwTkniNxlLCQpyybiKGW4TF5hgIwnOtXnDAV8Blt
DE42FCphcNh8KsTh/wAHyDLPEKeQ5P4nYnGYfF4fBc+X4ajm+X1cRLIuH6GPnW+tZHQhiq9WrXw1
OfsMNisbWxuMxccJTlmGKxuJpqFf9iNM8E2njz4I6B+0X8Uf+Cq/x1b4Qavolvrtp4s+H8nwM/Z/
8B3MF8k8kccyQfDXX9egnXc8P9mT+KTqP2u3MDpK8Yjr+VMXWzfIeJ8b4b5F9HLhGpxfhMR7/DWN
wPGGa5uoSlTpUvq1arxRRowUnUhNSnTqUa3tIT0im5fvWIy3A5rgst4vx3ijxbl3D+NwdOmqtXH5
DVjmWMlGVadbD0sRkVahToSo0ZyjSpYb20KcJVHiHFTUsf8AZysP+CWv7UfjPxf4L+FPxQ1X46+M
9OAv/Eem+Lvjp8ZvGy63Y3CwLeata+HPGXjG58MarpSSFYruLTNCfR4LtWjexjjZo19vjmt9Izw/
yrIc/wCI+FMDwrkmMVKhDEYHg7hnC4/KMwhN08NhZZphssjmOHlQdJqVb65HGRpqNaNaEuWcseF8
n8GuIq1bC5Pmme55i4c/tKeL4v4nqYeMppuMo5dLOZ5c6U378aTwjw1XWCpSinTl2v7eH/BOb4N+
IP2UPGlv+zf+z58KtE+MXw617wX8ZvhbbaH4T0jQ5dY8ZfDbxPpniOfRXm06GzS6u/GPhy28QeFY
Dqby2Kahrltf3Sj7Kjp5Xhb40cTUuPMD/r/xtxNmXCOc5fxBw5n2HxmZVsVh8Pg+IMhzHKcPj3Gp
CvXcckzHFYLO6dOlP2zqZdGnRabSl1+Inhlkf+quMxvCnD+X4TibKKuX5rk+IoU3TlPEZfj8Nia1
GtFVaVKrSxuEhicLiFWfI4V5VJ3cI8vunwt/bu/ZP1X9nW1+Pmo/Ef4efDnw1p9nBZePdO12Sw8K
a74N8b29qyar4M8SeG7iWy1aw8U2WoW1/avos1iL+V7KcQxlYpXT4rPvDDxHXFkeHMuyfNcwp4+o
8Xw5j6ntsVlucZLiKy9lmuGzOcXhaOCqTr0qarSU05yhe3tYHtcP+InB9fhfC8Q1cZgMHLL8J9Vz
nC1aNGjmFLF4eHNXoQpTf7pRdCpOcayao8rhJqcJxOLv/ij+0z+1/wCFbWD9m/Qrv9nr4P8AjCKJ
Zf2hvido+o6d8UpND86Fr7UPhf8ABjW9Phns7jW9OeaLw74q8dX1jDakf2na+GtUt5tOv69HDZTw
B4W5vi8V4h5jR404hy2eKwtPg/JascLw9hsfRdSlTlm/E8HjMLmjo4umqksJl1GlGrRcIVMU3HEY
Orhis34y49w2Ho8PZbieG+G8whGpLN8VWeFzythqns6kKmAjQqUqVClVw7cZfWsDUrxqyso0kueH
rvgnwd+yn+xnFF/avi/wvoXjzxlaadYat46+I/iex1H4t/FS808TW9vLfapqtxJ4n8S3BuJ5xBpu
lwNp9pNM0Om6dbCXy5fmM34h8QPEipQoYiGKxuVYGtXjkeVZfhf7OyDKaUpRrSoYLCRlJ1K/slRe
Mr4itVqYyVKNdxilBR9zLsj4L4D+tzVTD0M2xlOhLNsbj8TjMxzXFU37T6uq+KxdevVp4WEqtf6p
RpKhh8OqtSnRjCLlE/Or/gorrD/Ejxp+xl8WPiN8OviXe/sH/Db4ma/4t+Pdhe+DtcWdtWsdDvn+
EXi3xn4AtbaTxZcfDfw/42s7C98Tf2xpsGmCyvba41ezXSbbULy3/Y/B2tV4YyfxTyXJ864dwXiz
n2Q4HA8HZg/Z16WEviKMc0pQxkMQqDx0sHKc8JWwdejWp1MO6eHlRrNM/NfEipl+a4vw8zfG5fia
/h/kWe42pxLgXHG0Z4inF1KeX4h05ShKeCWKhCeIpYiE6eJo11JzlQi5n2Hff8FXP+CeuiaPZS+H
/wBonwN4yu7mG2g8PeBvhrHqHjPxrrEhkjt7TTPDvgnwvpl5r2p3YkKxxafY6dJOOQqFVCV8NQ+j
b46YzExWO4GzrC4bFYj6zSzHPp4TKcvwXK4TlXx2aYnF0qWCwFBe/XxGOioUlJqrU5fcPt6ni94Z
YXCVKeF4lwFanhIxjRwGD5Ks3UcW6VGhQo+1rVKk2nCFOmqsnOPLTjKx+Z//AAUK/ag/by174Z6J
+1p4C8FeL/2aP2T/ANn/AOKfw68Y+IdC8RSXGk/Hv43+ErHxXYJ4j1bxB4JlEaeBvAKaVcTR2/hf
xFPa+KtWfzrvWLfSkitrJv3Hwl4F8EctzLG+HmfcUUuKvEbiHJs1w8cwyXCTzThDhvGzpz9jlix+
Cc55tm1b2cJLF4KWJwa+sUaeGpV+WrOf5R4hcSeKeZYKpxRl+TY3hXhvKqmFWBwGIVHEZ5nqnaTz
JKNWFPAYWjGo3DD4qNDERWHrTxVSlCVFH66eIv29v2FPC2iab8SvEv7S3wAtNN+w2sVj4iHjjwtf
apFa6p5bxWNsthd3WpxJePsEsH2dEZwvmqu0V/M2A8LPFV1czynD8FcSyhhcwxNPEQpZXjY4JU6V
eMaSqVIz5P3M5ON/fTlG6jGzcf2NeInA/wDZuXZpX4iy6lLFUIey58NOGMqVadDnqJV8RyUoSlTU
rPljzRuozmmmcFZ/8FANT+KRltf2T/2dvi18fPtskJ0rx3rGjXfwg+DUsN3aTzQasPiJ44s7dvEH
h/zYILV9R8B6F4yuFuLsA2axwXDxfQ1fCvD5BUjU8QeN+F+GUsPTqrh3L8XDiDi+pGU17yy3CVKG
GwE3erCGEzjE5dWcsNVqKq4VcPCr4sfFDE51J4fgzhDNsbOUuT+0cypVcNldSqoycq3t1Fe3p29h
BvBzryvK7hGMJuHi3xL/AGEv2p/229EvtF/bW/aen+HPws1+20xr/wDZ9/ZO0XTPDummewmstQjg
8SfFP4i6f401/wAQSQ6nbBpXsNE0izl8uObT10zdJE/2mT+Mnh94SZlRxHg7wBiMz4ooqpSXiBx/
Vr4zNsJGpGrTrQyvL8kxOT5RhsvxWGxEqTw+YUMfivenL28XJcnz+ZeHPF/H1KE/ELih5JgZ16eK
jkfDdKlh4YDE4aVKOFxFGrmX9rTljKNbDxxcMVK9KoqrpVMIqXuRh+BngLxX/wAEyT4m8Dat8P7/
AOK/7NWsanf+JdI/aC8F+ENNv/jL4TafyTe6d+0BoPhbT7fWPiHHHIpnT4r6RbT6jcwsX8V6DALO
bXrrHjnNqf0gZUs6ocRYHIPEvD06GHlwvn+JrYXhLMcLRhtkWaY/Gxy7KcTUUalPC5NKNLDUFUhS
wLjUcMPiO7hPJcy8LMdUy+dJcT5BjVVxa4pp4OFXiPDYic1z1M6xNJ08JjIVKTozr1cJl+Ere0o4
mpVlUjOCw/6i/DT4v/DT4s+GtP8AF3w28deE/G/hrU4UurHWfDOr2eqWdzbySy2wkD2t1KYmW7hn
tJElAaO5gnt2USRPX4Jn2QcQ8M42pgs8yXHZbiYzVOrQr4acFSnCP7yFPEpujj3CTj/u6jyxfO7p
XP1vJeIsl4iw/t8rzfA5rZX58JL2cEnqpKnUnOXJKDUoSU5KUZJp2ceX03zOfvADHdTnP0zngf8A
6u9eJLFYeCXtJtNyUVFwmnfX7PJJrZ/zL+8t5e3y625Jd788bem2/wA/l1GGdQwG9CNrsx6BVXAz
ndtwCec9O5GQW1jNSlCMVzOd5RXPyylFdYQcOapZtJuL91tc0VzR5oq81KLnOPJTV+erOcYwpq11
zJpN3SbunHZ7nzn45/a8/Zz+HNxa6d4n+L3goa3f6jLpOneHdF1WLxH4kvdTgmjt5dPh0Dw8+r6q
bqK4cW8kb2yEXB8kosgKV9ll/h9xxmVKWIo8L51h8Koe1+u5nluKyzAexcOeNb67ioxoulKK92pF
yjLmjbvL5DH8ecI5XFfXOIMvnJyaXsJx5b7KnzSquPtL2uua6Tvyu3vc2f2lvGHizSjdfCH9n74o
+K7q4muobC68eaW/wh8Pf6I2Hnv7rxeg8RQWs4B+xy23ha6e44kESxEPXrR4IyrKsUqXF/GGS5XS
hSp1q64fqx4sxPLUSajh45ZKOEqVocy9rRq4yhOHLNazXJLzqnGmOxsYvh/hnNMdCq7UcXiVDDYW
VlfnnCThiY05bRlGnNO6krwvKODNbft5+K9QuJF8S/sz/CHw895bS6fbReD/AIh/F3xbBaRzlpbT
VL+Txv8ADTw7cG8iWNbj7DpyPbRSTx21z9oWG6S44nwgy/L1h6mU+IedZ1d2xX9s5JgcnrqT0lVy
+PDeMx+ESTSlFZlibrm/eRvePPBeKFbFTVTMuCKOX1oThCOGyjOFmOHnO8Yujja3EFXCYirC/NCU
8spQ5460pR5omZffsq/HDxnHqD+PP25/j5pdxqKtGbf4KeFfgv8AC7R9OjF5FdxppMXiL4e/FHxD
bmNY/sYnvPEuoXjWktwj3TvIssXRgvEXhjKoQo5V4Q8F1ktfrfEs+Ic5xKlycjk/YZ5lVD34Nrl+
qunGUlUpxjOMHF4jgTNsyoz/ALT4/wCM8NiZcv8AyJ8RkOFwySnGa/cYrIsem7x0Tnbl0le75u+0
j9k/RbaztrPxP8bP2lvH4tjbSCbxF8Z9e0Oaa5tDG8d3Onw0h8AWrStLGJpIUt47J3Z1+yGErEnm
4nxArVK7xOB4S4EyirJcv+xcNUMVTUGnGUFRzqtmtBKcW4yl7PntpzK95epheDKeHoRw1biLifH0
49cVj8HTqS061cBl2DqaP3rRktd7p2G6f+xJ+zTbXNve6x8Ox4/vLO8tdQsbv4seIvE/xcudOvbN
5Zre50uf4lax4pk0qWOe4uJ0bTjbeXJPL5WxGVEvFeK3iFiIypUuJKmU4adGphq2E4cyvIeFqGJw
9WMIzoYz/VzKcrq46m1Tp6YytiL8kU7pRUXDw94OXJLE5LTzSpTqKtSq51jMyzmpRrq3LWw7zPG4
pYWcbe6sNGhTi9VSUm2fUdlZWmnWsNlY28FpZ2yCK3tbaGO3t7eJfuRQwxKkccaDhUREAHGDya/P
5ylOUpyblKcnKcm3KU5Sd5SlKTbcpN3bb18ro+whBU4RhH4YLlgrRioxXwxSjGKtFWS0vbdtlqpK
CgAoAKACgAoAKACgAoAKACgD/9X+/igAoAKACgAoAKACgBCMgj1/z7fz/Kk72dt7O3r03037gfiP
4h/4JrftK6n+3h45/bXh/aH+Dmt63c6bZeHPhDo/xQ+BfiD4gN8HPCsbQ/a9P8Fra/FXwtp+layy
nUvL8RR23nO3iDV2mtZDMzy/0xhfHHgvCeD+H8MXwXneFrYrEe24izLh3i/D5BiM/jTlGphqOafW
snzaWIwtKfNP6nhquDpSqWqV5V7QjD8LreGHE1TjupxfLPsjxcI1FVy/DZ7w1jM5p4GXsp0pvB/2
dnWSvCV5xqOFTEVni/aUeWhClCFFxn+hfg/4dftS6f4r0rVfGf7QvhHX/DNq6Nqnhfw/8HLbw2dV
ULbrLEdWu/FuvXFmTsuPLktUARXhzE/lMX/GcfnXAX9mLB5JwfmWCx3K1DFYvOKWOjSS9o4U4LBY
PA4eMVendSpzk+WWqUo8n3dHKON5ZvDMMfxRhamBgow/srLcr/s/BTSndzlHH1szx/O4NxbpY2nR
b5eWknGbl9VpnYNwwe4HQHPQZAOB2yOfevi6bm4RdRWm/iS2Wu3Tpbp9x9ze/S2i09F899/n02H1
YDXOFPJHI5Az1I7c/wCeTjGaUpKCcmpNaK0U29XZOy1sm7vsk33GvO1vN2X36a9tdXppc/C39tT/
AIKqax8OPjH4g/Zs+GOk+KfhbqPhpJLXxx+0N8Q/gP8AGX4g+E9AubizgubRPhj4C+G/g/XdV+KO
oCO7tmN/c3/h/wAJQvI7jWL02U9pP/Tvhl4FZdnXCNPj3Ps5yXiKnTx0YYbgXAcU5Fw/nmNjf+Jm
VTOp4f2GXQXPGp/ZtLE491Hh3RVSjVq4jD/gfHfihnWDzOfD3DeScSYWtP2lPE8RLIZ5nlmApxhU
cquFdGjiadTGznGkqEMa44RU5YhYipDEQpYfEfkh+3Hq3ww8b/s5+INL8MfBH9rD4s/tQftL+Nvh
Z8DfAH7Wn7UXgCTwG3ivVdW+I/hvVdT0v4Q6Z8RdS8P3PgHwt4jg0KeLTdG8HeCNC0PTV8SzPfxW
STX7S/0f4R4PizBcfUsdieK+DeDeAeAcNjeIMw4O4MzvKamMwVPDYJ4NyzbD4GFTHZtWpUpv2uJz
HGV3jfZKa+u8kKlL8S8RHwa+GqC/1c4nzHjXiythaOFznjHCYipLF4mnUWI9phadLC08pwOJqTo0
5Rw+F+pqjUi1RpYWMqsD+gb4X+A/+CgFh8Ofh74G0bUv2Z/2e/DXgjw54U8PW9tHpnjD4567qGma
NpVjY3w22138KfD2g30pgnktZbSbxVp/mTRyukyIyP8Ax/xPnHg/ieIeI82nDxI45zDM86zOvzVq
WU8J4KhCpias6M6dXE0M2xONdWDh7X2qy2UJRmqXInE/o3BZf4i/2HlGArYnhDhGnhMBhKUqWEoY
/NsZTlCmva2pYXEYPCYecnJ+zjKWPpRa5nTfvQPS7n9lP43eKr17rx7+258eb/SLqNmk8MeANL+G
Xwq021mlyS2m654Z8FL44ijQMVSK68V3j4AMkrMqvXkS8ROGsvwscNkPhDwlgK9NcqzLHYjNs7x9
VX0lj8Pm+cZhktfE8vuSq4bL8LCUlzxinJo6qXAuf473878SuI8zo1Ep08LDBZLlOGpJpe7hquT5
RleZxpWs4xxeNxdRLSpOb96PEL/wTR+H5nhu3/ad/wCCgD3FvJHMkjfttfHiRXljIZXe1bxP9kcF
hzC0DQsOGjYEiu2XjbxTN/8AJM+F1NN/Y8LfDmEGno70ocMqlaz1j7Pl6tSvcx/4hNwwkpLNuLq0
oNSXPxPxNUnzR1jyznmjqc11uqikr2u72PkH9rKw+JX7Ac3wI1r4B/tV/Hjx74z+Ivx++GXw7tP2
dvjl481f48j4waN4q11NN8TWGi6t4xiv/E3gmTw/4buLzxLPr1trum6HY/2Sp1iKdZrdW/SPDPF5
R4q0+O8Lx34ecK5dleUcM5rmlDj3IMsy7herw9i8Lh6dXB1I4Hh+hl+FzKOMxajgvqOKw2NryjXq
1MNGnChWqnyPFFCrwBjMonkXHGdV8xr5nleFw/B+Oq1s1jmuFxWKp0sdTrYjM3jsThpUMJKpioV6
VfDqE6NKNWcvbxo1f3ftjIYY/NGJBHHvUdA+35gME8Ag45bHTc2N1fyvJRUm6dT2lNt8jXLqk3aV
0le6t22fux2P6DhJygpSjySbd4fy6J8u71V7P82ZfiTS7vWtB1nSbHVr3Qb3UtNu7K01vTorOe+0
i5uIJYodRtINQtruxmuLOR1mjivLae2kZQs0MiFlrTDYqGBxmExlXCLMKOHr06tXAyc4xrwhK8ou
VGdOtFSjeLcJxavdNNLm58bhXjcJicKqrouvRnTjWi7SpykrKSa1XK7Prfbq3H8Xbz/giB8GPidq
x8SftafHz9pv9q3WJL86gbf4lfFC/tvDVky3QuVsNL8JaFbWWgadpJYbo9P0/T7C3tUxFbRpDHGi
/wBIVvpR8U4LBYfAeH3BfBfBOX0o2lhsHkGXV44qajb6xjoZ1SzOpVxnPztYv2karTi1JcsD8Own
gbk7rVcfxVn2ecQYqtUjNqrjK8fZRpOMKdKjUwLwV6EqNOnKrh60KtOVSVZNezm4R+jU/wCCbf8A
wTF/Z68Nar8SdS/ZO+CtpovgnQLzWNW1nxR4Duvii+l6TpVl9rvb630jxDbeMLmS5trWzZ4TpOlt
fj95FYxI07xv8jifHrxx4qnhsFifEDiBV6lWnh8Lhsqx1DIoUZVXDD0cJRxGVwyzloRc1Qh7WrGm
qTtO1NScfs4+FXhnhYSxb4QyecKVJ1qs62ClXVSNOPtJVq2EbnCtXbXtX/s9SrKraUVKooRO28Of
t1f8E79A8OaXbeGf2hv2evC/h2xt4rXSvD9j4l8M+FV0uKHbJHYQeEydNvtKkiadVaxOlWssUzCG
WJJh5deZjvCjxrzXH1ZZhwZxlmmNqT5qmPkoZhKrK3I5xzanmFaNTmjHl9rTxUlOmrc6pu8uHBcd
+F2U0YLA43KssjSk4Qp4fhzNcHXpu2qjShkVKvTXvPtrKSV5TbjqN/wUV/YZ8i7v7T9pH4aalHZv
FDNLoOoXXiSV/PLGI2UGg2OqT6jFIY9wn0+K6gAeJjKFmiZ9qPgd4uVZ0adTgnM8I61OU4TzDF5P
l0YQilJqvXxebUFQlyvm9liZU5ztJKLlSmjvl4p8Dcjk89xWKpqSUYQyLivHQlN/C6VFZS4ylZNK
rTjpzcq5udQl85fFz/gqL+wx4l8J+LPh/PN8dfi9aeJ9N1nwhqfhr4cfswftBaxc6rb6nZT2GoQ6
Rq2o/DbRvDVzMsEzvFcW+ut5e+3uISySwPL9FkXgX4r5ZnOUZxCpwrkFfLMXTzLBYvNeLchlzYnC
PnjTw0sszjGV/bU48yxEPY2pRqU1iXR9rTUvGzfxS4KxeCxODqUOJa2GxNCvg8SsJwrn2Cg6dZ0V
+/jmWBw8qlOclH2VSjCSnaqo80edR/PD4A/ET/gpj4A0h/2cf2O/2e/ij8QvgVpOgf8ACN/Dbxl+
3d8OIf2ctU+C+lvYfZfDun3msnWX1f4y+FfD0Srb6bYaP4KbxLo+iWdhpl3f6p5KXUH7VxNlfgJn
1TD8feLPGeT8M8VPM8TWzDAeFmOo8YYnizGU6c61WpPJowa4dxeOlVpYevmNHEUMLi8TSxGIjgsM
pV+b8lybMPFLL8PjODOD+Ha+ZcK4jBQwuSYzN8LQp1cjjiMRV9vLErGyoRxeFw/tPrlKnKtDExhN
UIVa84RlD2n9iH/giXN4D8M/Day/bi8d+G/2hNF+Er+K7/4afs86dps2pfs9+C9c8b6pPq/ivWL7
RvEumW0nxD1TUL+eZ4LrxLo1raWlrLHp8GmC3s4/N+b8Y/pTYTiXMMcvCvKcfwTjs5w2Hwuc8aVY
1aXGGd4fBYWnhsJz4jE47N6+RqlSUaUMPluZy9lCk5060Vi8RCf0Ph79H7E5P9Q/16zWHEWBy32t
TL8iqyVbLMBWxE41KzhGMMLCtKpOCqVqsqMFXlNqrRfJTPu/9qH/AIJqfBr42f8ACGeNPhK7/ss/
H34VrEfhb8dPgZpWj+EfFXhq0s7SSztfC+o2Wn2EGl+IvBhtpJLKTw3q1vPYxadPd2diLSK8uN35
Jwd47cZZBSzfIeJsdmPHfBvETlDP+G+JMdXzXD5lCtVc8TUw2Kx1WpisszCq5zqUswwOKw2Iw+L9
ji1WVbDUJw/ReI/CjhzMvZ5rwzhct4Q4nwWJw2PwmcZXgqeEjHFYFqphZY6hhFQo4vBxnThDFYWp
TdPE4X2lCpeMo82FZfBX/gqZqOmWHhPxJ+238ALLSjZ29rqvjnwX+yxe2HxJnWIQpPcaefEXxX8V
eAbLVbpRPM95deDr/TElURx6Gscwa3inxV4LwxUse/C3iatiZ4qdejkuN4udThaFJqrNYevPAYTB
59UoU24QpUo5zSrVbRVfFTiqkK6nknibinDCVOP8nwuGlySqY7KOHaLzdOlKNXlo/wBqSzLKOSuo
OlX9tl1W9GdX2MKVZ0p0POLX/giz+zJdeJbT4qeOPG3xx8aftEjX7jxdq/7Q8fxIvvB/xF1rxHOB
FFOE8J2emeHdC0+xtobe3sNO0HR7G0t1QiOIIFiX6qp9LDxNyzD1MmymlwvlPBn9lLI8Hwziclwu
c5VhsA5utLL40czp42rWwk6jrVp0cbWxVKpOcXUpynRoTj4tXwD4Cxsniscsdic2qZks1xOaRlUw
eIr42MIw+sP+zJ4GnTk1Th+5w6o4dOM5wop1qqn9Df8ADvzw7dRQ219+1F+3LdW0Vx9rYRftWfEr
S3luSwZlMmkXdjPHZZJK6ZFcDTFXEQs1iwlfn9HxjzeWMrY/AcK+GiqzhKnJ/wDEPuE8RhKd3dP6
lmWUYvCqqt41qWGjNLTolL3V4UZJeDrZ9xfWhFJPDrifienRstowpwzf2VOFopSp04RUlq9j6F+F
v7LHwE+EGoSeIvBnw18Px+OLmK6t9S+JevQTeK/ijrMV5dNe3aaz8R/FMuseNNShubxmu5LW51l7
NZ3LQ20Y2ivmc4404oz6Ps8zzfFSw3LyQy/D1fq+W0aSnKVOjQwWGjQwtOjR5uWjThRUKMFGnShG
EIRj9ll3C/D+WNVMHlmHVVO/1jEQeIxMpW5XOVbEurUcpJay5veTu95c3vn2SDaEKEoF27WdyrLg
rtZTJhwQcEMGB7jivlre9Tnr7SldwqNt1E3o25t80m73vKUnfW6d3L3uSn769nS5akVCcPZU/ZuK
2SpODpx3t7sbtaO60Ofs/BHgzTdWvde0/wAJ+G7DW9SUJqGr2Wiaba6nfKGD4u76C1jubj5lU5lm
cnamc7VC+nXznOMVhKWAxObZniMFQd6GErY7FVMPSaTj+7pTrShDRtWjZWlJa8zZ5FLhzh6hWeJo
5DktLESbcq9LKsDCtJt3blVhQjOTuk7yb110ZZ17wt4b8U6LqfhzxNoel+IvD2tW01lrGha9Y2+s
aPqtjcDbPY6jpmopdWV7ZTJ8ktncwS2zp8jRsvyNy4LGYzLMZgsxyvG43Ksfl1eOKwWMynF4nK8T
h8RD4a1OtgKuHn7RPXnlJu+rbbbPSlhqFShWwtWDr4bERlCrQxE54ilKEtJU1CvOcYU2nZQp8sEt
oq1jw34b/sb/ALI3wc1uPxL8Jf2Xf2evhj4liikgj8SeAPgz8O/CHiBIZlRZol1rw/4d0/UxHMqI
JUF1tk2ruDYG36zNvEjxFz3A1ssznj7jXMssxFX2+IyzGcVZ7Wy3EVvdftcRgJY94SvUThBxnVoT
lFxXK1a587guCOD8uqRrYPhjI6NeOkcQstws8TFJ3SjiKlKpXjFO7UVUUU29rs+io7aCLd5cSrvY
u2M8sVVSec4+VFXACgKqqOFUV8VKMZxnGcIzjUd6inGM1UduW9TmX7x2SV53dkldJH01OnTpR5KU
IUo3vy0oqmr2tdcijbRJb7K2mnNIIkC7dvy8/Lzjnrgbj1PoR6981nChRpUlQo044ejHm5aeHX1a
MeaTlLl9hy8t5Nydt5Sbdm7lNJq0lz+dT9436ym3J/N7JJWsRSWlvKpV4gyldhUltuwsGK4D4wWU
EgYzzknJq1CHKoOEZQTjJQnFVIc8Jc0ajjUvF1IySmqklKan76fNqTUpwq0Xh5wjKhJpypJKMJWv
7slHl5oNNqUGpQnF8sotXifIvjP9gv8AZU8W614i8X2Hwm0n4a/ELxTYXlhrnxK+Cd/rHwT+IOqi
9njumu9Y8VfC+98Mal4gvba9ij1Cxm8RtrAtL5BcwxrIXdv0PAeKfHuX06FD+3qubYbCpQw2D4jw
+C4iwuHpqEqfscNTzzC5j9UounKUJUsL7GnUj7lRSjdS+Mxfh3wZiVWcckw2AnWhySrZVGpl9SHv
c3PRhg6lCnTq309tTjGtBNuNROzMPTP2ONQ0S3stJ0r9qH9qwaDYNcPHZaz8WU8T6xO1ysqSCfxl
4l0DU/GEkAWbdFaTaxNbRSRQSxxrLDG6W/EmvN1q2I4K4Lr4+raKxVLIsrwuGpQUoy93LMJhMNlz
nzQt7T6r7Tkm6bqSg3GXmT8OKUvZUaXFvFFLAUWpxwf9p5i6ymoyjzSxssZ9dlHlqSi6bxHs5Nqb
hKUIOMOl/sA/Baaa7PxC8VfHv412VxdLe/2H8Y/j38T/ABl4Zhuhsyy+GG16w0K4iZY1jNrfWV5a
CMGMW4V5VcfilxZCdKpgYcN5LOi26NTJuEeFMDiad+ixmHyeOKXK7uNq0bzk5v30pR68P4dcNctS
njv7Szz4VB5vmmaYv6u1zczw/tsXJ0pVVyqrKDvJU4Jt2Z9F/DT4C/BH4MWFzpfwh+Efw2+F2nXz
CS/svh94K8O+D7fUJhn/AEjUE0DTrAX9ySzM1xd+fO7O7NIWdy3zuecXcVcTSoviLiXPs9WGhOnh
aebZtj8woYWnN3nTwuGxVarh8NTb+xQpU420SS0Po8v4a4fyqLjl2T5fhVJtz9nhaV6kpK0pVXKE
3Vm0tZVHOT7u7lH1NLeGNdixqF5GDluCc4ydxxnoOAOgA6r8xChQpSlKjRo0JT+OVClCg5f4vZRp
uT6ttu+7ue4m42UbQUUlGMEoRilsoxioqKXaKS/Ef5a+nHGACQOOnQryDznAPf1FaJWlKScrzVpN
yk7rbq3bfol36kckOVQ5Y8qaaSSVmtU01Z3T1TvdeV7jgAPX8ST/ADJ/n+VTyR5ua87q/wDy8qcu
unwc3L6XUrbrlekqWit089X97bf4+trIWrAKACgAoAKACgAoAKACgAoAKACgAoAKAP/W/v4oAKAC
gAoAKACgAoAKAD+dFle9te/X+v66AFABQAUAFAWvuRSRxEBnVDtDAFlB4YEFeegOckZwcc5xWdRu
nTcoJr2T9pFR0tJaXSWztKWq7+bDkU2k1zLZxaupR25ZLW8dnZrp1sfiP+1FHp3x5/4K5fsGfAqS
40fVPD37PPgL4o/tbeP/AAZqfkzBNXtFt/B3wn8TWlqYsnVNJ8eXkWo2c8hjVG05rlc3EUDN/SPA
2Py/g36OvjLxNiJwo5xxjieFODckxUZ8uJisTinj84oqpzxf1TEZdTVOpVh7Rc3JTlHlnNn4Dxjh
3xh4s8AZFTlUWD4cnjOI8xwj9m8LU+oVsH9Qcou6jWp4r2qjT5I89GVZ2fLGUf2zgMaxFSyYUtuy
RnAPJfPfJ+bPf6V/NirQcZ1Jyowp+0qKM1KEabipu0ua7jd3u3ffex+9wlF1KihJObqzlywaco3l
tZO6s3Zafddc3NeL/Hngn4faPNr/AI38VeHvCOiQAmXU/EGr2Gj2S7BnCz3s8Ku2M4SPc/BwpB+X
0csyvMM8cqWUYHG5hKKu1l+GrYl8l+XmvQhVShfRSbSb0WrIr4rD4eUY4nEUaE5puMa9aFKU0tZO
KqSi5JLVtbW1src35l+Lf+CgXxG+NdwfBP8AwT1+B+sfHrU9RSS1f9onxyup+Af2XfB6SQajHFrk
Him8046r8WmgvLI+Vo/w/tv7Ku0Hl3PjDTLqW0sr/wDYcv8ACTIcjp4fPfFjjTD8O4KEqeKwvBnD
csFnHFuaOlicNCpl2NpUq0o8P+0p1uf22aulX5aNWNLByalOP5PjvEHNc3rYfK/DzJsTn2JqTjDH
8S4/DY3LciweHqU5SjistxFbDLDZ3Vk4xhGOAq1KFGVWNTFVYQioz7n9lv8AYJu/h/8AES8/aU/a
c+JNz+0n+1Xrdk2nR+PdU0eDR/Bnwt8Pnznfwb8GPCErag/hTRXmuZRqeqS30us+IHihubo2cSQ6
fbz4i+MFLiHAUeDOAOF6Hht4f4RYd43JcBjK+Z43i7H4am40854jzWvyzliYS96nhMPClhqfNy/v
rKUengrw8r5XjMRxHxZjpZvxTi1KEuaU6+AwVCU1P6vg6deVX2UISjGp7sler+8tFtI/Sg5CkKMn
Bx2GccZI6ZPcI2OuK/E1FKyS5Vqk4pWin15bxT9Lave1z9V/r+vX0+48I+BHxk1j4wQfEv8Atv4T
fEL4TXvw7+KPiT4ci18f2VnbR+MrTQ7XSbyx8d+DLuwu7y31Twdr1rqkR0+8ka1vIru2vrG7sYZ7
V930XEGQ4fIXlKw/EWA4jjmmT4fNalTA0p0ZZXVr18Vh6mUY2nKnCKxmGeG9tJ0qlenKhisPNVby
lTh4uS5zVzhZl7bAYjAPLczq5bD6xRqUY4unTw+FxMcXhnUjH22Hn9adJVoe77WjVpaSpS5vea+f
PaGuiSKVkRXUggq6hlIYFSCDkEFSVORggkHIJpqTi04txa1TTaemqs1qrNX/ACBpNNNXT0aezXZ7
7+n3nHy/Dn4ezuZJ/Afg2aRpDKzy+GNEkdpWILSFmsSxkJVSXPzEqCSMA16SzrOFa2bZmrbWx+L0
ttb94rW8n9xzfUsH/wBAmG/8EUvPT4fXp1e25dsPBng/ShjTPCnhvTlwoC2Gh6ZaKAm3YALe0jA2
7F29Nu1cfdXbNTN82rJRrZpmNWK2jUxuJmtraKVWSWja227/AGZeAwMrc2CwkrS5lfD0XaS2krw0
lq9bX16aG+LeBRtWCELndtEaAFhjnG3qNq87c8D0BrhdWpJ3lUm3a13KTdu3pq/vNVh6CVlQopJ3
sqcErrrbk30WtunWy5XmKIkExoSG3AlFyG5+Yf7XJ546n1IaF7rbj7re7Wjd+7W9/M3UpK9m1dcr
s7XitVF90m722XzH/wCf8+lFlpptt5enb+vMQmBzwOeDx1+vrSaTTTSaas09U09011TQWW/X+v6/
4YNq+g/L/P6UJKK5YpRitorRL5Id33f3hgeg/L/P+frTWmi0XloF33f3/wBf16BhfQflRdvf/P8A
r+uwXfnf1FoEFABQAUAFABQAUAFABQ0no1ddn/wQDAPX/H/P+fSjbb/L+v67h/X9f1+QUkktklfs
kr/1/W4BTAKACgAoAKACgAoAKACgAoAKACgAoAKACgAoAKACgD//1/7+KACgAoAKACgAoAKACgAo
AKACgAoAKAOW8ba3qnhrwpruv6L4Y1Txrq2kaZeahp/hLRbjTrXV/Ed1bW8ssOkabc6vd2Glw3t6
6iG3k1C8t7RZXUzSoh3L1YGhQxWMw2FxOLp4ChiKjpVMbWhUnQw6cJNTrwpQqVZU7pRap0pu8ldK
KbOTHYp4PC1cTHDYnGVKUealhsK6arVZ7KK9rUpU7Wbb5peaTaSPx603xx4o1X9pDxT+1R8NP+Cb
H7U/iD9oLVPhR4e+CniLV/iHq/wu+Gfhzw74X0PxPrviZdC0LUfHnjLSrfXrOXxBrE95q2v+Arzx
Dp+r29rpMlqksGn2TJ+5rKcHS4Lyrg3OvGzgzL+H1xJPPK+W5LkGf5rjMW6eHp4GjjcTVwmTYmjh
8RRwsZ0cPhMTUozjGtiKvs6Uq9Rx/H418w/tR8WZJ4e59jOJJUa2Dm8TmmS4bDYWlip0qlWGIWYZ
tgvaKTpU5VJ4COMV6UYLmUIKXtjeDv8AgqR8YLi5j8Q/EL9nr9kXwpdR2gW2+F2har8ePilApilF
xNbeM/iHb+HvANjdDeqS6fcfCvW44mjD2uvTkq6cFTF+A/DNSVbK8n4r8Q8fH6zF1+IJYbhrJq0o
Tj9TmsqyrFVcw5eRS5p/27S5tHVwju6Z1vA+LvEdOVDNsw4f4SwNZqbWRQnjc5p89/aqWY4ij9Wh
ON04xp4GorrmVeUmnSseEv8AglN+znJ4lsviB+0Fq/xT/a++ItpHBKuuftLeP9Y+IfhS01QRr9qv
tC+EtzPF8K9Fhnud93b6anhK5stMdxDp6QQrsaMf498aclTAcJ4PI/D3Kp3VOHB2W4XKsdSpWhCl
ReY0KccbCrCNOLqYzC1qGJxFSPtMRXqzUXG8L4NcLy5ZZ/Xzfiury/vo8RZjisxwmJry1q4iphMR
Xr0KntJuThSrUpUKUJOnTw1KnKVOP6T6XpVho1jbaXpWn2emabZRQ21nYafbW9nZWltCoSOC1tbZ
YoYYYUVI440RVVFCquB8v4tVqYivia2LxWJqYqvXlKU51ZSnNyk5SnOc53lUnUlJzlKV223eWq5f
1XDYbDYSjHC4TDU8JhqKiqVOlGMYWirJRjDSKikkk1FWVle1padSdAUAGAOn+H+f8+tABQAUAFAB
QAUAFABQAUAFABQAUAFABQAUAFABQAUAFABQAUAFABQAUAFABQAUAFABQAUAFABQAUAFABQAUAFA
BQAUAFABQB//0P7+KACgAoAKACgAoAKACgAoAKACgAoAKAEOeMY685449vf/AD3pq3W/y/r+vvE+
bTlSeut21p1to9b23svPYQKASccn34OOhx8oz9B7ccbpSs2+aUru/vPb07X9PVy05RJLZJX7JL/P
8/vuOpjCgAoAKACgAoAKACgAoAKACgAoAKACgAoAKACgAoAKACgAoAKACgAoAKACgAoAKACgAoAK
ACgAoAKACgAoAKACgAoAKACgAoAKACgAoAKAP//R/v4oAKACgAoAKACgAoAKACgAoAKACgAoAKAC
gAoAKACgAoAKACgAoAKACgAoAKACgAoAKACgAoAKACgAoAKACgAoAKACgAoAKACgAoAKACgAoAKA
CgAoAKACgAoAKACgAoAKACgAoAKACgAoA//S/v4oAKACgAoAKACgAoAKACgAoAKACgAoAKACgAoA
KACgAoAKACgAoAKACgAoAKACgAoAKACgAoAKACgAoAKACgAoAKACgAoAKACgAoAKACgAoAKACgAo
AKACgAoAKACgAoAKACgAoAKACgAoA//T/v4oAKACgAoAKACgAoAKACgAoAKACgAoAKACgAoAKACg
AoAKACgAoAKACgAoAKACgAoAKACgAoAKACgAoAKACgAoAKACgAoAKACgAoAKACgAoAKACgAoAKAC
gAoAKACgAoAKACgAoAKACgAoA//U/v4oAKACgAoAKACgAoAKACgAoAKACgAoAKACgAoAKACgAoAK
ACgAoAKACgAoAKACgAoAKACgAoAKACgAoAKACgAoAKACgAoAKACgAoAKACgAoAKACgAoAKACgAoA
KACgAoAKACgAoAKACgAoA//V/v4oAKACgAoAKACgAoAKACgAoAKACgAoAKAD04/H0oAKACgAoAKA
CgAoAKACgAoAKACgAoAKACgAoAKACgAoAKACgAoAKACgAoAKACgAoAKACgAoAKACgAoAKACgAoAK
ACgAoAKACgAoAKACgAoAKAP/1v7+KACgAoAKACgAoAKACgAoAKACgAoAKACgAoAKACgAoAKACgAo
AKACgAoAKACgAoAKACgAoAKACgAoAKACgAoAKACgAoAKACgAoAKACgAoAKACgAoAKACgAoAKACgA
oAKACgAoAKACgAoAKAP/1/7+KACgAoAKACgAoAKACgAoAKACgAoAKACgAoAKACgAoAKACgAoAKAC
gAoAKACgAoAKACgAoAKACgAoAKACgAoAKACgAoAKACgAoAKACgAoAKACgAoAKACgAoAKACgAoAKA
CgAoAKACgAoAKAP/0P7+KACgAoAKACgAoAKACgAoAKACgAoAKACgAoAKACgAoAKACgAoAKACgAoA
KACgAoAKACgAoAKACgAoAKACgAoAKACgAoAKACgAoAKACgAoAKACgAoAKACgAoAKACgAoAKACgAo
AKACgAoAKAP/0f7+KACgAoAKACgAoAKACgAoAKACgAoAKACgAoAKACgAoAKACgAoAKACgAoAKACg
AoAKACgAoAKACgAoAKACgAoAKACgAoAKACgAoAKACgAoAKACgAoAKACgAoAKACgAoAKACgAoAKAC
gAoAKAP/2Q==</Image>
        <Text id="Profile.User.Title" row="0" column="0" columnspan="0" multiline="False" multilinerows="3" locked="False" label="Profile.User.Title" readonly="False" visible="True" required="False" regex="" validationmessage="" tooltip="" tracked="False"><![CDATA[ ]]></Text>
        <Text id="Profile.User.Url" row="0" column="0" columnspan="0" multiline="False" multilinerows="3" locked="False" label="Profile.User.Url" readonly="False" visible="True" required="False" regex="" validationmessage="" tooltip="" tracked="False"><![CDATA[www.neobiota.zh.ch ]]></Text>
      </Profile>
      <Author windowwidth="0" windowheight="0" minwindowwidth="0" maxwindowwidth="0" minwindowheight="0" maxwindowheight="0">
        <Text id="Author.User.Alias" row="0" column="0" columnspan="0" multiline="False" multilinerows="3" locked="False" label="Author.User.Alias" readonly="False" visible="True" required="False" regex="" validationmessage="" tooltip="" tracked="False"><![CDATA[sb]]></Text>
        <Text id="Author.User.Email" row="0" column="0" columnspan="0" multiline="False" multilinerows="3" locked="False" label="Author.User.Email" readonly="False" visible="True" required="False" regex="" validationmessage="" tooltip="" tracked="False"><![CDATA[bianca.saladin@bd.zh.ch]]></Text>
        <Text id="Author.User.Fax" row="0" column="0" columnspan="0" multiline="False" multilinerows="3" locked="False" label="Author.User.Fax" readonly="False" visible="True" required="False" regex="" validationmessage="" tooltip="" tracked="False"><![CDATA[ ]]></Text>
        <Text id="Author.User.FirstName" row="0" column="0" columnspan="0" multiline="False" multilinerows="3" locked="False" label="Author.User.FirstName" readonly="False" visible="True" required="False" regex="" validationmessage="" tooltip="" tracked="False"><![CDATA[Bianca]]></Text>
        <Text id="Author.User.Function" row="0" column="0" columnspan="0" multiline="False" multilinerows="3" locked="False" label="Author.User.Function" readonly="False" visible="True" required="False" regex="" validationmessage="" tooltip="" tracked="False"><![CDATA[Wissenschaftliche Mitarbeiterin Neobiota]]></Text>
        <Text id="Author.User.JobDescription" row="0" column="0" columnspan="0" multiline="False" multilinerows="3" locked="False" label="Author.User.JobDescription" readonly="False" visible="True" required="False" regex="" validationmessage="" tooltip="" tracked="False"><![CDATA[ ]]></Text>
        <Text id="Author.User.LastName" row="0" column="0" columnspan="0" multiline="False" multilinerows="3" locked="False" label="Author.User.LastName" readonly="False" visible="True" required="False" regex="" validationmessage="" tooltip="" tracked="False"><![CDATA[Saladin]]></Text>
        <Text id="Author.User.OuLev1" row="0" column="0" columnspan="0" multiline="False" multilinerows="3" locked="False" label="Author.User.OuLev1" readonly="False" visible="True" required="False" regex="" validationmessage="" tooltip="" tracked="False"><![CDATA[Kanton Zürich]]></Text>
        <Text id="Author.User.OuLev2" row="0" column="0" columnspan="0" multiline="False" multilinerows="3" locked="False" label="Author.User.OuLev2" readonly="False" visible="True" required="False" regex="" validationmessage="" tooltip="" tracked="False"><![CDATA[Baudirektion]]></Text>
        <Text id="Author.User.OuLev3" row="0" column="0" columnspan="0" multiline="False" multilinerows="3" locked="False" label="Author.User.OuLev3" readonly="False" visible="True" required="False" regex="" validationmessage="" tooltip="" tracked="False"><![CDATA[Amt für Abfall, Wasser, Energie und Luft]]></Text>
        <Text id="Author.User.OuLev4" row="0" column="0" columnspan="0" multiline="False" multilinerows="3" locked="False" label="Author.User.OuLev4" readonly="False" visible="True" required="False" regex="" validationmessage="" tooltip="" tracked="False"><![CDATA[Abfallwirtschaft und Betriebe]]></Text>
        <Text id="Author.User.OuLev5" row="0" column="0" columnspan="0" multiline="False" multilinerows="3" locked="False" label="Author.User.OuLev5" readonly="False" visible="True" required="False" regex="" validationmessage="" tooltip="" tracked="False"><![CDATA[Biosicherheit]]></Text>
        <Text id="Author.User.OuLev6" row="0" column="0" columnspan="0" multiline="False" multilinerows="3" locked="False" label="Author.User.OuLev6" readonly="False" visible="True" required="False" regex="" validationmessage="" tooltip="" tracked="False"><![CDATA[ ]]></Text>
        <Text id="Author.User.OuLev7" row="0" column="0" columnspan="0" multiline="False" multilinerows="3" locked="False" label="Author.User.OuLev7" readonly="False" visible="True" required="False" regex="" validationmessage="" tooltip="" tracked="False"><![CDATA[ ]]></Text>
        <Text id="Author.User.OuMail" row="0" column="0" columnspan="0" multiline="False" multilinerows="3" locked="False" label="Author.User.OuMail" readonly="False" visible="True" required="False" regex="" validationmessage="" tooltip="" tracked="False"><![CDATA[neobiota@bd.zh.ch]]></Text>
        <Text id="Author.User.OuPhone" row="0" column="0" columnspan="0" multiline="False" multilinerows="3" locked="False" label="Author.User.OuPhone" readonly="False" visible="True" required="False" regex="" validationmessage="" tooltip="" tracked="False"><![CDATA[043 259 32 60]]></Text>
        <Text id="Author.User.Phone" row="0" column="0" columnspan="0" multiline="False" multilinerows="3" locked="False" label="Author.User.Phone" readonly="False" visible="True" required="False" regex="" validationmessage="" tooltip="" tracked="False"><![CDATA[043 259 32 20]]></Text>
        <Text id="Author.User.Postal.City" row="0" column="0" columnspan="0" multiline="False" multilinerows="3" locked="False" label="Author.User.Postal.City" readonly="False" visible="True" required="False" regex="" validationmessage="" tooltip="" tracked="False"><![CDATA[Zürich]]></Text>
        <Text id="Author.User.Postal.OfficeName" row="0" column="0" columnspan="0" multiline="False" multilinerows="3" locked="False" label="Author.User.Postal.OfficeName" readonly="False" visible="True" required="False" regex="" validationmessage="" tooltip="" tracked="False"><![CDATA[140]]></Text>
        <Text id="Author.User.Postal.POBox" row="0" column="0" columnspan="0" multiline="False" multilinerows="3" locked="False" label="Author.User.Postal.POBox" readonly="False" visible="True" required="False" regex="" validationmessage="" tooltip="" tracked="False"><![CDATA[ ]]></Text>
        <Text id="Author.User.Postal.Street" row="0" column="0" columnspan="0" multiline="False" multilinerows="3" locked="False" label="Author.User.Postal.Street" readonly="False" visible="True" required="False" regex="" validationmessage="" tooltip="" tracked="False"><![CDATA[Walcheplatz 2]]></Text>
        <Text id="Author.User.Postal.Zip" row="0" column="0" columnspan="0" multiline="False" multilinerows="3" locked="False" label="Author.User.Postal.Zip" readonly="False" visible="True" required="False" regex="" validationmessage="" tooltip="" tracked="False"><![CDATA[8090]]></Text>
        <Text id="Author.User.Salutation" row="0" column="0" columnspan="0" multiline="False" multilinerows="3" locked="False" label="Author.User.Salutation" readonly="False" visible="True" required="False" regex="" validationmessage="" tooltip="" tracked="False"><![CDATA[Frau]]></Text>
        <Image id="Author.User.Sign" row="0" column="0" columnspan="0" label="Author.User.Sign" locked="False" readonly="False" visible="True">/9j/4AAQSkZJRgABAQEAAAAAAAD/4QD8RXhpZgAATU0AKgAAAAgABgESAAMAAAABAAEAAAEaAAUA
AAABAAAAVgEbAAUAAAABAAAAXgExAAIAAAANAAAAZgEyAAIAAAAUAAAAdIdpAAQAAAABAAAAiAAA
AAAAAABIAAAAAQAAAEgAAAABQXBlcnR1cmUgMy42AAAyMDE4OjA1OjE0IDE2OjIwOjI4AAAFkAMA
AgAAABQAAADKkAQAAgAAABQAAADeoAEAAwAAAAEAAQAAoAIABAAAAAEAAAHmoAMABAAAAAEAAADW
AAAAADIwMTg6MDU6MTQgMTY6MjA6MjgAMjAxODowNToxNCAxNjoyMDoyOAAAAP/bAEMAAQEBAQEB
AQEBAQEBAQEBAQEBAQEBAQEBAQEBAQEBAQEBAQEBAQEBAQEBAQEBAQEBAQEBAQEBAQEBAQEBAQEB
Af/bAEMBAQEBAQEBAQEBAQEBAQEBAQEBAQEBAQEBAQEBAQEBAQEBAQEBAQEBAQEBAQEBAQEBAQEB
AQEBAQEBAQEBAQEBAf/AABEIANYB5gMBEQACEQEDEQH/xAAfAAABBQEBAQEBAQAAAAAAAAAAAQID
BAUGBwgJCgv/xAC1EAACAQMDAgQDBQUEBAAAAX0BAgMABBEFEiExQQYTUWEHInEUMoGRoQgjQrHB
FVLR8CQzYnKCCQoWFxgZGiUmJygpKjQ1Njc4OTpDREVGR0hJSlNUVVZXWFlaY2RlZmdoaWpzdHV2
d3h5eoOEhYaHiImKkpOUlZaXmJmaoqOkpaanqKmqsrO0tba3uLm6wsPExcbHyMnK0tPU1dbX2Nna
4eLj5OXm5+jp6vHy8/T19vf4+fr/xAAfAQADAQEBAQEBAQEBAAAAAAAAAQIDBAUGBwgJCgv/xAC1
EQACAQIEBAMEBwUEBAABAncAAQIDEQQFITEGEkFRB2FxEyIygQgUQpGhscEJIzNS8BVictEKFiQ0
4SXxFxgZGiYnKCkqNTY3ODk6Q0RFRkdISUpTVFVWV1hZWmNkZWZnaGlqc3R1dnd4eXqCg4SFhoeI
iYqSk5SVlpeYmZqio6Slpqeoqaqys7S1tre4ubrCw8TFxsfIycrS09TV1tfY2dri4+Tl5ufo6ery
8/T19vf4+fr/3QAEAD3/2gAMAwEAAhEDEQA/AP7+KACgAoAKACgAoAKACgAoAKACgAoAKACgAoAK
ACgAoAKACgAoAKACgAoAKACgAoAKACgAoAKACgAoAKACgAoAKACgAoAKACgAoAKACgAoAKACgAoA
KACgAoAKACgAoAKACgAoAKACgAoAKAP/0P7+KACgAoAKACgAoAKACgAoAKACgAoAKACgAoAKACgA
oAKACgAoAKACgAoAKACgAoAKACgAoAKACgAoAKACgAoAKACgAoAKACgAoAKACgAoAKACgAoAKACg
AoAKACgAoAKACgAoAKACgAoAKAP/0f7+KACgAoAKACgAoAKACgAoAKACgAoAKACgAoAKACgAoAKA
CgAoAKACgAoAKACgAoAKACgAoAKACgAoAKACgAoAKACgAoAKACgAoAKACgAoAKACgAoAKACgAoAK
ACgAoAKACgAoAKACgAoAKAP/0v7+KACgAoAKACgAoAKACgAoAKACgAoAKACgAoAKACgAoAKACgAo
AKACgAoAKACgAoAKACgAoAKACgAoAKACgAoAKACgAoAKACgAoAKACgAoAKACgAoAKACgAoAKACgA
oAKACgAoAKACgAoAKAP/0/7+KACgAoAKACgAoAKACgAoAKACgAoAKACgAoAKACgAoAKACgAoAKAC
gAoAKACgAoAKACgAoAKACgAoAKACgAoAKACgAoAKACgAoAKACgAoAKACgAoAKACgAoAKACgAoAKA
CgAoAKACgAoAKAP/1P7+KACgAoAKACgAoAKACgAoAKACgAoAKACgAoAKACgAoAKACgAoAKACgAoA
KACgAoAKACgAoAKACgAoAKACgAoAKACgAoAKACgAoAKACgAoAKACgAoAKACgAoAKACgAoAKACgAo
AKACgAoAKAP/1f7+KACgAoAKACgAoAKACgAoAKACgAoAKACgAoAKACgAoAKACgAoAKACgAoAKACg
AoAKACgAoAKACgAoAKACgAoAKACgAoAKACgAoAKACgAoAKACgAoAKACgAoAKACgAoAKACgAoAKAC
gAoAKAP/1v7+KACgAoAKACgAoAKACgAoAKACgAoAKACgAoAKACgAoAKACgAoAKACgAoAKACgAoAK
ACgAoAKACgAoAKACgAoAKACgAoAKACgAoAKACgAoAKACgAoAKACgAoAKACgAoAKACgAoAKACgAoA
KAP/1/7+KACgAoAKACgAoAKACgAoAKACgAoAKACgAoAKACgAoAKACgAoAKACgAoAKACgAoAKACgA
oAKACgCldX9rZJNNd3ENtBAnmSy3EyQRRphmLPJJtRVCqzElsAKSTwQsxjVqVHToUcViqsuVQw+H
oOpJt2SUOWN5OTto5aN2W9jDE4ilhKft8VUw+Gw6v+/r4iFGOm/NztJW1733toc9oPj7wV4rW4bw
r4r8OeJ/sjrHef8ACOa3puufZJXUskVydLuLsW8jgEokwQnBIBxXZjMuzPAQpyzDLMzy/wBok4rF
YGtRk7pO3LUhq0nZ8t0r7vRk4TG4LHvlwePwOIkldxpYujKyvZv3W5NJ3vpt1W0eurlOkKACgCre
3cFha3F7dSpBbWsMlxczysqRQwQo0k0sjuVSOOKNGeR3ZVVVLEgDNXTpzrVaVGlCVSrWqQpUoQTc
p1JvlhFJKTbcnayTb6EVKtKjTq1q040qNGnOrVqTdowhCLlJtvayV3v+N4/lXpP/AAVd8EfELXvG
Ol/s8/s3ftQftNeH/BWvat4Xv/iR8JfCHgSP4d6hrejTPa3ttoXiPx58QfBKa9ElwhUXmj211atF
5cwZY5o3b94q/R9z3JcryfNOM+PPDng7+3MN9bwmTZ1mmaS4jwlF603mmV5ZlmOeDeIg41ML7ScF
VpTpylKEnPl/JML4sLMcVmNHJuCeNs+wWV1/YTz3K8PkkMpx04txqvA1MfmeFr1VhqkZ0K7WHt7W
lP2XPHSX0h8I/wBun4D/ABV8W2nwzuNb1v4Y/GC9F+sHwf8Ai94fvfh/4/uTpLf8TK50jTNZhhtv
EumQ5CQ6z4avNX0W8ZZDYaleqN6/D8VeE3GXDOFedU1hOIOH3anS4g4bxMM04am6nv0fbYynh1i8
Jj3RaqVMvxn1fEUk2q2Fo2cz3+HfEnhniDE1cFSnmGW46jUnSqYLPcHLLMQqtKapVadH2vJDFU4V
ZKEcVhlVwtaVvYV6qdj7LDA7cOCDzwPvAg4+mPTjp7Yb84c0pxpN3n9pbNJRerXS7t/krXl99rK0
ov3b69bror6PR+XrbYfWgwoAKACgAoAKACgAoAKACgAoAKACgAoAKACgAoAKACgAoA//0P7+KACg
AoAKACgAoAKACgAoAKACgAoAKACgAoAKACgCC5nhtoZJp5Y4Y0RmaSWRYkUBSSTI7KqgAEkllwBn
P91qnOpeFOnUqSkrKFK/PK+lo2cWnro7qz9SZSUE5OcKdk3zVHaCsr3lv7q+1pt3uz568Z/tbfsw
fDrUH0bx5+0R8FPB2sRhHm0fxL8TvB2iarDDLbQ3cc0tjqWtQXcMUtrc29zBLLGqSwzwyRkrIor6
bAcB8eZjSo18s4Oz7F4atN06eIhgcZWo1ZQnKFWNKqsPOFapSlFxnTpylODVpW3h8vieNOGcHWqU
a+e5bPEULSrYfDS9vUpQtdyqU6XPKEUnfnlGMe3NqjvPhZ8aPhH8bNIvNf8Ag/8AE7wF8UND0+8f
Tb/VvAHjHw/4z0/T9ShJE2nX974e1LUre11CIj97aTypMgxlDndXFnnDWf8ADOJjhc/yXNMmr1Ye
1pU8zweLwUq0P5qNLF06U5U1/PGHK72u2rR9PKOIMl4gp1MRk2a4LMoU37OtHCVIVPq9SMpxlCqo
fBPmi4uMkmnG2tuaXqFeKeuFABQAUARSzRQIZJpEijHV5GVFXjOSzEAcAn/DqpvKMUnKUpKMYx1b
b20V/wAvvE3GKcpSjFJXvJpL013f9dEfPXxJ/a1/Zg+DN5Z2Hxe/aF+CnwtvdTguLnSrD4hfFTwV
4Pv9Ut7Of7NeTabY69rNjdX0VtcYgmltYpY4pmEMjCX90v1GXcAcf59H2uRcGcRZ5h4zjTqYjKcs
x9elQnUjGdOFerQw7pqVSElOnFy5uS8/hcHL5DH8f8EZRUnDMuJstwVeKnJ4fE4qmqk4wcoydKjz
SqS5ZJxlyx+L3dZRtHz/AEL/AIKG/sK+JtVsNE0T9r/9m+81bVZ7Wz0rTv8AhcngOK51a9vRm0s9
JSfXoTqd1dDb9ntrEzzTFkEcTb1Le3jvB/xRyrCrEYzgDiulSbnJuWWY+rKLiveUuWlUlCKte8+W
CV3ok3HhwHifwJmfK8LxNgIOc/Z01i4VcHGpJRUv3csTSowqaTTtCTvo1LVc32BZXltfWsN3azxX
FvOgeKaGVZYpFPRkkUsrqeoYE5HIr8+nTq0W6dejUoVY3U6VX44NdJPVN+n4ao+5o1qWIpwrUatO
vTnFSjVotSpzVvii1bRrb79btlqpNQoAM4/Hipk7WS6yt+v6f1qB+eX7Y37dNn+z74k8GfBT4TeA
ta+Pn7UfxRS4HgT4M+FLryPsNhEpE/i/4ia/HFd2/gXwXYybXu9c1JEC2yXV1Fut7Ocr+x+GfhBi
ONcJmXEufcQYLgzgDI2/7Y4mzWMpxqVvZSqxy3K6WlXF46vSjL2FGhedTEeyw1N+2rQUPzrj7j5c
IQwOX5flWK4l4lzj2scq4cy6NT6/iI0pU4VMY6tKnN0cJQqVqUcTUneNKE/auEoxal4JP/wTj8T/
ALVviaw+Kn/BQT4p+J/iDdDw/JZaX+zl8LPF/jXwB8BPAkl75EkhgXw7r2leIfGuvCMS2ep+Itav
Y49SxC9rY2VnDb2sX0tfxnyDgfK8Rw94McL4LJ8PQr1HHjTjDCYfifijOKzf+0YivhsywksPh8ud
aEamU4GEKkcJhJVIqVSdedU+Sw3hnn+f5jTz/wAQOIa+Jr1oRlLhjKMRXw+Ey6nyR9lhVh/aui8R
GnKdPG4iMYLFVI0asqMKkJOfaap/wSE/Y403wxc2nwN8GeIv2cfHKR6beaH8SfhJ8RPiRoniLQ9f
0KZb7Q9Va1ufF17o2tpZ6jHFLc2mvabfx30DTQ3LMzl1+ey76QHiRWzilm3FWc5dxpQqK+ZZXnuV
ZfVyjE+0k6mJoUsolQWHy7C1Jymo4GhGlRw9OXsIwhGED1sx8HuCa+VYjL8kwGZ8K16ntXRzHJMV
XyzM6cpw9lGtLF4SrSqLEwpqDp14zcoVIReqTPoj9ib43eLfjB8LtX0z4mvaP8Xfg7458RfBv4q3
FgY4rTV/F3gyaGAeKLWxikkGmWXjPRbrSPF1jprbHtbHW7dGjQbUX57xV4UwfDPEWWYrKPaQ4V4v
yfC8UcLylUTcsvxnM4Yb2sOWNZ4WrSxOCruPuSxGEqxXtFFSl7Ph3xFmGd5VmOEzalOGZ8MZvV4d
zCrLmcsRisPyXrzlOc5y9rCpSrQnOUpulVpuVpcyj9mV+dn6GFAH5+f8FQfH2u+Af2Ivj1N4S1SX
SfGvjDwrZfDHwRdxzPBs8Y/FLXdP8AeGojLHFOUF5rHiCzs3YoECTEuwQNX6z4FZXQzXxb4Ko4uj
hMTg8HmFXPsfhswpU8Rgq2XcN0f7VzCnXoVU6dWnPCQq+0hJNtQjywnJKMvzzxSx1TB8DcRSoTr0
8RPCUcvpTw1SVOrHFZ9iFlmXVKc4puM6WN5HCWqjzNztDmZ9Bfst/Abwf+zX+z98Jfgl4NsLO30n
4eeB9C8PS3cFtbQTa5q9rYxf294k1A28Ucc+qeItZa+1nUrjGZru+mbIUqtfK+IXGuM8SeNeIuNM
yq1cRWzXOcdXwaxFWrivqGBo4ieGy7L8JUxEp1KeEy7A0MPgsHCLSp4ahShBKMUj1uB+FsJwfwtk
2Q0MLhaNbCZZg6GZVcPhqGHePx0cPBY3F4r2FKlGtXxWI9pWrVJx5pzm2+nKftB/s3fB/wDaW8Aa
h8Pfiz4RsNe0iVzqGk6nAH07xP4U12CKaGz8S+DvE2nva674X8RaetxOtrq+iahYXoimntnla1ub
iF8OEOM+JeBM2jmfDmJlSjODp4zASlfL8yoymqlbBZpgJc2FzDBYuSTr0MTSqwqNRk4qaUo7cR8L
5TxPh6eFzGjTo1cM/a4PMaNNU8dgHCPLHEYPGRUcRha1KDahOhVpyS2nZWj87/smfFL4jeGviB4z
/Y/+OV4dd+IHwj0TQfEHw6+JbmZP+F2fBHV4JdN0DxpfBrm9iHjnw9rWl6p4P+Ilqk1ubnW9Oj8U
Q6fp2l+ItNt2+r8QchyXNsJlfixwnh1geHeKKmIy/McppQjRo8McW0XGvmmQTowpUKapVac6WYZL
aFVYfKq9LCwrVa9LGey+U8Ps4zbLsVmvh5xNUq187yCNLFZZjcVVnXxGa8LYhyhluY4nF1a1eris
bVqUa1LE1Kk1WlXw9edSnCEqMqv6E1+WH6kFABQAUAFABQAUAFABQAUAFABQAUAFABQAUAFABQAU
AFAH/9H+/igAoAKACgAoAKACgAoAKACgAoAKACgBMj1H50XvsH9f1/X5mRrPiHQvD1lJqOu6xpej
WMTLG95qt9b6faLI5xHG1xdSRxh3YgIu7c38KtnFVhITx86lPBU6mKqUnapGjCc3Fq+6jfa2utl1
b05ufE4vDYOKliq9KhGWqdWcYp7bXau9Vpe/a9jw+/8Aj/ZamJo/hb4E8cfFu9N4mnRT+GNKttM8
KrOYLqVru88c+KrzQvDC6VA0EcdxPpV/reoK9xEtro94zbV+khwtXo1HDPsxy/IaXLCU6dWuqucU
4yklJvLaHtMQp8jVWjCr7GNSnr7WLcFLyp51Cp72WYHEZipK0cbh1TeEm7Xt7WU4qSg7QlKHPyzv
GUFysx7Xw3+014zmM/irxl4C+EejMJCPDfw20y7+IHiYvtXyJLn4heOtI0DRo13bjPp9v8KiybjF
HrNyqi4bXE1uBcuh7HLMuzfiitGCVTE8SQpZbhpV4zfO6ODweKxznQqQSSc8wg7v2iUYtU4eY8Lx
VmM5zr47D4HDyqTlChCnKpU9lKKVOM6j9jySi73/AHc002mnrUJ779lv4c+I44o/iQ3ij4sIGjaS
2+IfiXUNe0Z5Iy7LK3hlDaeHCyGSRUU6YEVJGiGIztUwnHWeYGU6uT4XA8JVZyrexXD9Ll9hCv8A
HQWJajiHhnovZVZzi+WN72XLjU4ByfGThWznGZjnUoRjzYfF1G8LiHTs4+0oRtSU7p/vI+yl7z1a
bUfQdO+E3wi8G6ZcxaP8Nvh94f09YJDdLp/g7w5YQSQxxgu10lvp0CyqqRqSZmPyIAcgV87jeIc0
SnWxWa5xi5xbqyoUJ4irVxDvy+zpUISk51JtrlhD3m7WvfnPoqGX5Xl1KdWngMFgcJhqM516z5Iu
GGpxbnGUpptQtvzSs99dj8zP2JLbSfid+3R+278fPhPoWheH/gHFZ/DL4C6LrnheOO30f4sfEX4Y
XPi/V/iN46srK007T9OhTQtZ8U2nw7+328usLrT+F9SuzdvaXNgIv6J8T5Y/IPCDwx4I4tzPGZrx
lPEZ7xrGnjaqq1cj4Y4mo5VDh/KqkliKylUqYfAVsxlTnDD1cP8AWsNTrQVWNanH8b8Oq+X59x3x
dxRkGAdDh7GYXKcHgcfThCGHzGtgKua/WatOyjKHs6uJVGKk3CUISnT5VJ837EqMZHv/AE/+t7/U
5zX81x5lFKT5mutrf5/f18rJH7x1fm7/AIL/AC/q46qACcc9hzQJtJNt2SV230S3Z+bH7TP7cXi3
w38ULT9l/wDZJ+F9r+0B+01qeiprmt2d9rcvh74XfB7Qbl/JsvEHxV8X2trfPZ3Fy58/TPCdhF/b
eqW0Us/mWMIge4/c/DrwkyzOOF/+Ij+I3FH+pXh/OvicNlWNo4R5hm3E+Nwto4nB8PZbei8SsLUn
ShjcVVq06dJSlGl7ScJul+U8Xce5hQzlcH8F5OuJeJHg44/Mo0sZDC4bJMFOSjQxOOxLjUdOpWna
OGoeylKrJTlUhGhCrUpc34d/YD8e/GSO38Tft5fHnxV8bdb1HTmXUPg38NrvV/hd+zboU95aJbXl
nB4V0m6tvEvxChNvLeWc9z8Q9TudNvxcyXcfg/RrtYTBrmfjBkXDM62W+DvA2WcK4GNbk/1t4kw1
PiXjvMKC5nGFLGzqVMNw/SnP2dZ/2ZbE06tClCWOxNKUlHHCeG+N4kpYfE+KuYYHi+rCNGvQyGhg
1heFsuxdOMksV/ZldVamPzNRqTpxxeLlUo0YyqrD0KM6ntJ/WngT9jz9lz4Z6aujeB/2fPhB4d0h
F2pYWXw/8MvGC3EjCW5026uPnCoHTzkRtvzK5xt/Ms78QOPOJMTSr57xrxVmssPSnSwkcxzbE4ul
hadTk9rDCKdW9BVlToqunb2vsKF7+xio/e5dwpwxlOHnhsr4dyvBUpyjOpClRhTpycOZ01GjCMac
eRzqu8YRb538N/e7TXfgB8EPE2lTaHrvwd+GWq6PPbvaS6dfeBvDEtt9me2azaFEOlfu1+yO9ujR
7WSJtkZQACvJoZ9xLhMRhMTheJc1oVsHXp4mlN4ipVUalNxcHFSnyxceRWaUrJ2emhpjeHclxuFq
YLE5LgKmGqqpzwhFU7+20q3cI395Wcmnr1UmuaP5ufEX4Z6N/wAE9PHnwV+IHwL8Uap4R/Z/8bfF
zwp8F/i38Atb1fWfEHgaxg+J0l9png7xz8KNOvp9QvPCfiPwx4rtNJ0eXwn4XWz8MX/hjXtf1/Ur
GK60ATy/tOWcSY/xoyvjfh/ijKMJnHF2QcOV+K8k4sjOFLM8d9VhQjjcq4ilGg1WyudCMsUswx06
mI9phlgcPJ/WKEKH5fjMrp+FePyPNeHZ0cv4Zz/iCOQ5xksaSlTVavSqPCVsLH2nLQj7SH1epTpU
o039YjiKl/ZzUv2EX7q46bRjt29O1fgCTSSklGSSUox1jFrdRel0notNux+2Jp6x2eq9Ht+ApIAy
Tgf5+nf/ACelMO/km35JK7fySb6eq3Pjb9tj9rbw7+yb8Jf+EpNjd+K/iL4x1VfAvwe+H2jWp1HW
/HPxL1q1ni8NaNbWKXFu/wBgW/MFxrN4ZkSy05JpGmRihr9H8KfDnF+KPEOJy7DYzD4HJ8gozzXi
vN8VJwwGU5ThJRWL+uVown7Odb2kMPRXLJuvVpp8q5pHwXiFxnhuDclp4hweKzPNKlPA5JltGdH6
7j8dibrDvB0q1SEarouLxE2/cjSpTqTtTjOcfJf+Cfv7H3iD4HeHNf8AjP8AHm+/4TL9r348vaeK
/jh40vHhv30a7uYoZ7H4ceF7pI9tp4S8HwLb6ZZWdmtvZyT2rXCQALBIv1Hjd4m4XjLGZfwdwVh5
5R4YcD0qmVcJZY3JQlTlONTMMx5HGk6k8xxaq1+eoufknG7UnKEfD8LuDMTkWFrcRcVRjjePs/k8
Tn+ZJKU5+77PA0JSjG0PquDjRo+yh7lLllFKclOtV/SNRgY9z/P8f5/nX4gkkkkrJJJfJJfofrCV
l82/vbf6iM6opZmCqOpJwBjrz7fjj0PIpRak0otNybikrXcouzS7tNNPtbUpJt2SbfZf0/y++5+d
X7AWkajd337XHxcvbZIdK+Nv7WHjXxT4TmhdJbfUPDPg/wAM+EfhLpmq288d1cJPDqzeA7rUop1S
ASW91FGEZI0nf9h8Y6uAwcfCrhzAVI1Z8M+HOEyvOfdkqmCznFZjjs1rYLE80IuGIw/9oLCSpr4J
0JJ2k5Rl+N+Ecazlx/nVZS9jxDxpXxOWTbTp18vp4PA4OjWoOLkqlKs8PLFKd7NVfdTjGLj+i9fj
5+xhQB+YX/BW8yw/si32pRx3Ekfh74w/s4+KLn7MJPMW28N/Hr4f6zcM0iT24s4Ut7KeW4vnkEdt
DE80gKxAr++fRrp06/irleGnWp0JYvJOMsFSlU+F18dwfnmDw9OzUlOVarXVOFPlk6s7U0m5JH5J
431ZYfw8xuJUZShR4i4NrVraRp4XDcRYTEYzEzfMkqeEoQdepLlvCnGU1KLSZ+l2lSJLp1nJHjY8
KEYxjvkDBIwDkDB2+mBivwKNOdKFOnUi4zhSoxlFrlcWqUNHFbNbNdNuh+qYVp0KckrRqJ1YPpKn
Vk6lOcd7xnCcZxe0oyTVk0i8eh4zwePX2/GqW66a79jdpPR7PR37PQ/Nr9rNrHwL+1d+wD8TNPWz
tNf1v4pfEP4I6rPdSP5954J8d/C3xV4kn0m1RInDvL428E+C793dkaKCwuNrESutfsnhk8RnHh/4
v8P1VKOBWS5Zxq6LuuTOcnz7J8qw9Rtx5XNZLmWaRjSlyqXx3coQjH8X8RvquUcb+HHFDnBY6vm2
L4blflUp4KvlOaYiNOLvdKWOw+DqXXM+SnJKCUpOP6QRMrqjLjDKTx/tBGPv1Pq3uea/GlK7qL/n
3VdPXry6X66P8Vrpex+zKXOqc3o50+ez3s+W/Xppffdaq/vTUFFO9eSK3nlijklkjhd0jjXc7sgL
KiDuzkbQOevvlca2HliYyo06sKEqroxdabfLCCqpzfXaHN0Td9yKspRoVpU489SFOpOnDrOooe5H
brJJdXrol9r5l/ZT+P3jz9oXwd4r8U+Ov2ffiD+z3c6F8Q/FfhDQdB+Ik+mz6j4w8LaHdRRaJ8Qd
NGnFJLPTPEcTyA6VqMMF5pl/ZXtqJdQs0ttSuvqOMMkwHDuOynD5NxHl/FOGxmBpV8xr5dCrGGXY
2XNGrg3KppWVJwUoYmPJGtCpCXsqUnKEfByDM80zKni1muR4nJ8Rh6nLQniKtCrDHYdpOnWhKjKa
pz3hVoVGp05wbV4ShKf1NXzp9CFABQAUAFABQAUAFABQAUAFABQAUAFABQAUAf/S/v4oAKACgAoA
KACgAoAKACgAoAKAInlSMFmOAM9xzgZwM98e/wBcdFh1IqbhK8Z2vGLi256N2ppXcpO2kYpyb0Sk
7IV1yud1yRTlOpdclOKV5Tm9LRiruTs7KLae54b4t/aN+GHhjxHP4EtdVvPF/wASIbS1vj8O/A+m
XvirxdBaXrypZXuq6dpMU6eHtLuZIHjTV/EVxpGlLJsjkvo3cbvr8u4J4gzDL45zLCLL8kdX2M83
zOtRwGDVRQnV9lCWIqUqlStUhTkoUqMKlTmTvblnKPy2N4yyTC1vqmHryzLHNRccLl9OeMq2k1GT
lGjdxjSvepJr3F7zTSfNnW978fvH8EyRaVoPwW0e6gZrbUtTlt/Gvj2IT27KjLodrJD4U0a+trgm
QPear4ntmVFWTTpdz7JdHhLLJp1FieIa1Jy5KVJvL8uhWUo2qe3lCeLxNKVOdROEIYScaiXvyg/e
KcuJMyb9pTw2VYCrTUqc41ZVcwUn9mpR9nGlTcN7qtVUlJXs4vmm8I/s4eAtA1BNf8RzeJvih4uj
ma5Txb8VPEd/4z1K1uX+0CSTQdLvZF8K+D7eSK5mtnsvB/h/QrWWyc2txFNGWVpzDjDOsXBYPCvL
8pytRalgMpwFLAKo2uVvEV8PyVsTJxUbyxE6tpwVSHJJRZ1Zfw3hMDedfFYvNq8p+09pmMlWdN2+
CGijGF20koxdvdcpptnvNraxWkQihQRxgnbGufLjBx8kSZKxRjAxHEEjXsozlvlkrXd6knKTk3Vq
1K03KTu7zqSnLd6LmcUtFZJRj70YwglGnTjSitoQSUV3fuqKbb1bstX5FmmUY2s+INH8P6Xf61re
o2elaTplnPf3+pahdW9pY2dnbpvnu7m6nljggt4I/wB5NNK6xRRgvJIFGaWGp4vH4qnl2X4LFYzN
cTVVDBZbh6Sq43FznVhQhUoYeEpTnSdWrBOVuZc1nBzcImOIxOFwmHq43FYmhh8FQpTr18bVqRhh
aNCnBzqValWUuVQhCLlKTjZJXeiufjj42+J3xO/4Ki32rfCP9mfxN4j+F/7G1nql/wCHvi/+0/pl
vJo/iT4xDSrmax1z4ffs63d4rA6P9ohl0/xZ8SjZ3mmwiU6ToYnv01GS0/pjh7K+H/AX6pxVxtle
HzzxUw8cNmnCXBmPhRxGU5NjF71DM+LsLLmqydBqFbDZPVpxp4r3niXKmnCX4bj8fnPi5icTlHDl
Stl/AOHmqWb8R0/rOHr4/FwmpQwOV1YclPEYbSccbXp16keVKjStVk62H/Vb4N/B74e/AX4ceEfh
L8KvC9j4N+H/AIG0Kx8P+GfDunyXFxFY2FinloZr29nutR1K+uDm4v8AVNTurzUtSvJZ7y/vLm7m
mnf8D4m4kz3jPiLOOL+KMe8z4i4hxtXMM1xfs6WHoe3rScpUcFgsPTo4TAYKnKTVDB4OhQw1CP7u
hRp0owhH9iyPI8t4ayrB5Hk9B0cvwNKNOlKc5VK1VpKLnXqVJSqVajUYuVSpKU5t3k7r3vUa8Q9Y
KAGuMo4xnKsMDvkHj8acd1rbVa9td+v5feNWur2tdXvqrea1uu+n3n4sfsTXGjfs8/trftufBX4x
QweFfi7+0F8eNT/aF+DvifUI7eGz+NPwZ1Hwj4c0u30bwtrE8rC/1P4Z+IrHxFB4m8Nq8Gq6RJrF
vdtbNodzpN5P/R3ig8x438MPCXizhF1MZwVwJwxj+DuJMnyynGvHK+J8VnmKx8s2xkaDqVeXH0MT
h4wxFa1OU6daMKcI0puP4JwJXwXDnGPFeR57z4fPs4z767lmZYqLX9p5dHL6NL6pQrVIwjKlTdFS
dOg5OE6cXWXNUgz9o0uI5MBCWJXdgYyB7jrznI4weu4fdr+blOnJuPtKamtHT54upF2vyyjH4Wtm
n1P3qanCSTpzcWr+0jaVP0501q91o0+62Jvb/PP/AOr1/KmndtWeltejvfbzVtd/xtEEJx2J+lP1
aS7vZeu35/cJu3Rv0PmT47/APwf8bfFXwR8S+O9Xv4tD+A3xHl+L2l+Go5rGDQ9b8Y6b4Y1zw54e
1LxI9wv2h7Lw1a+ItZvrSCJ4rd724jnuwTbRPF9Vwrxti+FMJxTl2VYWn9f40ymPD08dGVWWZLL1
iaOIr4fLcNhpSniIYqtQw85KSUozwsGocrqQr/FcUcN4TN814dznOMXUw+TcL1MXmTo1VQjlrx9W
kqMMXj69WdsNLD4d4mjCpyO0MVU1hJQlDznx3/wUu/YB+Glx9h8Z/tf/AAA0zUkuJLOfSrT4leGt
c1ezuonaOaG/0nQL3UtR094pEdJBe20AjZWDYwdv0eSeDHilxCsT/ZPA/EGIjg6SrYmdbBSwMadJ
wc+eUsc8MvgjKTS5rKMm0uWXLjivE7gLBxpTnxNlk6VeEqlGrh6rr0p04NRbhUpRlCSV4/DJtqUW
l70ebjNI/wCCtP8AwTd8QLMun/tkfBC2ki8jcmveK4fCpzPN5SBT4ni0pZCCGeVYi5ghVp5hHErO
u2J8D/Fyjh61VcB5/JwpVpKNHD051v3dGpVlKNL2iqXhCnOprCPwNbuxzVfFnw5pxi58W5Y1Jp2w
854qTjGUXKzoU5wSaajdz15vd53aJ8i/slQ33/BQb9tH4iftu+Jy2s/s4fAW9vvhT+xnbNJFc+Gt
e1u032fxM+MGiIkhtr59QvT/AGNY66Ipd8SSWNjqFxBpuIv2TxGqYfwQ8Lsn8G8BTwmF454po4Li
vxDxuGrKWYTwGOw3t8qyfFVYVLyw1OFanKphJRgqWLoVK04RqYj2lf8AKuAaK8VePc/8QsdOeJyP
hfMP9X+GcNVhUp0aGIo0qVeviKNCtQp3qTp1UqmJjKcbT9lCTjOdKl+5iKVG084/i7t3yeBjrjqf
wr+Rox5VbmlJ3bbl59ttPl91z+mm7yb5VHVWs73VuuitbbdilgDjHT3H9Sv82/DjcuZ8zjyTduqS
s9L6ap/g9V0uO23XyW/9M+J/2yfj/f8Aw68LWHwj+GSXer/tGfHWLXvA/wAGNA0+B7k6ZrF1pUsV
58RPE0lt5sui+Bfh/BeQ+IPEevTxfZ4Eggsbf7TqV7Y2V1+reFPAEOKMyxvFufe0y/gDw+WHzniv
NqqUMPV9tW/2bh/AOo408bxBmvJOjgst54Os5VJ+1UKNecPzbxF4tq5FgsNlOTV/a8TZ1X+p4DDY
WNTE1cH7SEn9dx8KEJzwWFo071pYirFQjZayc6cJ+0fAX4V6D+z38Gfht8ItEmkOifDrwdovh6O7
nlLNdyadZImoahPNMzO8l5dJc39y7uxV52YlUHy/F8YcS4zjDiziLi7GQksZxLm9XHPAQpQdTDrE
VpT5aeFwWHs6z9pecaFGKnNO1Pmdj6fhXJ8Lwzw5hcrjKEaOW4WLr4upJQwlOnThGLccRUk706UI
qMZVJc3JH3qknqfJfxY/4K5fsAfB/X7vwjrXx+0DxZ4vsL59MuvC3wws9Q+JOtRajFM9vNYeV4St
9St3voJo3jnso7l7uBkYSwDa7J+q8N/Rv8X+JVgp0+FK+SYfMsFPMcBi+Ka1Ph3C4vCw156NbMnQ
i5TXvUqcuWdSOsItPmPk858YvDnJI1niuJcLiKmHxNPCVcNl1OvmGLjVqWalDCYalPEVqMFJOpXo
wq0YLWUkk5j/AIY/8Faf2FPif4u0fwDB8X3+H3jLxJHpk/hjw78ZPDHiL4S3/ia21pJX0m60H/hO
dO0aDUrbU/Ilj02eK48rUZkMNg91INlZ8S/R38U+GcNPGVckw+dYWjGs8TW4ZzHDZ/HCui7ShiY4
B1J0qklzSp03Gc5wp1akU4UqkoxlfjHwBmtenhqObzwtatVw1GjDMcHicvlVni5yp03CGKhTqOEZ
xUatVxVOlKpThOUZzSl7z+2J8KV/aH/Zj+OvwatJrqC6+JHwq8U+GtNubLyPtQ1DUdKun042pnZ7
bzDeJbIksgYQh3kXgkV+c+HnEmH4a4/4YzXEV4YeOW59keIx0KkKqqUcLTzKVPGKry03Zqh7b91G
alJatx5qco+/x7llfOuEeKsphg62JVbLalKlOEaU6cqsqM5SdNyrU026NWKpuX7uVRqM00nGXL/s
A/HS1+On7IXwO8a6jcPB4wsPA2leCfifpt9EbK+0D4reAIE8IfEfQ9StZo4JbS7sfFmj6oPLmhhZ
rd4JiqrKu/6bxo4cp8MeKvF2VZZhMX/YOPzbMc94Ur/V8Q6VbhTNsXUx3D7lUnTp8uJ/svEYalXo
O86eJo4mjeTozlLh8OuIqeccH5LWxlWhh8wwmCjgcww1XF4WdShiMvlPBTjOVOtKDTWHU1LZwlGV
3zM+tLnxT4as45JbvXtIt44lZ5Xn1K0iWNE++0jPKqIFx8xcgDv2r84pYLH15QhSy3NJyqSUYRjl
eYScpStyqKjhpNt3VrN+js+b6epxDkFJTdTPMmg4JuUZZpgFNW6cv1rmcr2XLa7dkleyPyl/ad+N
/wAGPiN+2z+wT8MdM+Ivw51Z/h/4w+K3x/8AF11F410C6tdD0Xwx8LfFPgHSLa/a01CSKz1HU/En
xA06+0dLyaM3EOg6xJFG0lkdn9G8AcE8X5P4XeL2f4vhTinDSzjKsk4RyGnU4fzalPMsbieJMjzj
GYnB82Hg8Rg8Jl2V4nC4qpGNRKvjcLSUVGq5y/GuOOLeDsy488N8ilnWUYj+z86xue5rX+v4VYPL
cJ/q5n2FwUsXi5zjQw9ermOIw0aVOpOjNuM5KUpU+SX3lP8AtZ/sqafN9luv2lPgHaSoXTyZ/jB8
PYHVoyqGPy5PESvuU7V2gE54PIC1+MLw94+cpRXA/GHNJuck+Gc6Tvs98F1bXRX6be9+uQ4s4Smo
OnxTwzKKiox5c+yprlezv9dlZLl+Xn9lY/2uP2VZriO1i/aV+Acl1L5flW6/GD4fefKZTtjEcX/C
Q72ZiCFULuY5wOCG0/4hz4gqy/1G4wu+n+rWdX/9QevTb8G5N8W8Jxi5PinhrlV7yWfZU0rb/Di3
/W9r2O8sPjH8JNWuBa6V8Tfh/qs5S0mMWm+MfD18yRX1pFqFhK622pSlY7yymgvbORsLcW00NxDu
ilR38rFcJ8XYJKWK4S4ooU3KrH2tXIM0p0lOhVnQrwdSphYRU6NanOlVhfmp1IunLlmpIyfGnBaT
5uMeFIPT3J8RZRGbvZq0HjFJ3WqstVqrpPm7K21zRLvDWep2F0GXKtb3sE29dxGQUlYsAxIzg4LY
BGcV4dWniaEnGvgcyoyi7SVTK8wSTs3bm+quLdl9lu275k0erQzbKsVCFXC5nl2KpVIqdOrhsfg6
1OpB6KcJ08RKMot6c0W03pdWTLrXkKDLbwPUrgY9e/6ZOBkbsYrmnisNGUIfWKE6lScaUKcK1L2k
pzfLGKi5p3lJqKV/i0bejPQ5aur9hVsrt8vJNpLdqMJynPTVRgpyeyTbQ43MQG47wOPvIwxnpksQ
BnPGTz2yRWinecYSXs5S2U6lLTTaym23psvW7ScjGVelCLnOU6cE7OdTD4inFXdtXOkktWkrpauy
bbaJFlRuRyMZ7DP0/wD1fgeN2jUk2nCSt/hafkra39bfheVwqUqmsKkZLvaSXrdqKfyXXpb3ng5/
yD/It/P88Hateqa8n/X9WLuntJSXda/LaPl0+63vLQAUAFABQAUAFABQAUAFABQAUAFAH//T/v4o
AKACgAoAKACgAoAKACgCvPcJbrufaEHLMzFQo9fu47f3snspIAaJ1YU7c/P72kI0qVSvUnL+WNKk
pTb2s0pXbtpZ80yq0KScq9aFCKV/aVWoUl5SqycYRv5y00bsmfLPxA/ar8PaVqWq+CvhJ4V8SfHj
4o6bNbWl34T+HsVu+h+G7u684JL4/wDiHqk1j4G8F2dt5LzXllqOtv4qntMS6J4Z1iZ4YG+8yTgX
MMZToZjxJi8NwbkOIorEYfGZypf2rj6SqqDeVcPw5MZjnOHtJ0KjrYfC1ZUKtGpiqM43PiM047y/
C16+CynCYriHMMNUjTrYbL0lSp80Yyu8XOLoNx56fNGLcoqalrH3hll8Hfi/8SrR2+PvxKtrfRdS
sprXUfhN8I1v9F8KGzvoIEutO13xzqar418VtlJh9r06PwVZtBdzWMmkXCw/aJZhxDlGQSpS4Syu
rRzLB1ZzocQZ3iaeZ4yNelWrPDY7BYJYahg8FUjCVKpGjiFmDpV6FKpTrK04S7quSZnm7hPOs2aw
z9nU/s7K8PPLaU4v2cqmGx1T6ziXi6cuWVKooxw8KlKpUhUpSTXN7b8PfhP8OvhR4esvCnw38GeG
/BHh6x+aHSfDWj2el2hmaPy5bqYW8azXV3Mpbzry7nnu5tzGaaQsxr5rOs5zniPGTzHPc1x+a4+p
Oc6mLxWJq+0nKpLmnenTnCgouTcuT2UoKT54qM2pHu4PK8sy6EY4HLsFhZQt7OdLDwUoWjyXT0lz
eycqV735JOKaTaPQlXaAowABgADGB6d/89MdK8tJreTkvP4vnLS+nl92x3Xvq9/uBmKgkAE4JGTg
ZAJAJw2AcdccdecYok2ozaV+WDkle130jfpfvaVu2oK3NBO6UpJNpXstdbXV7W2ur91ufEvwh/bX
8N/Gv9q39ov9mXwb4F8TXVl+zXofgmXxr8Wxd6V/whM/jfxil5cx/DmztpZbfXJtbs9Ltn1eTUbK
yvtES3t57e+1HT72bTbPUPveJOA8x4Z4C4W41x1anGvxfis0o5RkdRU6NevQytRhUxUcR7epVUJ4
tzwvJWwGHd4KtRlXpTUo/HZTxpl2ccRZ5w9h6Nd1Mjlh41sVCFSpSqPEQU4p/uoUYSUZKSVPE4ha
8s5U60Z0Ydp+0T+138Mv2c9Lsl1my8SfEL4g69f22keDPgx8LbC28VfFfxrq93JbRQWuieGjfWMN
vZRPe2kmoa7rmoaToWmW06T3uoQ5RGw4R4Ezzi7ESVJYfKMpoUvbY/iXOav1Ph3L0oVqjp4nMJKd
sRKGGrqhQhS569Sn7Km5SfMHEvGmXcNThhqtGvmOaVp8mEyLLXGvneMj7WlS+sYfAtRTwkJVqMq+
KqVqVHDUp+2xE4U4ylH488OfspfFr9tHVNE+KP7fdoug+AtPvrXW/AP7Euj6u+oeCPD01rqRvdI1
z4561pd6ulfFbxlHaRafJH4fSKbwb4R1H7cbI6zfra6lafpuYeIfDnhhSzHhfwdrvM8yxUqmHzvx
OxdOEM1xWEqYatRr4DhvD1KMquR5XOtXlUqT+sV8VjVhsI1XpYeM6Vf4vAcL51x1WwmfceVHg8og
6VbLOBcJSnQpYPEU8QqkK+bY5YmpDMW6MaSWEWBw9LC1J4putjZrC1sP+qmj6FpOgWGn6VomnWGk
aVpVnBp+m6ZpllbWNhYWNtGIbazsrW1jihtrW3iURwwQokcaAKqgV+BV6+JxeIr4vG4rEY7FYmrK
tWxOMqyr151JtynJ1JXbc225t+83vKVj9go0KOFo0cNhILC4WhDkp4ShaGHjFJJe4ktUkrNP1ua9
ZmoUAFAAeePX/Pt/P8qHfpa/S6ur9Lq6uvK6v3W4Hhnx0/Zw+D37R/hSPwh8XfBmmeKbCzuotS0P
UJFlsvEXhPW7Z1msvEfg3xJYSW+t+E/Emm3McV3pmuaHeWWoWV1FFNDOrKK+i4T4qz3gnEzxXDmY
VctlWjOOKoYe0cJio1lKOJp4jCy56VWhiYVKsKtGopqUK1WLa5583znEfCmS8V0KOHzrDzrRw041
MNUo1ZUK1KpBqUJqqrtuMoxlHSLjJKUZKShKHyPD8N/25/2aS/8AwrHxzoP7YvwxsNPhtrHwJ8av
EA+H3x30qO2lk22fh/4qadoOpeEvH8sunC2sbQ/EPT/C2qRzWEupa14z8Q3+pTOn3tXNvDDjXGxj
m/D2G8M8ViFGeKzfhmFfG8O1cXCkozxuOyGtGtmdHEYqo6lavWy/NJ4ZVJxw2GyzBYZqpQ+SWTce
cMUqlXJs4qcV4CFRxjkmOp0sNjMLgHKc/a0cxr4z2OLrYVRo4elSnh8LUqUp1a1Svia0eSr6P8G/
29fhT8Rdag+H/wARdC8Y/s1/Gp7tdOHwc+PtnpvhDxNrN0LYXElz4D1mz1LVvCPxJ0oASA33gzXt
WntERJdXsNLjvNPe68ziXwt4gybBTzvIuTjnhiCc55/wpTqY+GBpOv7ClPOcvmqWY5T7aelGrXoT
wmKnDEUsFisTUweLhQ9LJPEHKszr0Mtx9HE5DnNVVP8AZM4h9WwlSdGEZ1aeHzNc+Dr1oQlzyw8K
ntowtOdOEJwnPa/bI/bN+H/7IHw7tPEviHSNd8d+O/GGq2vhT4SfCHwQlvfeO/ih431J/J0zQtAs
bme1ijtYpZBd65q11KlrpelQ3FyFu7wWmn3vJ4V+GWceLXELyfLsRl+BwGXxx+OzvOsZilTynKcB
leHlisZUzHGTVKlhcTCjCSp4as4wlXlRpzrU4VZVY68b8e5XwTg8NOq5YrNs1lTwmT5fRjzfW8Vi
ZKnh0qvvQ9lUqTSjJKU5KM3GnaMmfHXhP9jP9oj9rux034if8FAfi14i0jw5rdrbalafsafBrXb/
AMH/AAy8MJcreg6Z8UfF2j3UPiT4o6ytjcWttq2mTXll4MiuRfW39j6sy2+or+j43xV4T8MsPico
8FuHsk/tqjUrUMX4p503XzXG1ac4pV+G/rODxuFyjCQl9Zp06tChVxNdSpYiFbCunGnL4jLPD/iL
jWn/AGp4nZjm2Cw+Kp0KlHgrCYv6pleFs/azp53ClUqU83xE5ezv/AwsaalRdGupznL9APAf7NP7
NHwYgtLz4efBj4QfD6TR9NhsLbWPD3gfwpomp2+n2sXlrDNrsVjFqcibOJJbi8Z5AczSMx3r+O43
jTxB4tq13nXGPEvEOIzCs6mIjWzjHTjXqznz8v1bDU6VOcVL4acaLjf4IRbP0f8A1c4UyunSayLK
KUMHFVMPUrYOhVhhfZxXJUh7WpNUlBR5m1BJJdUo8v54f8FfPib8BPDf7IHxEmn0n4C+Lvix4v8A
7A+Dvwv1Dxvp3gvxDN4e1v4keILDQr/V0u76x1i/0aDw34em1zxLJNHb+StzpNtHLE/nBa/c/owZ
BxzmPixwwpLiujkWSVM14lzXL8hqZosxzKlkWUYzM3ltKniauW4JVs2nhaWX1/bV+dYOtiJU1XrR
p4ar+T+NefcI4LgDPMLg6+R18+zangstwuHoYTCfWVHF5jhaWKxEFClK/wDZ+Bnicao1JRot0eSp
ywlNnx5/wTG8KfCT/gnbaeOrrXf2xW+Mfhvxu2i6bovwO+A3h74o/FzwD4I1q2tNNS916O08LeH/
ABTqNv4y8S3aTf2qbfSNE00QNawXEt1HZx3Fv+p/SVz/AIk8bc2ybD5Z4WYbgnFZRVxkp5/xvnXD
fC2aZtl0qzo4fLoVcbiKVbGQwHM69LD0qlX2s54mtTpUZxmp/G+DOCyDwtwlepj+Nc64mnnWW0cd
i4YXg3O6VCjjpVFP27+p4/NMA6ssPOlhqlapCGI9jh6KdWVGlyR/V/Wf2+gdRi0/4efsgftofFaG
41KXS4dc0L4SaD4G8PefBObWeS51D40eO/hhPZ28dwGjM11ZRIwUyKTEQ9fzjDwmw+Fo063Efil4
U8Mc9CNaWGx3EOaZli6cp3cKTjkORZphJzlC0oxp42dScnyQpSkmo/sL8TKmMm6PD3BHF/EFVznG
EsNhMHhMMow+KVWpjMbSxFNX/lwlWPL7zlytM+d/il/wUl+P3hb4m+Hvgj4X/Yh16f4uePEtX8He
D/EPx++Dd9r+m2Vw/lT+J/H/AIW+G2q/EDVPCPg3TT+9vvEdzcTaY7p9gtrmbUp7K0u/v+HfAHgH
N8ixvGuO8bsFT4eyGjLEY6pheFOJMDl+ZqnVUK+FyPM84w+Ap5rjqScGsLTw/t+aUnKlHDU54iPx
ua+M/EOXZzgeF14eZzDPc9lKlg1RzHLMfQyqUYxjTr5woVKNTAUK0+dwnWhGDUfcnUqyjSPE9F8M
/tlfs2J8YP2zv2vfFX7G/gzxJNpmrXfiz4xTa58Yvifqnw++GllK9x4Y+HXw9+H9p4N8FWQs0nNt
atpWiao+t+J9YkW5ePWdSnihb0cy4m8N/EDD8GeF/hnhuPM0yDLMXSxsuFqU8BlWW55i8VOWIq8U
ZrUeJxdWedVqU4yoYnH4ONPK8Ovq9F1KdOLOTB4LjfgmtxX4gcY1+GsLmOPgsNXx3LPG1auCwNPl
w2T0sLSw8brByVWmq2HxFWNZuVf2KnVnKXmOg/Bn/goR/wAFXvh1rMnxv+PFj+zf+yX4g1e9HgnQ
Phh8OdU8OfEv49+Bzqc6aR4j8cweKNYe88EeFdX0q00zVbLwxK9/falHqt3p2u2qW1nDcXf2OM4s
8E/o18U5HU4B4Tl4geImHw+FxnEk87zznyThDHpc1TDZXjsPltWWe4ynKpOhWr0nlyTp0quDxEFO
sfO4HJPEvxvy3GR4szP/AFO4W9hNZbSweCblm0q0JQ9licMsfTpuhBS54qtUkpczo1MLKUYVI/oJ
8Gf+CcC/s/eDNL8CfCL9ozx/8L/D2nG0F3Y/Dr4efAzw62tvFbSpPLrmrXfw21nxDqd1d31xPfG8
vtZnu4XMVvDPHbJ5LfjvGPj5PjvMcdjuKeDsl4hxWJq1KtHE55m/GOY1MoppxjChl1CPEGHyvD0q
eGpUcO4/2fPSnzO0rH6Pwt4PYvhDLKeW5RxzxVQowquq40lw7SU1UqTq14Rr1Mhq5nGnXr1J1XCW
YVPelbmt8PyV/wAFTv2cfgb4n+F9n8MvHT/G79o79o74o2Wv+Gf2Zvh+viu+Mmm+PpbP/RvGl43h
/S9L0jwn4Q8Ky3EepeJvFGuBLB7NX0g/bbu+htJfu/o98e8W5Zm2LxuSz4Z4P8P8reXY3jfMI4Sg
pZpl9KtUrUsqhOVOtmFXFYx4atSwvsKyhhXUq4p8sowlL5Hxa4TyXHZbLA4t8RcS8X5h7TDcNUcT
jK+MoZTjHHllmHsp1aeDp0aanSdaNXDTWLhCODk5wqSpT+wv2df+Cevhnwv8Dfhb4V+OfjL4s/E3
4k+HPh54f8OeNdR1j45/GLU9AufEUNrFc67daLZ3Xi23WG2m1GVo7Z1hUR2VpY2ESpaWVuiflfGv
jNjM54w4zzLgbC5Rw7k2Lz/ETyuGF4cwGBxFOlTjT9jOrVhSjUxMp0KkVUqpwjKr7SfKqs8Rzfc8
OeEeU4fhzLcHxQsZm+bVMHCWZVMdmuJzGnGtUd6uHo0686lLD0IyT5aEVaEXGHNKEYcvwr4w/YN/
Y6/Ze/ax3/GX4HeEPG37Nf7TmpwNoPjn4laprPiaz+Dfx7LSeb4e1u51y7uUsvDPxaj8n/hHtUv7
pk/4Ti3Gg3k6/wBt6QE/Z8P4xeK/ibwDNZFx1meE434Dp0K9fh/LaOGjW4h4VwtClT+sZXg6WGvX
xOV0qdT67h7ubwFKeJo06iw9eEvzrGeGnh3wJxesVnfA+Q1+Ec/q4fC4LO8VQpzllGZ1qdKgsrxC
lJ1ZQzDGr22GxFCFOlTnjJ4epSh7OnVr+n/GbQv+Cb3wn8Q2/wALvgv+xt8Mf2jf2k0gsrTw98E/
hX8P/DWsXmk26yXX2LWfiN4l1iK08GeBPC9jc2bG+uvE+rpqt1bqy6bpeporhPD4Pzb6QHGGUV+J
eKPE3P8Aw78O506rq57xlnUsoxWYzlyUngsk4YhSedZl7ahVfsKuEpRw1GEeXETw0p0XP3c9xnhj
lONeV8K8PYXiPibCVKcFkuUYPD0pZfGNSUYyr4ydKdClTw9aKUIyalWkl7Npts9Z/Yt/4JqfD3wM
vxG+Mn7R/wAG/gFrPxv+OOs2GteIPA3hz4aeE7v4YfB/w7puj2Gl+Hvhv4Fs7zS5bC8bSrOyWXxN
4ottP07/AISLX5b65W1W2WN5/mfFHxxz/OaHDvB/BfE/FmX8H8FZXVynAznxBmqxGd1cXi543Ms0
xtFVMO6cMbjakquEwlX2ksLhFQo1JOUIwh73h14Y0MnoYvP+JMDhq3EXEWNnmGKw9eCxNHLKE4JU
stouc5wqfV1BN1lGmpzlUnGEedSPvWX9lH9mGfPn/s7fAqbJ3HzfhF8PpMt/eO7w8/PA569+2K/I
n4geIEm3U444rqX35s/zd66avmx0rvT+Veuh+mQ4Y4dp/wAPIcmp6W9zK8JHTt7sI6b6W/8AAftQ
N+yN+yw6lX/Zu+Ajq3VX+D3w9YHgjo3h0jOCR268Gh8e8dS0lxnxRJb2lnuatfc8Xb+vMtcO5DF3
jk2UxfdZdhk/vUU+i+7qZGqfsU/sh6zbNaaj+zH8BJ4HOWVPhL4FtnyeSRNa6JBMrHABZZFYrkZw
cV0YbxG4/wALUVajxlxGqik5KU83x9W0pLlcuWriZx5mm/e5b+eiMK3CnDuITVXJsslGUVCUVgaM
YuMXdJqK2UrOzbvbpZHlF9/wS9/4J/X92l/L+yd8GYL6Jt8N7YeFI9LvIZRKsyzQ3Wl3FlNFOkqL
JHOhE0bD5HUfe+lpeOni7RpRo0/ELimlCEJU0qGa1qD5J/ElKnaeq0vz3topK7Pm5+E3hxUr1MTV
4NyCtXq1I1ak62BjV5qkE1GXJOcqa5U9Ixiop2as0nG/qX/BPD9miSOb/hHtH+IfgCadHSe7+HPx
m+Lfgq9kdv8Al4e80HxlbXH2pFz5VyHaaIkMpyKl+OHiPVVOOaZll3EUYOMYU8/yTLM1w8YJr93O
jjaFeDoyV1VhZOa0bV0Z1fCjg1zVbD4TF5dVg3OnXyrHYrLsRQqJ3hXw9fBVMPXo4ik7To1aVSNS
lUip0+WXvSzbX9hPSfDNnOfh5+0z+2D4N1maCO3t9Yv/ANoDxf8AFFLKJPP2i28P/F9vHfhhpl+0
OfPuNGnnkCQiWV/Jh8rjq+L8q2Jpy4i4I8Nc7wa0ngKfBeVZTGtLkajzYnhXC5XnbUb8yjTzGPwq
dbnhGcZ9FLw+w+Gi6uVcT8dUcdZ+yxmN4v4gzmnSc3+8n9Q4hzDN8olOUHOMXWy+ooScZU1GpGE4
Z1r8Cf23Ph/NY/8ACCftoaP8SNKtvt1xeab+0V8DvD+s+I9du5P3lnp48b/CTWPhdYeH9JjYCB54
/h34gv4o2FwBPIjxyr/WzwsziT+u+F9XI8RUjOn9c4U4izLLcBhYtpxrPKOI8FmdfMK0Hd+yXEOE
U/dT9nBOUcKuQeIOBkqmA4/w2Z6aYDifLcHFV5Ru406OYZJRwVLBSltUrTynHtwu40lJLm8C8Y/8
FK/in+yjqmgWv7eX7LutfC/4f6tcWmlXX7Rfwd8Y2Hxc+Dlhq15f/YobzWtMktfD/wASPDug3gZZ
7Sa88Jz6w6qyR6OyLM9v+lcM+AOV+KWGx1PwX46wHE/FeEwlTMnwFxBhsZkOc1cFQowrYuWFzarH
EZHWq0OdwjRli6UKsqdRQxHLGE6/iZ74oZhwNXyijx5kOEwOFzCpKlVzjJc2oZjhaLvy05wwf1fD
47EqpNqL/c0KkVKDdGXNP2X6v+DPF/h/x/4V0Hxp4U1Sy1vwz4m0211nQdY06Z57HVNJvoxPY39r
K8UDNDdW7xzJujUgPg8iv52zDAY7KsfjcszPA4vLcwy/FV8FjMFjadKniaGIw1SVKrCcaNfEU3Hm
i3TnGq+eDjK0W3GP6xgcwwOaYShj8trzxOCxVONWhWnRnh5Ti926VT34WkmlzWbWtlex09ch1hQA
UAFABQAUAFABQAUAFABQB//U/v4oAKACgAoAKACgAoARjgcfr+f48fT8elGiu3stf+G3/L7xO+ii
tZOy7Lzeq/P7z5n/AGkv2sfg/wDstaBoOrfEzXzHrPjLVx4c+H/gfRrSTWfHPxC8TOm+Hw/4P8NW
j/b9Uv5cqjMifZbZpYDdXEKyx7vuuBPDfizxGzOpgOHMCnh8JQqYrN84xbdHKsiwUFzSzHNMVJql
RwlGEZ1KqlOE5QjJ07cskfLcVcZZFwbhoV84xaliK14YPLcKvaY/HVm4RUMNRj7Sc5c04R5IwnOb
muSPuy5vmjwv8J/2if2vY4fFn7V9xrHwG+F8k9pceHP2X/hT40ntNe1ezjcXcFx8evinosVprOp3
soNvLL4G+H174b0LSJRcabqmueMoM3U/02P4p4K4AlWyzw9hl3GedRjiMFjeM86wUsVgYYqOInCW
I4YyicqOFo4R4dQpKedUsxqVuatWq0aFScMJgPjcvyjijj+lLFcYxzDhvJI1o1cBw7ga2Hw9TF0q
d5QxGZYl0cTieauqkYVIYPE0Iwlho+xqOnKc8R9/eD/AHg7wFott4e8G+HNJ8MaJaiUQaXomn2um
2imZ98kjRWsUfmSu3LzSl5ZT88ju+52/Ks5zDMuIK9fEZ7mWOzeviU1Xq42u6tSelouFVclSiqUf
cpLDyoxhFfDKd5n6fluAwWV4WjhctwdDAUaUIwhChTScYw0SbqKrJ/ze9J6vbZHZDjj0/wA+/wDP
8644pRSitopJXbeiVlq229Orbfdu9zt/r+tvy+4KYDWO0Z9OvGeP06/X8uKzqtxipKpSpRi7zlVj
KUeWz0VqlPlk3bVtqya5W2mVFczt1e3r/wAN6fpL5m/ab/az+Bf7KPw+1jx78aPiL4f8FafZ6ZfX
Om2N7eQP4g1++hgla30zw3oSyf2hrGpXMyi2htrO2nxPLEsu0Nhvs+B+AeLfEXP8pyHhXI8XmLzH
G0MPPMor2WW4Rzq07LFYiekVJSc5OL9yjGpVfLGNz47ivjbh7hDBYrG5xmNCEcNTlz4Sj++xspyT
jT9nSjzPe6tySlKXux95qMvwP/4JT/Cv9vz4nfs46h4jsbzwV+zN4I/an+JPjL9oH4sfHL7OfF/x
8+I+o/Ei6TEnws8OSJbeCPhfplr4ftNOs9EvvElh4ya2SJLm10ixmNxDd/1z49cS+CXDXFOU4arh
cdxxxHwPkOTcJZBw7jm8DwTlOKyZYhYxZ5Rw31fO88x9bG2+tV8NmuUxjTVOly49SWKofz/4TZZ4
pZ5g84q/XMlyHh7P8xq5pWzjAYStU4ixscVOFdV8txuKxmLy7CYf2dS1ClPL8xi1Ft/VtYT/AHu+
A37Kfwc/Z10+5l8F6Lf6v4x1mOOXxn8UvHWp3HjL4qeOtSWKOOTUvFnjXUi2pXcpEYS10rTv7N8P
aParHpmgaJpek29pYwfx5xHx3xBxTVw8M3zHC4fBZfRjhcFkWSYeeAyXAYenDkhh6WBVes68oJKM
sVj5YrMsTNKtjMXicTKdSX9DcP8ACOW8OUpSw1fFZhmGIcZ43P8APa1HFZ1mOJcOSpisRi6NLCUc
PKq7y+qZbh8BlmFUnSwGCweGUMPH6S81Adq7FY8gZyfbK7VLD6svT7w6L8NTr4elJRpfUoyk0+Sn
jqCnNXtZJ8zlfpe+u3c+t9nUs5STlFa7xsktWk729NdN+VjluF3iN3jVjnAOVZsHHAJIOMjOD1OO
eldlOvzz5GqMbpu0cVSqVNP+ncNba6u+nncHTlyc6hJQVrybTSvsna1m+l19+5ZroMxCcDJOPrz+
nGf8nnpUznGmuaV7XSSSbbb2Ssndv9Ot2pHzS83t89vz+4qS39nbQSXN1dQW1vEXEk9zIlvCmxij
b5JWRFAYEElscZxgitadKrWqRpUqFadSVuWnCnOpOXMk1yqEXe6a25u1ntHKrWpYeLniMRh6cVq5
zq06cLavVynZNLR3k9U7pPQ8Q1z9qL9nTw606a18e/gxpb29xNazxXvxJ8HwzwXECyvLBNA+tpKk
yJBMxjZEb92wAYqRX0WH4G47xMZPD8F8VYlSklTq0uHcxhRiql3SbnUXLVTj76cHDnhGU0oR96Pm
f6w5Jab/ALUy2apqo5unmOGqOKpu024U1KXuNWlFaqXuXcmj51b/AIKf/sWXl7faR4K+NekfF3X9
NMy3vhv4LeHvFPxX8RxSQFleKPQ/Aum69fTvuRlUQxuXcFI1ZkevtcH4CeL1TBVMZjuGaeV4alGl
KrmnEGNwXC2UUo1LWdXE5li8QoXUlZKcn3slJnxWI8WuBqOIp4ejxJgsZWqe0ccLgMPXx+YS9lfn
jTy7CyqY2pNcrXJCjKbadoNxaN1P2x/E/iiDTLz4Yfsl/tN+ONO1DzpBqWseDND+EiWBhR8LqOkf
GDxT4J8URecxEcRh8PXQLuhdVRXNeXLw6oYWUsLn3iJ4fZJjINSqYHBZxiOK6uIoO6k4zyDLcZhI
UW+XnqTxtGcJKEFf2seal4hYjHcqyLgbi/OUmqkcTisFLhfBtcrSbWfvB4ucnKUVGjTw9Vyi5TfK
qU5R+c/2pfFf7Qvjv4UeOZfij+wN8EPE/wAN/Deg6x4puh8TP2lrWy1Sz03QrOTVJ9QW30L4P67L
oWtwxW0MthNoviY31pqUEcthqFtPbW96v6F4fYHgDK8+yvD5D40cd5JnFfF4fAynw1wJ9aw0vrDl
CpTksRxNy43CVIe1pqnXyicqlCdWE6dJVZKXynGtXi/OshzWWceGHDWMw2FoxxuBwea51i8ypzq0
ZXnVrQwOAyeeGr4ap9Wq0eTMK8ak/eU4Ohzy/FT4A/DT9vqXwb4G/wCCl2m22h6l8ONQ0nXNL+Gn
w+8R6b4//aX+NH7LH7N/9p3hHi34OWvxA8f6KnxF1nUNH0+2v7+5199Y8ca34eijudFsb+9ubbwx
e/1NxdxP4J4atxH4BRqZrh8zxf1LMs8zKlhcFwTkniNxlLCQpyybiKGW4TF5hgIwnOtXnDAV8Blt
DE42FCphcNh8KsTh/wAHyDLPEKeQ5P4nYnGYfF4fBc+X4ajm+X1cRLIuH6GPnW+tZHQhiq9WrXw1
OfsMNisbWxuMxccJTlmGKxuJpqFf9iNM8E2njz4I6B+0X8Uf+Cq/x1b4Qavolvrtp4s+H8nwM/Z/
8B3MF8k8kccyQfDXX9egnXc8P9mT+KTqP2u3MDpK8Yjr+VMXWzfIeJ8b4b5F9HLhGpxfhMR7/DWN
wPGGa5uoSlTpUvq1arxRRowUnUhNSnTqUa3tIT0im5fvWIy3A5rgst4vx3ijxbl3D+NwdOmqtXH5
DVjmWMlGVadbD0sRkVahToSo0ZyjSpYb20KcJVHiHFTUsf8AZysP+CWv7UfjPxf4L+FPxQ1X46+M
9OAv/Eem+Lvjp8ZvGy63Y3CwLeata+HPGXjG58MarpSSFYruLTNCfR4LtWjexjjZo19vjmt9Izw/
yrIc/wCI+FMDwrkmMVKhDEYHg7hnC4/KMwhN08NhZZphssjmOHlQdJqVb65HGRpqNaNaEuWcseF8
n8GuIq1bC5Pmme55i4c/tKeL4v4nqYeMppuMo5dLOZ5c6U378aTwjw1XWCpSinTl2v7eH/BOb4N+
IP2UPGlv+zf+z58KtE+MXw617wX8ZvhbbaH4T0jQ5dY8ZfDbxPpniOfRXm06GzS6u/GPhy28QeFY
Dqby2Kahrltf3Sj7Kjp5Xhb40cTUuPMD/r/xtxNmXCOc5fxBw5n2HxmZVsVh8Pg+IMhzHKcPj3Gp
CvXcckzHFYLO6dOlP2zqZdGnRabSl1+Inhlkf+quMxvCnD+X4TibKKuX5rk+IoU3TlPEZfj8Nia1
GtFVaVKrSxuEhicLiFWfI4V5VJ3cI8vunwt/bu/ZP1X9nW1+Pmo/Ef4efDnw1p9nBZePdO12Sw8K
a74N8b29qyar4M8SeG7iWy1aw8U2WoW1/avos1iL+V7KcQxlYpXT4rPvDDxHXFkeHMuyfNcwp4+o
8Xw5j6ntsVlucZLiKy9lmuGzOcXhaOCqTr0qarSU05yhe3tYHtcP+InB9fhfC8Q1cZgMHLL8J9Vz
nC1aNGjmFLF4eHNXoQpTf7pRdCpOcayao8rhJqcJxOLv/ij+0z+1/wCFbWD9m/Qrv9nr4P8AjCKJ
Zf2hvido+o6d8UpND86Fr7UPhf8ABjW9Phns7jW9OeaLw74q8dX1jDakf2na+GtUt5tOv69HDZTw
B4W5vi8V4h5jR404hy2eKwtPg/JascLw9hsfRdSlTlm/E8HjMLmjo4umqksJl1GlGrRcIVMU3HEY
Orhis34y49w2Ho8PZbieG+G8whGpLN8VWeFzythqns6kKmAjQqUqVClVw7cZfWsDUrxqyso0kueH
rvgnwd+yn+xnFF/avi/wvoXjzxlaadYat46+I/iex1H4t/FS808TW9vLfapqtxJ4n8S3BuJ5xBpu
lwNp9pNM0Om6dbCXy5fmM34h8QPEipQoYiGKxuVYGtXjkeVZfhf7OyDKaUpRrSoYLCRlJ1K/slRe
Mr4itVqYyVKNdxilBR9zLsj4L4D+tzVTD0M2xlOhLNsbj8TjMxzXFU37T6uq+KxdevVp4WEqtf6p
RpKhh8OqtSnRjCLlE/Or/gorrD/Ejxp+xl8WPiN8OviXe/sH/Db4ma/4t+Pdhe+DtcWdtWsdDvn+
EXi3xn4AtbaTxZcfDfw/42s7C98Tf2xpsGmCyvba41ezXSbbULy3/Y/B2tV4YyfxTyXJ864dwXiz
n2Q4HA8HZg/Z16WEviKMc0pQxkMQqDx0sHKc8JWwdejWp1MO6eHlRrNM/NfEipl+a4vw8zfG5fia
/h/kWe42pxLgXHG0Z4inF1KeX4h05ShKeCWKhCeIpYiE6eJo11JzlQi5n2Hff8FXP+CeuiaPZS+H
/wBonwN4yu7mG2g8PeBvhrHqHjPxrrEhkjt7TTPDvgnwvpl5r2p3YkKxxafY6dJOOQqFVCV8NQ+j
b46YzExWO4GzrC4bFYj6zSzHPp4TKcvwXK4TlXx2aYnF0qWCwFBe/XxGOioUlJqrU5fcPt6ni94Z
YXCVKeF4lwFanhIxjRwGD5Ks3UcW6VGhQo+1rVKk2nCFOmqsnOPLTjKx+Z//AAUK/ag/by174Z6J
+1p4C8FeL/2aP2T/ANn/AOKfw68Y+IdC8RSXGk/Hv43+ErHxXYJ4j1bxB4JlEaeBvAKaVcTR2/hf
xFPa+KtWfzrvWLfSkitrJv3Hwl4F8EctzLG+HmfcUUuKvEbiHJs1w8cwyXCTzThDhvGzpz9jlix+
Cc55tm1b2cJLF4KWJwa+sUaeGpV+WrOf5R4hcSeKeZYKpxRl+TY3hXhvKqmFWBwGIVHEZ5nqnaTz
JKNWFPAYWjGo3DD4qNDERWHrTxVSlCVFH66eIv29v2FPC2iab8SvEv7S3wAtNN+w2sVj4iHjjwtf
apFa6p5bxWNsthd3WpxJePsEsH2dEZwvmqu0V/M2A8LPFV1czynD8FcSyhhcwxNPEQpZXjY4JU6V
eMaSqVIz5P3M5ON/fTlG6jGzcf2NeInA/wDZuXZpX4iy6lLFUIey58NOGMqVadDnqJV8RyUoSlTU
rPljzRuozmmmcFZ/8FANT+KRltf2T/2dvi18fPtskJ0rx3rGjXfwg+DUsN3aTzQasPiJ44s7dvEH
h/zYILV9R8B6F4yuFuLsA2axwXDxfQ1fCvD5BUjU8QeN+F+GUsPTqrh3L8XDiDi+pGU17yy3CVKG
GwE3erCGEzjE5dWcsNVqKq4VcPCr4sfFDE51J4fgzhDNsbOUuT+0cypVcNldSqoycq3t1Fe3p29h
BvBzryvK7hGMJuHi3xL/AGEv2p/229EvtF/bW/aen+HPws1+20xr/wDZ9/ZO0XTPDummewmstQjg
8SfFP4i6f401/wAQSQ6nbBpXsNE0izl8uObT10zdJE/2mT+Mnh94SZlRxHg7wBiMz4ooqpSXiBx/
Vr4zNsJGpGrTrQyvL8kxOT5RhsvxWGxEqTw+YUMfivenL28XJcnz+ZeHPF/H1KE/ELih5JgZ16eK
jkfDdKlh4YDE4aVKOFxFGrmX9rTljKNbDxxcMVK9KoqrpVMIqXuRh+BngLxX/wAEyT4m8Dat8P7/
AOK/7NWsanf+JdI/aC8F+ENNv/jL4TafyTe6d+0BoPhbT7fWPiHHHIpnT4r6RbT6jcwsX8V6DALO
bXrrHjnNqf0gZUs6ocRYHIPEvD06GHlwvn+JrYXhLMcLRhtkWaY/Gxy7KcTUUalPC5NKNLDUFUhS
wLjUcMPiO7hPJcy8LMdUy+dJcT5BjVVxa4pp4OFXiPDYic1z1M6xNJ08JjIVKTozr1cJl+Ere0o4
mpVlUjOCw/6i/DT4v/DT4s+GtP8AF3w28deE/G/hrU4UurHWfDOr2eqWdzbySy2wkD2t1KYmW7hn
tJElAaO5gnt2USRPX4Jn2QcQ8M42pgs8yXHZbiYzVOrQr4acFSnCP7yFPEpujj3CTj/u6jyxfO7p
XP1vJeIsl4iw/t8rzfA5rZX58JL2cEnqpKnUnOXJKDUoSU5KUZJp2ceX03zOfvADHdTnP0zngf8A
6u9eJLFYeCXtJtNyUVFwmnfX7PJJrZ/zL+8t5e3y625Jd788bem2/wA/l1GGdQwG9CNrsx6BVXAz
ndtwCec9O5GQW1jNSlCMVzOd5RXPyylFdYQcOapZtJuL91tc0VzR5oq81KLnOPJTV+erOcYwpq11
zJpN3SbunHZ7nzn45/a8/Zz+HNxa6d4n+L3goa3f6jLpOneHdF1WLxH4kvdTgmjt5dPh0Dw8+r6q
bqK4cW8kb2yEXB8kosgKV9ll/h9xxmVKWIo8L51h8Koe1+u5nluKyzAexcOeNb67ioxoulKK92pF
yjLmjbvL5DH8ecI5XFfXOIMvnJyaXsJx5b7KnzSquPtL2uua6Tvyu3vc2f2lvGHizSjdfCH9n74o
+K7q4muobC68eaW/wh8Pf6I2Hnv7rxeg8RQWs4B+xy23ha6e44kESxEPXrR4IyrKsUqXF/GGS5XS
hSp1q64fqx4sxPLUSajh45ZKOEqVocy9rRq4yhOHLNazXJLzqnGmOxsYvh/hnNMdCq7UcXiVDDYW
VlfnnCThiY05bRlGnNO6krwvKODNbft5+K9QuJF8S/sz/CHw895bS6fbReD/AIh/F3xbBaRzlpbT
VL+Txv8ADTw7cG8iWNbj7DpyPbRSTx21z9oWG6S44nwgy/L1h6mU+IedZ1d2xX9s5JgcnrqT0lVy
+PDeMx+ESTSlFZlibrm/eRvePPBeKFbFTVTMuCKOX1oThCOGyjOFmOHnO8Yujja3EFXCYirC/NCU
8spQ5460pR5omZffsq/HDxnHqD+PP25/j5pdxqKtGbf4KeFfgv8AC7R9OjF5FdxppMXiL4e/FHxD
bmNY/sYnvPEuoXjWktwj3TvIssXRgvEXhjKoQo5V4Q8F1ktfrfEs+Ic5xKlycjk/YZ5lVD34Nrl+
qunGUlUpxjOMHF4jgTNsyoz/ALT4/wCM8NiZcv8AyJ8RkOFwySnGa/cYrIsem7x0Tnbl0le75u+0
j9k/RbaztrPxP8bP2lvH4tjbSCbxF8Z9e0Oaa5tDG8d3Onw0h8AWrStLGJpIUt47J3Z1+yGErEnm
4nxArVK7xOB4S4EyirJcv+xcNUMVTUGnGUFRzqtmtBKcW4yl7PntpzK95epheDKeHoRw1biLifH0
49cVj8HTqS061cBl2DqaP3rRktd7p2G6f+xJ+zTbXNve6x8Ox4/vLO8tdQsbv4seIvE/xcudOvbN
5Zre50uf4lax4pk0qWOe4uJ0bTjbeXJPL5WxGVEvFeK3iFiIypUuJKmU4adGphq2E4cyvIeFqGJw
9WMIzoYz/VzKcrq46m1Tp6YytiL8kU7pRUXDw94OXJLE5LTzSpTqKtSq51jMyzmpRrq3LWw7zPG4
pYWcbe6sNGhTi9VSUm2fUdlZWmnWsNlY28FpZ2yCK3tbaGO3t7eJfuRQwxKkccaDhUREAHGDya/P
5ylOUpyblKcnKcm3KU5Sd5SlKTbcpN3bb18ro+whBU4RhH4YLlgrRioxXwxSjGKtFWS0vbdtlqpK
CgAoAKACgAoAKACgAoAKACgD/9X+/igAoAKACgAoAKACgBCMgj1/z7fz/Kk72dt7O3r03037gfiP
4h/4JrftK6n+3h45/bXh/aH+Dmt63c6bZeHPhDo/xQ+BfiD4gN8HPCsbQ/a9P8Fra/FXwtp+layy
nUvL8RR23nO3iDV2mtZDMzy/0xhfHHgvCeD+H8MXwXneFrYrEe24izLh3i/D5BiM/jTlGphqOafW
snzaWIwtKfNP6nhquDpSqWqV5V7QjD8LreGHE1TjupxfLPsjxcI1FVy/DZ7w1jM5p4GXsp0pvB/2
dnWSvCV5xqOFTEVni/aUeWhClCFFxn+hfg/4dftS6f4r0rVfGf7QvhHX/DNq6Nqnhfw/8HLbw2dV
ULbrLEdWu/FuvXFmTsuPLktUARXhzE/lMX/GcfnXAX9mLB5JwfmWCx3K1DFYvOKWOjSS9o4U4LBY
PA4eMVendSpzk+WWqUo8n3dHKON5ZvDMMfxRhamBgow/srLcr/s/BTSndzlHH1szx/O4NxbpY2nR
b5eWknGbl9VpnYNwwe4HQHPQZAOB2yOfevi6bm4RdRWm/iS2Wu3Tpbp9x9ze/S2i09F899/n02H1
YDXOFPJHI5Az1I7c/wCeTjGaUpKCcmpNaK0U29XZOy1sm7vsk33GvO1vN2X36a9tdXppc/C39tT/
AIKqax8OPjH4g/Zs+GOk+KfhbqPhpJLXxx+0N8Q/gP8AGX4g+E9AubizgubRPhj4C+G/g/XdV+KO
oCO7tmN/c3/h/wAJQvI7jWL02U9pP/Tvhl4FZdnXCNPj3Ps5yXiKnTx0YYbgXAcU5Fw/nmNjf+Jm
VTOp4f2GXQXPGp/ZtLE491Hh3RVSjVq4jD/gfHfihnWDzOfD3DeScSYWtP2lPE8RLIZ5nlmApxhU
cquFdGjiadTGznGkqEMa44RU5YhYipDEQpYfEfkh+3Hq3ww8b/s5+INL8MfBH9rD4s/tQftL+Nvh
Z8DfAH7Wn7UXgCTwG3ivVdW+I/hvVdT0v4Q6Z8RdS8P3PgHwt4jg0KeLTdG8HeCNC0PTV8SzPfxW
STX7S/0f4R4PizBcfUsdieK+DeDeAeAcNjeIMw4O4MzvKamMwVPDYJ4NyzbD4GFTHZtWpUpv2uJz
HGV3jfZKa+u8kKlL8S8RHwa+GqC/1c4nzHjXiythaOFznjHCYipLF4mnUWI9phadLC08pwOJqTo0
5Rw+F+pqjUi1RpYWMqsD+gb4X+A/+CgFh8Ofh74G0bUv2Z/2e/DXgjw54U8PW9tHpnjD4567qGma
NpVjY3w22138KfD2g30pgnktZbSbxVp/mTRyukyIyP8Ax/xPnHg/ieIeI82nDxI45zDM86zOvzVq
WU8J4KhCpias6M6dXE0M2xONdWDh7X2qy2UJRmqXInE/o3BZf4i/2HlGArYnhDhGnhMBhKUqWEoY
/NsZTlCmva2pYXEYPCYecnJ+zjKWPpRa5nTfvQPS7n9lP43eKr17rx7+258eb/SLqNmk8MeANL+G
Xwq021mlyS2m654Z8FL44ijQMVSK68V3j4AMkrMqvXkS8ROGsvwscNkPhDwlgK9NcqzLHYjNs7x9
VX0lj8Pm+cZhktfE8vuSq4bL8LCUlzxinJo6qXAuf473878SuI8zo1Ep08LDBZLlOGpJpe7hquT5
RleZxpWs4xxeNxdRLSpOb96PEL/wTR+H5nhu3/ad/wCCgD3FvJHMkjfttfHiRXljIZXe1bxP9kcF
hzC0DQsOGjYEiu2XjbxTN/8AJM+F1NN/Y8LfDmEGno70ocMqlaz1j7Pl6tSvcx/4hNwwkpLNuLq0
oNSXPxPxNUnzR1jyznmjqc11uqikr2u72PkH9rKw+JX7Ac3wI1r4B/tV/Hjx74z+Ivx++GXw7tP2
dvjl481f48j4waN4q11NN8TWGi6t4xiv/E3gmTw/4buLzxLPr1trum6HY/2Sp1iKdZrdW/SPDPF5
R4q0+O8Lx34ecK5dleUcM5rmlDj3IMsy7herw9i8Lh6dXB1I4Hh+hl+FzKOMxajgvqOKw2NryjXq
1MNGnChWqnyPFFCrwBjMonkXHGdV8xr5nleFw/B+Oq1s1jmuFxWKp0sdTrYjM3jsThpUMJKpioV6
VfDqE6NKNWcvbxo1f3ftjIYY/NGJBHHvUdA+35gME8Ag45bHTc2N1fyvJRUm6dT2lNt8jXLqk3aV
0le6t22fux2P6DhJygpSjySbd4fy6J8u71V7P82ZfiTS7vWtB1nSbHVr3Qb3UtNu7K01vTorOe+0
i5uIJYodRtINQtruxmuLOR1mjivLae2kZQs0MiFlrTDYqGBxmExlXCLMKOHr06tXAyc4xrwhK8ou
VGdOtFSjeLcJxavdNNLm58bhXjcJicKqrouvRnTjWi7SpykrKSa1XK7Prfbq3H8Xbz/giB8GPidq
x8SftafHz9pv9q3WJL86gbf4lfFC/tvDVky3QuVsNL8JaFbWWgadpJYbo9P0/T7C3tUxFbRpDHGi
/wBIVvpR8U4LBYfAeH3BfBfBOX0o2lhsHkGXV44qajb6xjoZ1SzOpVxnPztYv2karTi1JcsD8Own
gbk7rVcfxVn2ecQYqtUjNqrjK8fZRpOMKdKjUwLwV6EqNOnKrh60KtOVSVZNezm4R+jU/wCCbf8A
wTF/Z68Nar8SdS/ZO+CtpovgnQLzWNW1nxR4Duvii+l6TpVl9rvb630jxDbeMLmS5trWzZ4TpOlt
fj95FYxI07xv8jifHrxx4qnhsFifEDiBV6lWnh8Lhsqx1DIoUZVXDD0cJRxGVwyzloRc1Qh7WrGm
qTtO1NScfs4+FXhnhYSxb4QyecKVJ1qs62ClXVSNOPtJVq2EbnCtXbXtX/s9SrKraUVKooRO28Of
t1f8E79A8OaXbeGf2hv2evC/h2xt4rXSvD9j4l8M+FV0uKHbJHYQeEydNvtKkiadVaxOlWssUzCG
WJJh5deZjvCjxrzXH1ZZhwZxlmmNqT5qmPkoZhKrK3I5xzanmFaNTmjHl9rTxUlOmrc6pu8uHBcd
+F2U0YLA43KssjSk4Qp4fhzNcHXpu2qjShkVKvTXvPtrKSV5TbjqN/wUV/YZ8i7v7T9pH4aalHZv
FDNLoOoXXiSV/PLGI2UGg2OqT6jFIY9wn0+K6gAeJjKFmiZ9qPgd4uVZ0adTgnM8I61OU4TzDF5P
l0YQilJqvXxebUFQlyvm9liZU5ztJKLlSmjvl4p8Dcjk89xWKpqSUYQyLivHQlN/C6VFZS4ylZNK
rTjpzcq5udQl85fFz/gqL+wx4l8J+LPh/PN8dfi9aeJ9N1nwhqfhr4cfswftBaxc6rb6nZT2GoQ6
Rq2o/DbRvDVzMsEzvFcW+ut5e+3uISySwPL9FkXgX4r5ZnOUZxCpwrkFfLMXTzLBYvNeLchlzYnC
PnjTw0sszjGV/bU48yxEPY2pRqU1iXR9rTUvGzfxS4KxeCxODqUOJa2GxNCvg8SsJwrn2Cg6dZ0V
+/jmWBw8qlOclH2VSjCSnaqo80edR/PD4A/ET/gpj4A0h/2cf2O/2e/ij8QvgVpOgf8ACN/Dbxl+
3d8OIf2ctU+C+lvYfZfDun3msnWX1f4y+FfD0Srb6bYaP4KbxLo+iWdhpl3f6p5KXUH7VxNlfgJn
1TD8feLPGeT8M8VPM8TWzDAeFmOo8YYnizGU6c61WpPJowa4dxeOlVpYevmNHEUMLi8TSxGIjgsM
pV+b8lybMPFLL8PjODOD+Ha+ZcK4jBQwuSYzN8LQp1cjjiMRV9vLErGyoRxeFw/tPrlKnKtDExhN
UIVa84RlD2n9iH/giXN4D8M/Day/bi8d+G/2hNF+Er+K7/4afs86dps2pfs9+C9c8b6pPq/ivWL7
RvEumW0nxD1TUL+eZ4LrxLo1raWlrLHp8GmC3s4/N+b8Y/pTYTiXMMcvCvKcfwTjs5w2Hwuc8aVY
1aXGGd4fBYWnhsJz4jE47N6+RqlSUaUMPluZy9lCk5060Vi8RCf0Ph79H7E5P9Q/16zWHEWBy32t
TL8iqyVbLMBWxE41KzhGMMLCtKpOCqVqsqMFXlNqrRfJTPu/9qH/AIJqfBr42f8ACGeNPhK7/ss/
H34VrEfhb8dPgZpWj+EfFXhq0s7SSztfC+o2Wn2EGl+IvBhtpJLKTw3q1vPYxadPd2diLSK8uN35
Jwd47cZZBSzfIeJsdmPHfBvETlDP+G+JMdXzXD5lCtVc8TUw2Kx1WpisszCq5zqUswwOKw2Iw+L9
ji1WVbDUJw/ReI/CjhzMvZ5rwzhct4Q4nwWJw2PwmcZXgqeEjHFYFqphZY6hhFQo4vBxnThDFYWp
TdPE4X2lCpeMo82FZfBX/gqZqOmWHhPxJ+238ALLSjZ29rqvjnwX+yxe2HxJnWIQpPcaefEXxX8V
eAbLVbpRPM95deDr/TElURx6Gscwa3inxV4LwxUse/C3iatiZ4qdejkuN4udThaFJqrNYevPAYTB
59UoU24QpUo5zSrVbRVfFTiqkK6nknibinDCVOP8nwuGlySqY7KOHaLzdOlKNXlo/wBqSzLKOSuo
OlX9tl1W9GdX2MKVZ0p0POLX/giz+zJdeJbT4qeOPG3xx8aftEjX7jxdq/7Q8fxIvvB/xF1rxHOB
FFOE8J2emeHdC0+xtobe3sNO0HR7G0t1QiOIIFiX6qp9LDxNyzD1MmymlwvlPBn9lLI8Hwziclwu
c5VhsA5utLL40czp42rWwk6jrVp0cbWxVKpOcXUpynRoTj4tXwD4Cxsniscsdic2qZks1xOaRlUw
eIr42MIw+sP+zJ4GnTk1Th+5w6o4dOM5wop1qqn9Df8ADvzw7dRQ219+1F+3LdW0Vx9rYRftWfEr
S3luSwZlMmkXdjPHZZJK6ZFcDTFXEQs1iwlfn9HxjzeWMrY/AcK+GiqzhKnJ/wDEPuE8RhKd3dP6
lmWUYvCqqt41qWGjNLTolL3V4UZJeDrZ9xfWhFJPDrifienRstowpwzf2VOFopSp04RUlq9j6F+F
v7LHwE+EGoSeIvBnw18Px+OLmK6t9S+JevQTeK/ijrMV5dNe3aaz8R/FMuseNNShubxmu5LW51l7
NZ3LQ20Y2ivmc4404oz6Ps8zzfFSw3LyQy/D1fq+W0aSnKVOjQwWGjQwtOjR5uWjThRUKMFGnShG
EIRj9ll3C/D+WNVMHlmHVVO/1jEQeIxMpW5XOVbEurUcpJay5veTu95c3vn2SDaEKEoF27WdyrLg
rtZTJhwQcEMGB7jivlre9Tnr7SldwqNt1E3o25t80m73vKUnfW6d3L3uSn769nS5akVCcPZU/ZuK
2SpODpx3t7sbtaO60Ofs/BHgzTdWvde0/wAJ+G7DW9SUJqGr2Wiaba6nfKGD4u76C1jubj5lU5lm
cnamc7VC+nXznOMVhKWAxObZniMFQd6GErY7FVMPSaTj+7pTrShDRtWjZWlJa8zZ5FLhzh6hWeJo
5DktLESbcq9LKsDCtJt3blVhQjOTuk7yb110ZZ17wt4b8U6LqfhzxNoel+IvD2tW01lrGha9Y2+s
aPqtjcDbPY6jpmopdWV7ZTJ8ktncwS2zp8jRsvyNy4LGYzLMZgsxyvG43Ksfl1eOKwWMynF4nK8T
h8RD4a1OtgKuHn7RPXnlJu+rbbbPSlhqFShWwtWDr4bERlCrQxE54ilKEtJU1CvOcYU2nZQp8sEt
oq1jw34b/sb/ALI3wc1uPxL8Jf2Xf2evhj4liikgj8SeAPgz8O/CHiBIZlRZol1rw/4d0/UxHMqI
JUF1tk2ruDYG36zNvEjxFz3A1ssznj7jXMssxFX2+IyzGcVZ7Wy3EVvdftcRgJY94SvUThBxnVoT
lFxXK1a587guCOD8uqRrYPhjI6NeOkcQstws8TFJ3SjiKlKpXjFO7UVUUU29rs+io7aCLd5cSrvY
u2M8sVVSec4+VFXACgKqqOFUV8VKMZxnGcIzjUd6inGM1UduW9TmX7x2SV53dkldJH01OnTpR5KU
IUo3vy0oqmr2tdcijbRJb7K2mnNIIkC7dvy8/Lzjnrgbj1PoR6981nChRpUlQo044ejHm5aeHX1a
MeaTlLl9hy8t5Nydt5Sbdm7lNJq0lz+dT9436ym3J/N7JJWsRSWlvKpV4gyldhUltuwsGK4D4wWU
EgYzzknJq1CHKoOEZQTjJQnFVIc8Jc0ajjUvF1IySmqklKan76fNqTUpwq0Xh5wjKhJpypJKMJWv
7slHl5oNNqUGpQnF8sotXifIvjP9gv8AZU8W614i8X2Hwm0n4a/ELxTYXlhrnxK+Cd/rHwT+IOqi
9njumu9Y8VfC+98Mal4gvba9ij1Cxm8RtrAtL5BcwxrIXdv0PAeKfHuX06FD+3qubYbCpQw2D4jw
+C4iwuHpqEqfscNTzzC5j9UounKUJUsL7GnUj7lRSjdS+Mxfh3wZiVWcckw2AnWhySrZVGpl9SHv
c3PRhg6lCnTq309tTjGtBNuNROzMPTP2ONQ0S3stJ0r9qH9qwaDYNcPHZaz8WU8T6xO1ysqSCfxl
4l0DU/GEkAWbdFaTaxNbRSRQSxxrLDG6W/EmvN1q2I4K4Lr4+raKxVLIsrwuGpQUoy93LMJhMNlz
nzQt7T6r7Tkm6bqSg3GXmT8OKUvZUaXFvFFLAUWpxwf9p5i6ymoyjzSxssZ9dlHlqSi6bxHs5Nqb
hKUIOMOl/sA/Baaa7PxC8VfHv412VxdLe/2H8Y/j38T/ABl4Zhuhsyy+GG16w0K4iZY1jNrfWV5a
CMGMW4V5VcfilxZCdKpgYcN5LOi26NTJuEeFMDiad+ixmHyeOKXK7uNq0bzk5v30pR68P4dcNctS
njv7Szz4VB5vmmaYv6u1zczw/tsXJ0pVVyqrKDvJU4Jt2Z9F/DT4C/BH4MWFzpfwh+Efw2+F2nXz
CS/svh94K8O+D7fUJhn/AEjUE0DTrAX9ySzM1xd+fO7O7NIWdy3zuecXcVcTSoviLiXPs9WGhOnh
aebZtj8woYWnN3nTwuGxVarh8NTb+xQpU420SS0Po8v4a4fyqLjl2T5fhVJtz9nhaV6kpK0pVXKE
3Vm0tZVHOT7u7lH1NLeGNdixqF5GDluCc4ydxxnoOAOgA6r8xChQpSlKjRo0JT+OVClCg5f4vZRp
uT6ttu+7ue4m42UbQUUlGMEoRilsoxioqKXaKS/Ef5a+nHGACQOOnQryDznAPf1FaJWlKScrzVpN
yk7rbq3bfol36kckOVQ5Y8qaaSSVmtU01Z3T1TvdeV7jgAPX8ST/ADJ/n+VTyR5ua87q/wDy8qcu
unwc3L6XUrbrlekqWit089X97bf4+trIWrAKACgAoAKACgAoAKACgAoAKACgAoAKAP/W/v4oAKAC
gAoAKACgAoAKAD+dFle9te/X+v66AFABQAUAFAWvuRSRxEBnVDtDAFlB4YEFeegOckZwcc5xWdRu
nTcoJr2T9pFR0tJaXSWztKWq7+bDkU2k1zLZxaupR25ZLW8dnZrp1sfiP+1FHp3x5/4K5fsGfAqS
40fVPD37PPgL4o/tbeP/AAZqfkzBNXtFt/B3wn8TWlqYsnVNJ8eXkWo2c8hjVG05rlc3EUDN/SPA
2Py/g36OvjLxNiJwo5xxjieFODckxUZ8uJisTinj84oqpzxf1TEZdTVOpVh7Rc3JTlHlnNn4Dxjh
3xh4s8AZFTlUWD4cnjOI8xwj9m8LU+oVsH9Qcou6jWp4r2qjT5I89GVZ2fLGUf2zgMaxFSyYUtuy
RnAPJfPfJ+bPf6V/NirQcZ1Jyowp+0qKM1KEabipu0ua7jd3u3ffex+9wlF1KihJObqzlywaco3l
tZO6s3Zafddc3NeL/Hngn4faPNr/AI38VeHvCOiQAmXU/EGr2Gj2S7BnCz3s8Ku2M4SPc/BwpB+X
0csyvMM8cqWUYHG5hKKu1l+GrYl8l+XmvQhVShfRSbSb0WrIr4rD4eUY4nEUaE5puMa9aFKU0tZO
KqSi5JLVtbW1src35l+Lf+CgXxG+NdwfBP8AwT1+B+sfHrU9RSS1f9onxyup+Af2XfB6SQajHFrk
Him8046r8WmgvLI+Vo/w/tv7Ku0Hl3PjDTLqW0sr/wDYcv8ACTIcjp4fPfFjjTD8O4KEqeKwvBnD
csFnHFuaOlicNCpl2NpUq0o8P+0p1uf22aulX5aNWNLByalOP5PjvEHNc3rYfK/DzJsTn2JqTjDH
8S4/DY3LciweHqU5SjistxFbDLDZ3Vk4xhGOAq1KFGVWNTFVYQioz7n9lv8AYJu/h/8AES8/aU/a
c+JNz+0n+1Xrdk2nR+PdU0eDR/Bnwt8Pnznfwb8GPCErag/hTRXmuZRqeqS30us+IHihubo2cSQ6
fbz4i+MFLiHAUeDOAOF6Hht4f4RYd43JcBjK+Z43i7H4am40854jzWvyzliYS96nhMPClhqfNy/v
rKUengrw8r5XjMRxHxZjpZvxTi1KEuaU6+AwVCU1P6vg6deVX2UISjGp7sler+8tFtI/Sg5CkKMn
Bx2GccZI6ZPcI2OuK/E1FKyS5Vqk4pWin15bxT9Lave1z9V/r+vX0+48I+BHxk1j4wQfEv8Atv4T
fEL4TXvw7+KPiT4ci18f2VnbR+MrTQ7XSbyx8d+DLuwu7y31Twdr1rqkR0+8ka1vIru2vrG7sYZ7
V930XEGQ4fIXlKw/EWA4jjmmT4fNalTA0p0ZZXVr18Vh6mUY2nKnCKxmGeG9tJ0qlenKhisPNVby
lTh4uS5zVzhZl7bAYjAPLczq5bD6xRqUY4unTw+FxMcXhnUjH22Hn9adJVoe77WjVpaSpS5vea+f
PaGuiSKVkRXUggq6hlIYFSCDkEFSVORggkHIJpqTi04txa1TTaemqs1qrNX/ACBpNNNXT0aezXZ7
7+n3nHy/Dn4ezuZJ/Afg2aRpDKzy+GNEkdpWILSFmsSxkJVSXPzEqCSMA16SzrOFa2bZmrbWx+L0
ttb94rW8n9xzfUsH/wBAmG/8EUvPT4fXp1e25dsPBng/ShjTPCnhvTlwoC2Gh6ZaKAm3YALe0jA2
7F29Nu1cfdXbNTN82rJRrZpmNWK2jUxuJmtraKVWSWja227/AGZeAwMrc2CwkrS5lfD0XaS2krw0
lq9bX16aG+LeBRtWCELndtEaAFhjnG3qNq87c8D0BrhdWpJ3lUm3a13KTdu3pq/vNVh6CVlQopJ3
sqcErrrbk30WtunWy5XmKIkExoSG3AlFyG5+Yf7XJ546n1IaF7rbj7re7Wjd+7W9/M3UpK9m1dcr
s7XitVF90m722XzH/wCf8+lFlpptt5enb+vMQmBzwOeDx1+vrSaTTTSaas09U09011TQWW/X+v6/
4YNq+g/L/P6UJKK5YpRitorRL5Id33f3hgeg/L/P+frTWmi0XloF33f3/wBf16BhfQflRdvf/P8A
r+uwXfnf1FoEFABQAUAFABQAUAFABQ0no1ddn/wQDAPX/H/P+fSjbb/L+v67h/X9f1+QUkktklfs
kr/1/W4BTAKACgAoAKACgAoAKACgAoAKACgAoAKACgAoAKACgD//1/7+KACgAoAKACgAoAKACgAo
AKACgAoAKAOW8ba3qnhrwpruv6L4Y1Txrq2kaZeahp/hLRbjTrXV/Ed1bW8ssOkabc6vd2Glw3t6
6iG3k1C8t7RZXUzSoh3L1YGhQxWMw2FxOLp4ChiKjpVMbWhUnQw6cJNTrwpQqVZU7pRap0pu8ldK
KbOTHYp4PC1cTHDYnGVKUealhsK6arVZ7KK9rUpU7Wbb5peaTaSPx603xx4o1X9pDxT+1R8NP+Cb
H7U/iD9oLVPhR4e+CniLV/iHq/wu+Gfhzw74X0PxPrviZdC0LUfHnjLSrfXrOXxBrE95q2v+Arzx
Dp+r29rpMlqksGn2TJ+5rKcHS4Lyrg3OvGzgzL+H1xJPPK+W5LkGf5rjMW6eHp4GjjcTVwmTYmjh
8RRwsZ0cPhMTUozjGtiKvs6Uq9Rx/H418w/tR8WZJ4e59jOJJUa2Dm8TmmS4bDYWlip0qlWGIWYZ
tgvaKTpU5VJ4COMV6UYLmUIKXtjeDv8AgqR8YLi5j8Q/EL9nr9kXwpdR2gW2+F2har8ePilApilF
xNbeM/iHb+HvANjdDeqS6fcfCvW44mjD2uvTkq6cFTF+A/DNSVbK8n4r8Q8fH6zF1+IJYbhrJq0o
Tj9TmsqyrFVcw5eRS5p/27S5tHVwju6Z1vA+LvEdOVDNsw4f4SwNZqbWRQnjc5p89/aqWY4ij9Wh
ON04xp4GorrmVeUmnSseEv8AglN+znJ4lsviB+0Fq/xT/a++ItpHBKuuftLeP9Y+IfhS01QRr9qv
tC+EtzPF8K9Fhnud93b6anhK5stMdxDp6QQrsaMf498aclTAcJ4PI/D3Kp3VOHB2W4XKsdSpWhCl
ReY0KccbCrCNOLqYzC1qGJxFSPtMRXqzUXG8L4NcLy5ZZ/Xzfiury/vo8RZjisxwmJry1q4iphMR
Xr0KntJuThSrUpUKUJOnTw1KnKVOP6T6XpVho1jbaXpWn2emabZRQ21nYafbW9nZWltCoSOC1tbZ
YoYYYUVI440RVVFCquB8v4tVqYivia2LxWJqYqvXlKU51ZSnNyk5SnOc53lUnUlJzlKV223eWq5f
1XDYbDYSjHC4TDU8JhqKiqVOlGMYWirJRjDSKikkk1FWVle1padSdAUAGAOn+H+f8+tABQAUAFAB
QAUAFABQAUAFABQAUAFABQAUAFABQAUAFABQAUAFABQAUAFABQAUAFABQAUAFABQAUAFABQAUAFA
BQAUAFABQB//0P7+KACgAoAKACgAoAKACgAoAKACgAoAKAEOeMY685449vf/AD3pq3W/y/r+vvE+
bTlSeut21p1to9b23svPYQKASccn34OOhx8oz9B7ccbpSs2+aUru/vPb07X9PVy05RJLZJX7JL/P
8/vuOpjCgAoAKACgAoAKACgAoAKACgAoAKACgAoAKACgAoAKACgAoAKACgAoAKACgAoAKACgAoAK
ACgAoAKACgAoAKACgAoAKACgAoAKACgAoAKAP//R/v4oAKACgAoAKACgAoAKACgAoAKACgAoAKAC
gAoAKACgAoAKACgAoAKACgAoAKACgAoAKACgAoAKACgAoAKACgAoAKACgAoAKACgAoAKACgAoAKA
CgAoAKACgAoAKACgAoAKACgAoAKACgAoA//S/v4oAKACgAoAKACgAoAKACgAoAKACgAoAKACgAoA
KACgAoAKACgAoAKACgAoAKACgAoAKACgAoAKACgAoAKACgAoAKACgAoAKACgAoAKACgAoAKACgAo
AKACgAoAKACgAoAKACgAoAKACgAoA//T/v4oAKACgAoAKACgAoAKACgAoAKACgAoAKACgAoAKACg
AoAKACgAoAKACgAoAKACgAoAKACgAoAKACgAoAKACgAoAKACgAoAKACgAoAKACgAoAKACgAoAKAC
gAoAKACgAoAKACgAoAKACgAoA//U/v4oAKACgAoAKACgAoAKACgAoAKACgAoAKACgAoAKACgAoAK
ACgAoAKACgAoAKACgAoAKACgAoAKACgAoAKACgAoAKACgAoAKACgAoAKACgAoAKACgAoAKACgAoA
KACgAoAKACgAoAKACgAoA//V/v4oAKACgAoAKACgAoAKACgAoAKACgAoAKAD04/H0oAKACgAoAKA
CgAoAKACgAoAKACgAoAKACgAoAKACgAoAKACgAoAKACgAoAKACgAoAKACgAoAKACgAoAKACgAoAK
ACgAoAKACgAoAKACgAoAKAP/1v7+KACgAoAKACgAoAKACgAoAKACgAoAKACgAoAKACgAoAKACgAo
AKACgAoAKACgAoAKACgAoAKACgAoAKACgAoAKACgAoAKACgAoAKACgAoAKACgAoAKACgAoAKACgA
oAKACgAoAKACgAoAKAP/1/7+KACgAoAKACgAoAKACgAoAKACgAoAKACgAoAKACgAoAKACgAoAKAC
gAoAKACgAoAKACgAoAKACgAoAKACgAoAKACgAoAKACgAoAKACgAoAKACgAoAKACgAoAKACgAoAKA
CgAoAKACgAoAKAP/0P7+KACgAoAKACgAoAKACgAoAKACgAoAKACgAoAKACgAoAKACgAoAKACgAoA
KACgAoAKACgAoAKACgAoAKACgAoAKACgAoAKACgAoAKACgAoAKACgAoAKACgAoAKACgAoAKACgAo
AKACgAoAKAP/0f7+KACgAoAKACgAoAKACgAoAKACgAoAKACgAoAKACgAoAKACgAoAKACgAoAKACg
AoAKACgAoAKACgAoAKACgAoAKACgAoAKACgAoAKACgAoAKACgAoAKACgAoAKACgAoAKACgAoAKAC
gAoAKAP/2Q==</Image>
        <Text id="Author.User.Title" row="0" column="0" columnspan="0" multiline="False" multilinerows="3" locked="False" label="Author.User.Title" readonly="False" visible="True" required="False" regex="" validationmessage="" tooltip="" tracked="False"><![CDATA[ ]]></Text>
        <Text id="Author.User.Url" row="0" column="0" columnspan="0" multiline="False" multilinerows="3" locked="False" label="Author.User.Url" readonly="False" visible="True" required="False" regex="" validationmessage="" tooltip="" tracked="False"><![CDATA[www.neobiota.zh.ch ]]></Text>
      </Author>
      <Signer_0 windowwidth="0" windowheight="0" minwindowwidth="0" maxwindowwidth="0" minwindowheight="0" maxwindowheight="0">
        <Text id="Signer_0.Id" row="0" column="0" columnspan="0" multiline="False" multilinerows="3" locked="False" label="Signer_0.Id" readonly="False" visible="True" required="False" regex="" validationmessage="" tooltip="" tracked="False"><![CDATA[ec0b666c-648b-48c6-b7b8-e37eb17ded3a]]></Text>
        <Text id="Signer_0.OrganizationUnitId" row="0" column="0" columnspan="0" multiline="False" multilinerows="3" locked="False" label="Signer_0.OrganizationUnitId" readonly="False" visible="True" required="False" regex="" validationmessage="" tooltip="" tracked="False"><![CDATA[5f984b26-4ce2-46fd-84aa-1f7db548afe8]]></Text>
        <Text id="Signer_0.Org.Postal.Country" row="0" column="0" columnspan="0" multiline="False" multilinerows="3" locked="False" label="Signer_0.Org.Postal.Country" readonly="False" visible="True" required="False" regex="" validationmessage="" tooltip="" tracked="False"><![CDATA[Schweiz]]></Text>
        <Text id="Signer_0.Org.Postal.LZip" row="0" column="0" columnspan="0" multiline="False" multilinerows="3" locked="False" label="Signer_0.Org.Postal.LZip" readonly="False" visible="True" required="False" regex="" validationmessage="" tooltip="" tracked="False"><![CDATA[CH]]></Text>
        <Text id="Signer_0.Org.Title" row="0" column="0" columnspan="0" multiline="False" multilinerows="3" locked="False" label="Signer_0.Org.Title" readonly="False" visible="True" required="False" regex="" validationmessage="" tooltip="" tracked="False"><![CDATA[Kanton Zürich]]></Text>
        <Text id="Signer_0.User.Alias" row="0" column="0" columnspan="0" multiline="False" multilinerows="3" locked="False" label="Signer_0.User.Alias" readonly="False" visible="True" required="False" regex="" validationmessage="" tooltip="" tracked="False"><![CDATA[sb]]></Text>
        <Text id="Signer_0.User.Email" row="0" column="0" columnspan="0" multiline="False" multilinerows="3" locked="False" label="Signer_0.User.Email" readonly="False" visible="True" required="False" regex="" validationmessage="" tooltip="" tracked="False"><![CDATA[bianca.saladin@bd.zh.ch]]></Text>
        <Text id="Signer_0.User.Fax" row="0" column="0" columnspan="0" multiline="False" multilinerows="3" locked="False" label="Signer_0.User.Fax" readonly="False" visible="True" required="False" regex="" validationmessage="" tooltip="" tracked="False"><![CDATA[ ]]></Text>
        <Text id="Signer_0.User.FirstName" row="0" column="0" columnspan="0" multiline="False" multilinerows="3" locked="False" label="Signer_0.User.FirstName" readonly="False" visible="True" required="False" regex="" validationmessage="" tooltip="" tracked="False"><![CDATA[Bianca]]></Text>
        <Text id="Signer_0.User.Function" row="0" column="0" columnspan="0" multiline="False" multilinerows="3" locked="False" label="Signer_0.User.Function" readonly="False" visible="True" required="False" regex="" validationmessage="" tooltip="" tracked="False"><![CDATA[Wissenschaftliche Mitarbeiterin Neobiota]]></Text>
        <Text id="Signer_0.User.JobDescription" row="0" column="0" columnspan="0" multiline="False" multilinerows="3" locked="False" label="Signer_0.User.JobDescription" readonly="False" visible="True" required="False" regex="" validationmessage="" tooltip="" tracked="False"><![CDATA[ ]]></Text>
        <Text id="Signer_0.User.LastName" row="0" column="0" columnspan="0" multiline="False" multilinerows="3" locked="False" label="Signer_0.User.LastName" readonly="False" visible="True" required="False" regex="" validationmessage="" tooltip="" tracked="False"><![CDATA[Saladin]]></Text>
        <Text id="Signer_0.User.OuLev1" row="0" column="0" columnspan="0" multiline="False" multilinerows="3" locked="False" label="Signer_0.User.OuLev1" readonly="False" visible="True" required="False" regex="" validationmessage="" tooltip="" tracked="False"><![CDATA[Kanton Zürich]]></Text>
        <Text id="Signer_0.User.OuLev2" row="0" column="0" columnspan="0" multiline="False" multilinerows="3" locked="False" label="Signer_0.User.OuLev2" readonly="False" visible="True" required="False" regex="" validationmessage="" tooltip="" tracked="False"><![CDATA[Baudirektion]]></Text>
        <Text id="Signer_0.User.OuLev3" row="0" column="0" columnspan="0" multiline="False" multilinerows="3" locked="False" label="Signer_0.User.OuLev3" readonly="False" visible="True" required="False" regex="" validationmessage="" tooltip="" tracked="False"><![CDATA[Amt für Abfall, Wasser, Energie und Luft]]></Text>
        <Text id="Signer_0.User.OuLev4" row="0" column="0" columnspan="0" multiline="False" multilinerows="3" locked="False" label="Signer_0.User.OuLev4" readonly="False" visible="True" required="False" regex="" validationmessage="" tooltip="" tracked="False"><![CDATA[Abfallwirtschaft und Betriebe]]></Text>
        <Text id="Signer_0.User.OuLev5" row="0" column="0" columnspan="0" multiline="False" multilinerows="3" locked="False" label="Signer_0.User.OuLev5" readonly="False" visible="True" required="False" regex="" validationmessage="" tooltip="" tracked="False"><![CDATA[Biosicherheit]]></Text>
        <Text id="Signer_0.User.OuLev6" row="0" column="0" columnspan="0" multiline="False" multilinerows="3" locked="False" label="Signer_0.User.OuLev6" readonly="False" visible="True" required="False" regex="" validationmessage="" tooltip="" tracked="False"><![CDATA[ ]]></Text>
        <Text id="Signer_0.User.OuLev7" row="0" column="0" columnspan="0" multiline="False" multilinerows="3" locked="False" label="Signer_0.User.OuLev7" readonly="False" visible="True" required="False" regex="" validationmessage="" tooltip="" tracked="False"><![CDATA[ ]]></Text>
        <Text id="Signer_0.User.OuMail" row="0" column="0" columnspan="0" multiline="False" multilinerows="3" locked="False" label="Signer_0.User.OuMail" readonly="False" visible="True" required="False" regex="" validationmessage="" tooltip="" tracked="False"><![CDATA[neobiota@bd.zh.ch]]></Text>
        <Text id="Signer_0.User.OuPhone" row="0" column="0" columnspan="0" multiline="False" multilinerows="3" locked="False" label="Signer_0.User.OuPhone" readonly="False" visible="True" required="False" regex="" validationmessage="" tooltip="" tracked="False"><![CDATA[043 259 32 60]]></Text>
        <Text id="Signer_0.User.Phone" row="0" column="0" columnspan="0" multiline="False" multilinerows="3" locked="False" label="Signer_0.User.Phone" readonly="False" visible="True" required="False" regex="" validationmessage="" tooltip="" tracked="False"><![CDATA[043 259 32 20]]></Text>
        <Text id="Signer_0.User.Postal.City" row="0" column="0" columnspan="0" multiline="False" multilinerows="3" locked="False" label="Signer_0.User.Postal.City" readonly="False" visible="True" required="False" regex="" validationmessage="" tooltip="" tracked="False"><![CDATA[Zürich]]></Text>
        <Text id="Signer_0.User.Postal.OfficeName" row="0" column="0" columnspan="0" multiline="False" multilinerows="3" locked="False" label="Signer_0.User.Postal.OfficeName" readonly="False" visible="True" required="False" regex="" validationmessage="" tooltip="" tracked="False"><![CDATA[140]]></Text>
        <Text id="Signer_0.User.Postal.POBox" row="0" column="0" columnspan="0" multiline="False" multilinerows="3" locked="False" label="Signer_0.User.Postal.POBox" readonly="False" visible="True" required="False" regex="" validationmessage="" tooltip="" tracked="False"><![CDATA[ ]]></Text>
        <Text id="Signer_0.User.Postal.Street" row="0" column="0" columnspan="0" multiline="False" multilinerows="3" locked="False" label="Signer_0.User.Postal.Street" readonly="False" visible="True" required="False" regex="" validationmessage="" tooltip="" tracked="False"><![CDATA[Walcheplatz 2]]></Text>
        <Text id="Signer_0.User.Postal.Zip" row="0" column="0" columnspan="0" multiline="False" multilinerows="3" locked="False" label="Signer_0.User.Postal.Zip" readonly="False" visible="True" required="False" regex="" validationmessage="" tooltip="" tracked="False"><![CDATA[8090]]></Text>
        <Text id="Signer_0.User.Salutation" row="0" column="0" columnspan="0" multiline="False" multilinerows="3" locked="False" label="Signer_0.User.Salutation" readonly="False" visible="True" required="False" regex="" validationmessage="" tooltip="" tracked="False"><![CDATA[Frau]]></Text>
        <Image id="Signer_0.User.Sign" row="0" column="0" columnspan="0" label="Signer_0.User.Sign" locked="False" readonly="False" visible="True">/9j/4AAQSkZJRgABAQEAAAAAAAD/4QD8RXhpZgAATU0AKgAAAAgABgESAAMAAAABAAEAAAEaAAUA
AAABAAAAVgEbAAUAAAABAAAAXgExAAIAAAANAAAAZgEyAAIAAAAUAAAAdIdpAAQAAAABAAAAiAAA
AAAAAABIAAAAAQAAAEgAAAABQXBlcnR1cmUgMy42AAAyMDE4OjA1OjE0IDE2OjIwOjI4AAAFkAMA
AgAAABQAAADKkAQAAgAAABQAAADeoAEAAwAAAAEAAQAAoAIABAAAAAEAAAHmoAMABAAAAAEAAADW
AAAAADIwMTg6MDU6MTQgMTY6MjA6MjgAMjAxODowNToxNCAxNjoyMDoyOAAAAP/bAEMAAQEBAQEB
AQEBAQEBAQEBAQEBAQEBAQEBAQEBAQEBAQEBAQEBAQEBAQEBAQEBAQEBAQEBAQEBAQEBAQEBAQEB
Af/bAEMBAQEBAQEBAQEBAQEBAQEBAQEBAQEBAQEBAQEBAQEBAQEBAQEBAQEBAQEBAQEBAQEBAQEB
AQEBAQEBAQEBAQEBAf/AABEIANYB5gMBEQACEQEDEQH/xAAfAAABBQEBAQEBAQAAAAAAAAAAAQID
BAUGBwgJCgv/xAC1EAACAQMDAgQDBQUEBAAAAX0BAgMABBEFEiExQQYTUWEHInEUMoGRoQgjQrHB
FVLR8CQzYnKCCQoWFxgZGiUmJygpKjQ1Njc4OTpDREVGR0hJSlNUVVZXWFlaY2RlZmdoaWpzdHV2
d3h5eoOEhYaHiImKkpOUlZaXmJmaoqOkpaanqKmqsrO0tba3uLm6wsPExcbHyMnK0tPU1dbX2Nna
4eLj5OXm5+jp6vHy8/T19vf4+fr/xAAfAQADAQEBAQEBAQEBAAAAAAAAAQIDBAUGBwgJCgv/xAC1
EQACAQIEBAMEBwUEBAABAncAAQIDEQQFITEGEkFRB2FxEyIygQgUQpGhscEJIzNS8BVictEKFiQ0
4SXxFxgZGiYnKCkqNTY3ODk6Q0RFRkdISUpTVFVWV1hZWmNkZWZnaGlqc3R1dnd4eXqCg4SFhoeI
iYqSk5SVlpeYmZqio6Slpqeoqaqys7S1tre4ubrCw8TFxsfIycrS09TV1tfY2dri4+Tl5ufo6ery
8/T19vf4+fr/3QAEAD3/2gAMAwEAAhEDEQA/AP7+KACgAoAKACgAoAKACgAoAKACgAoAKACgAoAK
ACgAoAKACgAoAKACgAoAKACgAoAKACgAoAKACgAoAKACgAoAKACgAoAKACgAoAKACgAoAKACgAoA
KACgAoAKACgAoAKACgAoAKACgAoAKAP/0P7+KACgAoAKACgAoAKACgAoAKACgAoAKACgAoAKACgA
oAKACgAoAKACgAoAKACgAoAKACgAoAKACgAoAKACgAoAKACgAoAKACgAoAKACgAoAKACgAoAKACg
AoAKACgAoAKACgAoAKACgAoAKAP/0f7+KACgAoAKACgAoAKACgAoAKACgAoAKACgAoAKACgAoAKA
CgAoAKACgAoAKACgAoAKACgAoAKACgAoAKACgAoAKACgAoAKACgAoAKACgAoAKACgAoAKACgAoAK
ACgAoAKACgAoAKACgAoAKAP/0v7+KACgAoAKACgAoAKACgAoAKACgAoAKACgAoAKACgAoAKACgAo
AKACgAoAKACgAoAKACgAoAKACgAoAKACgAoAKACgAoAKACgAoAKACgAoAKACgAoAKACgAoAKACgA
oAKACgAoAKACgAoAKAP/0/7+KACgAoAKACgAoAKACgAoAKACgAoAKACgAoAKACgAoAKACgAoAKAC
gAoAKACgAoAKACgAoAKACgAoAKACgAoAKACgAoAKACgAoAKACgAoAKACgAoAKACgAoAKACgAoAKA
CgAoAKACgAoAKAP/1P7+KACgAoAKACgAoAKACgAoAKACgAoAKACgAoAKACgAoAKACgAoAKACgAoA
KACgAoAKACgAoAKACgAoAKACgAoAKACgAoAKACgAoAKACgAoAKACgAoAKACgAoAKACgAoAKACgAo
AKACgAoAKAP/1f7+KACgAoAKACgAoAKACgAoAKACgAoAKACgAoAKACgAoAKACgAoAKACgAoAKACg
AoAKACgAoAKACgAoAKACgAoAKACgAoAKACgAoAKACgAoAKACgAoAKACgAoAKACgAoAKACgAoAKAC
gAoAKAP/1v7+KACgAoAKACgAoAKACgAoAKACgAoAKACgAoAKACgAoAKACgAoAKACgAoAKACgAoAK
ACgAoAKACgAoAKACgAoAKACgAoAKACgAoAKACgAoAKACgAoAKACgAoAKACgAoAKACgAoAKACgAoA
KAP/1/7+KACgAoAKACgAoAKACgAoAKACgAoAKACgAoAKACgAoAKACgAoAKACgAoAKACgAoAKACgA
oAKACgCldX9rZJNNd3ENtBAnmSy3EyQRRphmLPJJtRVCqzElsAKSTwQsxjVqVHToUcViqsuVQw+H
oOpJt2SUOWN5OTto5aN2W9jDE4ilhKft8VUw+Gw6v+/r4iFGOm/NztJW1733toc9oPj7wV4rW4bw
r4r8OeJ/sjrHef8ACOa3puufZJXUskVydLuLsW8jgEokwQnBIBxXZjMuzPAQpyzDLMzy/wBok4rF
YGtRk7pO3LUhq0nZ8t0r7vRk4TG4LHvlwePwOIkldxpYujKyvZv3W5NJ3vpt1W0eurlOkKACgCre
3cFha3F7dSpBbWsMlxczysqRQwQo0k0sjuVSOOKNGeR3ZVVVLEgDNXTpzrVaVGlCVSrWqQpUoQTc
p1JvlhFJKTbcnayTb6EVKtKjTq1q040qNGnOrVqTdowhCLlJtvayV3v+N4/lXpP/AAVd8EfELXvG
Ol/s8/s3ftQftNeH/BWvat4Xv/iR8JfCHgSP4d6hrejTPa3ttoXiPx58QfBKa9ElwhUXmj211atF
5cwZY5o3b94q/R9z3JcryfNOM+PPDng7+3MN9bwmTZ1mmaS4jwlF603mmV5ZlmOeDeIg41ML7ScF
VpTpylKEnPl/JML4sLMcVmNHJuCeNs+wWV1/YTz3K8PkkMpx04txqvA1MfmeFr1VhqkZ0K7WHt7W
lP2XPHSX0h8I/wBun4D/ABV8W2nwzuNb1v4Y/GC9F+sHwf8Ai94fvfh/4/uTpLf8TK50jTNZhhtv
EumQ5CQ6z4avNX0W8ZZDYaleqN6/D8VeE3GXDOFedU1hOIOH3anS4g4bxMM04am6nv0fbYynh1i8
Jj3RaqVMvxn1fEUk2q2Fo2cz3+HfEnhniDE1cFSnmGW46jUnSqYLPcHLLMQqtKapVadH2vJDFU4V
ZKEcVhlVwtaVvYV6qdj7LDA7cOCDzwPvAg4+mPTjp7Yb84c0pxpN3n9pbNJRerXS7t/krXl99rK0
ov3b69bror6PR+XrbYfWgwoAKACgAoAKACgAoAKACgAoAKACgAoAKACgAoAKACgAoA//0P7+KACg
AoAKACgAoAKACgAoAKACgAoAKACgAoAKACgCC5nhtoZJp5Y4Y0RmaSWRYkUBSSTI7KqgAEkllwBn
P91qnOpeFOnUqSkrKFK/PK+lo2cWnro7qz9SZSUE5OcKdk3zVHaCsr3lv7q+1pt3uz568Z/tbfsw
fDrUH0bx5+0R8FPB2sRhHm0fxL8TvB2iarDDLbQ3cc0tjqWtQXcMUtrc29zBLLGqSwzwyRkrIor6
bAcB8eZjSo18s4Oz7F4atN06eIhgcZWo1ZQnKFWNKqsPOFapSlFxnTpylODVpW3h8vieNOGcHWqU
a+e5bPEULSrYfDS9vUpQtdyqU6XPKEUnfnlGMe3NqjvPhZ8aPhH8bNIvNf8Ag/8AE7wF8UND0+8f
Tb/VvAHjHw/4z0/T9ShJE2nX974e1LUre11CIj97aTypMgxlDndXFnnDWf8ADOJjhc/yXNMmr1Ye
1pU8zweLwUq0P5qNLF06U5U1/PGHK72u2rR9PKOIMl4gp1MRk2a4LMoU37OtHCVIVPq9SMpxlCqo
fBPmi4uMkmnG2tuaXqFeKeuFABQAUARSzRQIZJpEijHV5GVFXjOSzEAcAn/DqpvKMUnKUpKMYx1b
b20V/wAvvE3GKcpSjFJXvJpL013f9dEfPXxJ/a1/Zg+DN5Z2Hxe/aF+CnwtvdTguLnSrD4hfFTwV
4Pv9Ut7Of7NeTabY69rNjdX0VtcYgmltYpY4pmEMjCX90v1GXcAcf59H2uRcGcRZ5h4zjTqYjKcs
x9elQnUjGdOFerQw7pqVSElOnFy5uS8/hcHL5DH8f8EZRUnDMuJstwVeKnJ4fE4qmqk4wcoydKjz
SqS5ZJxlyx+L3dZRtHz/AEL/AIKG/sK+JtVsNE0T9r/9m+81bVZ7Wz0rTv8AhcngOK51a9vRm0s9
JSfXoTqd1dDb9ntrEzzTFkEcTb1Le3jvB/xRyrCrEYzgDiulSbnJuWWY+rKLiveUuWlUlCKte8+W
CV3ok3HhwHifwJmfK8LxNgIOc/Z01i4VcHGpJRUv3csTSowqaTTtCTvo1LVc32BZXltfWsN3azxX
FvOgeKaGVZYpFPRkkUsrqeoYE5HIr8+nTq0W6dejUoVY3U6VX44NdJPVN+n4ao+5o1qWIpwrUatO
vTnFSjVotSpzVvii1bRrb79btlqpNQoAM4/Hipk7WS6yt+v6f1qB+eX7Y37dNn+z74k8GfBT4TeA
ta+Pn7UfxRS4HgT4M+FLryPsNhEpE/i/4ia/HFd2/gXwXYybXu9c1JEC2yXV1Fut7Ocr+x+GfhBi
ONcJmXEufcQYLgzgDI2/7Y4mzWMpxqVvZSqxy3K6WlXF46vSjL2FGhedTEeyw1N+2rQUPzrj7j5c
IQwOX5flWK4l4lzj2scq4cy6NT6/iI0pU4VMY6tKnN0cJQqVqUcTUneNKE/auEoxal4JP/wTj8T/
ALVviaw+Kn/BQT4p+J/iDdDw/JZaX+zl8LPF/jXwB8BPAkl75EkhgXw7r2leIfGuvCMS2ep+Itav
Y49SxC9rY2VnDb2sX0tfxnyDgfK8Rw94McL4LJ8PQr1HHjTjDCYfifijOKzf+0YivhsywksPh8ud
aEamU4GEKkcJhJVIqVSdedU+Sw3hnn+f5jTz/wAQOIa+Jr1oRlLhjKMRXw+Ey6nyR9lhVh/aui8R
GnKdPG4iMYLFVI0asqMKkJOfaap/wSE/Y403wxc2nwN8GeIv2cfHKR6beaH8SfhJ8RPiRoniLQ9f
0KZb7Q9Va1ufF17o2tpZ6jHFLc2mvabfx30DTQ3LMzl1+ey76QHiRWzilm3FWc5dxpQqK+ZZXnuV
ZfVyjE+0k6mJoUsolQWHy7C1Jymo4GhGlRw9OXsIwhGED1sx8HuCa+VYjL8kwGZ8K16ntXRzHJMV
XyzM6cpw9lGtLF4SrSqLEwpqDp14zcoVIReqTPoj9ib43eLfjB8LtX0z4mvaP8Xfg7458RfBv4q3
FgY4rTV/F3gyaGAeKLWxikkGmWXjPRbrSPF1jprbHtbHW7dGjQbUX57xV4UwfDPEWWYrKPaQ4V4v
yfC8UcLylUTcsvxnM4Yb2sOWNZ4WrSxOCruPuSxGEqxXtFFSl7Ph3xFmGd5VmOEzalOGZ8MZvV4d
zCrLmcsRisPyXrzlOc5y9rCpSrQnOUpulVpuVpcyj9mV+dn6GFAH5+f8FQfH2u+Af2Ivj1N4S1SX
SfGvjDwrZfDHwRdxzPBs8Y/FLXdP8AeGojLHFOUF5rHiCzs3YoECTEuwQNX6z4FZXQzXxb4Ko4uj
hMTg8HmFXPsfhswpU8Rgq2XcN0f7VzCnXoVU6dWnPCQq+0hJNtQjywnJKMvzzxSx1TB8DcRSoTr0
8RPCUcvpTw1SVOrHFZ9iFlmXVKc4puM6WN5HCWqjzNztDmZ9Bfst/Abwf+zX+z98Jfgl4NsLO30n
4eeB9C8PS3cFtbQTa5q9rYxf294k1A28Ucc+qeItZa+1nUrjGZru+mbIUqtfK+IXGuM8SeNeIuNM
yq1cRWzXOcdXwaxFWrivqGBo4ieGy7L8JUxEp1KeEy7A0MPgsHCLSp4ahShBKMUj1uB+FsJwfwtk
2Q0MLhaNbCZZg6GZVcPhqGHePx0cPBY3F4r2FKlGtXxWI9pWrVJx5pzm2+nKftB/s3fB/wDaW8Aa
h8Pfiz4RsNe0iVzqGk6nAH07xP4U12CKaGz8S+DvE2nva674X8RaetxOtrq+iahYXoimntnla1ub
iF8OEOM+JeBM2jmfDmJlSjODp4zASlfL8yoymqlbBZpgJc2FzDBYuSTr0MTSqwqNRk4qaUo7cR8L
5TxPh6eFzGjTo1cM/a4PMaNNU8dgHCPLHEYPGRUcRha1KDahOhVpyS2nZWj87/smfFL4jeGviB4z
/Y/+OV4dd+IHwj0TQfEHw6+JbmZP+F2fBHV4JdN0DxpfBrm9iHjnw9rWl6p4P+Ilqk1ubnW9Oj8U
Q6fp2l+ItNt2+r8QchyXNsJlfixwnh1geHeKKmIy/McppQjRo8McW0XGvmmQTowpUKapVac6WYZL
aFVYfKq9LCwrVa9LGey+U8Ps4zbLsVmvh5xNUq187yCNLFZZjcVVnXxGa8LYhyhluY4nF1a1eris
bVqUa1LE1Kk1WlXw9edSnCEqMqv6E1+WH6kFABQAUAFABQAUAFABQAUAFABQAUAFABQAUAFABQAU
AFAH/9H+/igAoAKACgAoAKACgAoAKACgAoAKACgBMj1H50XvsH9f1/X5mRrPiHQvD1lJqOu6xpej
WMTLG95qt9b6faLI5xHG1xdSRxh3YgIu7c38KtnFVhITx86lPBU6mKqUnapGjCc3Fq+6jfa2utl1
b05ufE4vDYOKliq9KhGWqdWcYp7bXau9Vpe/a9jw+/8Aj/ZamJo/hb4E8cfFu9N4mnRT+GNKttM8
KrOYLqVru88c+KrzQvDC6VA0EcdxPpV/reoK9xEtro94zbV+khwtXo1HDPsxy/IaXLCU6dWuqucU
4yklJvLaHtMQp8jVWjCr7GNSnr7WLcFLyp51Cp72WYHEZipK0cbh1TeEm7Xt7WU4qSg7QlKHPyzv
GUFysx7Xw3+014zmM/irxl4C+EejMJCPDfw20y7+IHiYvtXyJLn4heOtI0DRo13bjPp9v8KiybjF
HrNyqi4bXE1uBcuh7HLMuzfiitGCVTE8SQpZbhpV4zfO6ODweKxznQqQSSc8wg7v2iUYtU4eY8Lx
VmM5zr47D4HDyqTlChCnKpU9lKKVOM6j9jySi73/AHc002mnrUJ779lv4c+I44o/iQ3ij4sIGjaS
2+IfiXUNe0Z5Iy7LK3hlDaeHCyGSRUU6YEVJGiGIztUwnHWeYGU6uT4XA8JVZyrexXD9Ll9hCv8A
HQWJajiHhnovZVZzi+WN72XLjU4ByfGThWznGZjnUoRjzYfF1G8LiHTs4+0oRtSU7p/vI+yl7z1a
bUfQdO+E3wi8G6ZcxaP8Nvh94f09YJDdLp/g7w5YQSQxxgu10lvp0CyqqRqSZmPyIAcgV87jeIc0
SnWxWa5xi5xbqyoUJ4irVxDvy+zpUISk51JtrlhD3m7WvfnPoqGX5Xl1KdWngMFgcJhqM516z5Iu
GGpxbnGUpptQtvzSs99dj8zP2JLbSfid+3R+278fPhPoWheH/gHFZ/DL4C6LrnheOO30f4sfEX4Y
XPi/V/iN46srK007T9OhTQtZ8U2nw7+328usLrT+F9SuzdvaXNgIv6J8T5Y/IPCDwx4I4tzPGZrx
lPEZ7xrGnjaqq1cj4Y4mo5VDh/KqkliKylUqYfAVsxlTnDD1cP8AWsNTrQVWNanH8b8Oq+X59x3x
dxRkGAdDh7GYXKcHgcfThCGHzGtgKua/WatOyjKHs6uJVGKk3CUISnT5VJ837EqMZHv/AE/+t7/U
5zX81x5lFKT5mutrf5/f18rJH7x1fm7/AIL/AC/q46qACcc9hzQJtJNt2SV230S3Z+bH7TP7cXi3
w38ULT9l/wDZJ+F9r+0B+01qeiprmt2d9rcvh74XfB7Qbl/JsvEHxV8X2trfPZ3Fy58/TPCdhF/b
eqW0Us/mWMIge4/c/DrwkyzOOF/+Ij+I3FH+pXh/OvicNlWNo4R5hm3E+Nwto4nB8PZbei8SsLUn
ShjcVVq06dJSlGl7ScJul+U8Xce5hQzlcH8F5OuJeJHg44/Mo0sZDC4bJMFOSjQxOOxLjUdOpWna
OGoeylKrJTlUhGhCrUpc34d/YD8e/GSO38Tft5fHnxV8bdb1HTmXUPg38NrvV/hd+zboU95aJbXl
nB4V0m6tvEvxChNvLeWc9z8Q9TudNvxcyXcfg/RrtYTBrmfjBkXDM62W+DvA2WcK4GNbk/1t4kw1
PiXjvMKC5nGFLGzqVMNw/SnP2dZ/2ZbE06tClCWOxNKUlHHCeG+N4kpYfE+KuYYHi+rCNGvQyGhg
1heFsuxdOMksV/ZldVamPzNRqTpxxeLlUo0YyqrD0KM6ntJ/WngT9jz9lz4Z6aujeB/2fPhB4d0h
F2pYWXw/8MvGC3EjCW5026uPnCoHTzkRtvzK5xt/Ms78QOPOJMTSr57xrxVmssPSnSwkcxzbE4ul
hadTk9rDCKdW9BVlToqunb2vsKF7+xio/e5dwpwxlOHnhsr4dyvBUpyjOpClRhTpycOZ01GjCMac
eRzqu8YRb538N/e7TXfgB8EPE2lTaHrvwd+GWq6PPbvaS6dfeBvDEtt9me2azaFEOlfu1+yO9ujR
7WSJtkZQACvJoZ9xLhMRhMTheJc1oVsHXp4mlN4ipVUalNxcHFSnyxceRWaUrJ2emhpjeHclxuFq
YLE5LgKmGqqpzwhFU7+20q3cI395Wcmnr1UmuaP5ufEX4Z6N/wAE9PHnwV+IHwL8Uap4R/Z/8bfF
zwp8F/i38Atb1fWfEHgaxg+J0l9png7xz8KNOvp9QvPCfiPwx4rtNJ0eXwn4XWz8MX/hjXtf1/Ur
GK60ATy/tOWcSY/xoyvjfh/ijKMJnHF2QcOV+K8k4sjOFLM8d9VhQjjcq4ilGg1WyudCMsUswx06
mI9phlgcPJ/WKEKH5fjMrp+FePyPNeHZ0cv4Zz/iCOQ5xksaSlTVavSqPCVsLH2nLQj7SH1epTpU
o039YjiKl/ZzUv2EX7q46bRjt29O1fgCTSSklGSSUox1jFrdRel0notNux+2Jp6x2eq9Ht+ApIAy
Tgf5+nf/ACelMO/km35JK7fySb6eq3Pjb9tj9rbw7+yb8Jf+EpNjd+K/iL4x1VfAvwe+H2jWp1HW
/HPxL1q1ni8NaNbWKXFu/wBgW/MFxrN4ZkSy05JpGmRihr9H8KfDnF+KPEOJy7DYzD4HJ8gozzXi
vN8VJwwGU5ThJRWL+uVown7Odb2kMPRXLJuvVpp8q5pHwXiFxnhuDclp4hweKzPNKlPA5JltGdH6
7j8dibrDvB0q1SEarouLxE2/cjSpTqTtTjOcfJf+Cfv7H3iD4HeHNf8AjP8AHm+/4TL9r348vaeK
/jh40vHhv30a7uYoZ7H4ceF7pI9tp4S8HwLb6ZZWdmtvZyT2rXCQALBIv1Hjd4m4XjLGZfwdwVh5
5R4YcD0qmVcJZY3JQlTlONTMMx5HGk6k8xxaq1+eoufknG7UnKEfD8LuDMTkWFrcRcVRjjePs/k8
Tn+ZJKU5+77PA0JSjG0PquDjRo+yh7lLllFKclOtV/SNRgY9z/P8f5/nX4gkkkkrJJJfJJfofrCV
l82/vbf6iM6opZmCqOpJwBjrz7fjj0PIpRak0otNybikrXcouzS7tNNPtbUpJt2SbfZf0/y++5+d
X7AWkajd337XHxcvbZIdK+Nv7WHjXxT4TmhdJbfUPDPg/wAM+EfhLpmq288d1cJPDqzeA7rUop1S
ASW91FGEZI0nf9h8Y6uAwcfCrhzAVI1Z8M+HOEyvOfdkqmCznFZjjs1rYLE80IuGIw/9oLCSpr4J
0JJ2k5Rl+N+Ecazlx/nVZS9jxDxpXxOWTbTp18vp4PA4OjWoOLkqlKs8PLFKd7NVfdTjGLj+i9fj
5+xhQB+YX/BW8yw/si32pRx3Ekfh74w/s4+KLn7MJPMW28N/Hr4f6zcM0iT24s4Ut7KeW4vnkEdt
DE80gKxAr++fRrp06/irleGnWp0JYvJOMsFSlU+F18dwfnmDw9OzUlOVarXVOFPlk6s7U0m5JH5J
431ZYfw8xuJUZShR4i4NrVraRp4XDcRYTEYzEzfMkqeEoQdepLlvCnGU1KLSZ+l2lSJLp1nJHjY8
KEYxjvkDBIwDkDB2+mBivwKNOdKFOnUi4zhSoxlFrlcWqUNHFbNbNdNuh+qYVp0KckrRqJ1YPpKn
Vk6lOcd7xnCcZxe0oyTVk0i8eh4zwePX2/GqW66a79jdpPR7PR37PQ/Nr9rNrHwL+1d+wD8TNPWz
tNf1v4pfEP4I6rPdSP5954J8d/C3xV4kn0m1RInDvL428E+C793dkaKCwuNrESutfsnhk8RnHh/4
v8P1VKOBWS5Zxq6LuuTOcnz7J8qw9Rtx5XNZLmWaRjSlyqXx3coQjH8X8RvquUcb+HHFDnBY6vm2
L4blflUp4KvlOaYiNOLvdKWOw+DqXXM+SnJKCUpOP6QRMrqjLjDKTx/tBGPv1Pq3uea/GlK7qL/n
3VdPXry6X66P8Vrpex+zKXOqc3o50+ez3s+W/Xppffdaq/vTUFFO9eSK3nlijklkjhd0jjXc7sgL
KiDuzkbQOevvlca2HliYyo06sKEqroxdabfLCCqpzfXaHN0Td9yKspRoVpU489SFOpOnDrOooe5H
brJJdXrol9r5l/ZT+P3jz9oXwd4r8U+Ov2ffiD+z3c6F8Q/FfhDQdB+Ik+mz6j4w8LaHdRRaJ8Qd
NGnFJLPTPEcTyA6VqMMF5pl/ZXtqJdQs0ttSuvqOMMkwHDuOynD5NxHl/FOGxmBpV8xr5dCrGGXY
2XNGrg3KppWVJwUoYmPJGtCpCXsqUnKEfByDM80zKni1muR4nJ8Rh6nLQniKtCrDHYdpOnWhKjKa
pz3hVoVGp05wbV4ShKf1NXzp9CFABQAUAFABQAUAFABQAUAFABQAUAFABQAUAf/S/v4oAKACgAoA
KACgAoAKACgAoAKAInlSMFmOAM9xzgZwM98e/wBcdFh1IqbhK8Z2vGLi256N2ppXcpO2kYpyb0Sk
7IV1yud1yRTlOpdclOKV5Tm9LRiruTs7KLae54b4t/aN+GHhjxHP4EtdVvPF/wASIbS1vj8O/A+m
XvirxdBaXrypZXuq6dpMU6eHtLuZIHjTV/EVxpGlLJsjkvo3cbvr8u4J4gzDL45zLCLL8kdX2M83
zOtRwGDVRQnV9lCWIqUqlStUhTkoUqMKlTmTvblnKPy2N4yyTC1vqmHryzLHNRccLl9OeMq2k1GT
lGjdxjSvepJr3F7zTSfNnW978fvH8EyRaVoPwW0e6gZrbUtTlt/Gvj2IT27KjLodrJD4U0a+trgm
QPear4ntmVFWTTpdz7JdHhLLJp1FieIa1Jy5KVJvL8uhWUo2qe3lCeLxNKVOdROEIYScaiXvyg/e
KcuJMyb9pTw2VYCrTUqc41ZVcwUn9mpR9nGlTcN7qtVUlJXs4vmm8I/s4eAtA1BNf8RzeJvih4uj
ma5Txb8VPEd/4z1K1uX+0CSTQdLvZF8K+D7eSK5mtnsvB/h/QrWWyc2txFNGWVpzDjDOsXBYPCvL
8pytRalgMpwFLAKo2uVvEV8PyVsTJxUbyxE6tpwVSHJJRZ1Zfw3hMDedfFYvNq8p+09pmMlWdN2+
CGijGF20koxdvdcpptnvNraxWkQihQRxgnbGufLjBx8kSZKxRjAxHEEjXsozlvlkrXd6knKTk3Vq
1K03KTu7zqSnLd6LmcUtFZJRj70YwglGnTjSitoQSUV3fuqKbb1bstX5FmmUY2s+INH8P6Xf61re
o2elaTplnPf3+pahdW9pY2dnbpvnu7m6nljggt4I/wB5NNK6xRRgvJIFGaWGp4vH4qnl2X4LFYzN
cTVVDBZbh6Sq43FznVhQhUoYeEpTnSdWrBOVuZc1nBzcImOIxOFwmHq43FYmhh8FQpTr18bVqRhh
aNCnBzqValWUuVQhCLlKTjZJXeiufjj42+J3xO/4Ki32rfCP9mfxN4j+F/7G1nql/wCHvi/+0/pl
vJo/iT4xDSrmax1z4ffs63d4rA6P9ohl0/xZ8SjZ3mmwiU6ToYnv01GS0/pjh7K+H/AX6pxVxtle
HzzxUw8cNmnCXBmPhRxGU5NjF71DM+LsLLmqydBqFbDZPVpxp4r3niXKmnCX4bj8fnPi5icTlHDl
Stl/AOHmqWb8R0/rOHr4/FwmpQwOV1YclPEYbSccbXp16keVKjStVk62H/Vb4N/B74e/AX4ceEfh
L8KvC9j4N+H/AIG0Kx8P+GfDunyXFxFY2FinloZr29nutR1K+uDm4v8AVNTurzUtSvJZ7y/vLm7m
mnf8D4m4kz3jPiLOOL+KMe8z4i4hxtXMM1xfs6WHoe3rScpUcFgsPTo4TAYKnKTVDB4OhQw1CP7u
hRp0owhH9iyPI8t4ayrB5Hk9B0cvwNKNOlKc5VK1VpKLnXqVJSqVajUYuVSpKU5t3k7r3vUa8Q9Y
KAGuMo4xnKsMDvkHj8acd1rbVa9td+v5feNWur2tdXvqrea1uu+n3n4sfsTXGjfs8/trftufBX4x
QweFfi7+0F8eNT/aF+DvifUI7eGz+NPwZ1Hwj4c0u30bwtrE8rC/1P4Z+IrHxFB4m8Nq8Gq6RJrF
vdtbNodzpN5P/R3ig8x438MPCXizhF1MZwVwJwxj+DuJMnyynGvHK+J8VnmKx8s2xkaDqVeXH0MT
h4wxFa1OU6daMKcI0puP4JwJXwXDnGPFeR57z4fPs4z767lmZYqLX9p5dHL6NL6pQrVIwjKlTdFS
dOg5OE6cXWXNUgz9o0uI5MBCWJXdgYyB7jrznI4weu4fdr+blOnJuPtKamtHT54upF2vyyjH4Wtm
n1P3qanCSTpzcWr+0jaVP0501q91o0+62Jvb/PP/AOr1/KmndtWeltejvfbzVtd/xtEEJx2J+lP1
aS7vZeu35/cJu3Rv0PmT47/APwf8bfFXwR8S+O9Xv4tD+A3xHl+L2l+Go5rGDQ9b8Y6b4Y1zw54e
1LxI9wv2h7Lw1a+ItZvrSCJ4rd724jnuwTbRPF9Vwrxti+FMJxTl2VYWn9f40ymPD08dGVWWZLL1
iaOIr4fLcNhpSniIYqtQw85KSUozwsGocrqQr/FcUcN4TN814dznOMXUw+TcL1MXmTo1VQjlrx9W
kqMMXj69WdsNLD4d4mjCpyO0MVU1hJQlDznx3/wUu/YB+Glx9h8Z/tf/AAA0zUkuJLOfSrT4leGt
c1ezuonaOaG/0nQL3UtR094pEdJBe20AjZWDYwdv0eSeDHilxCsT/ZPA/EGIjg6SrYmdbBSwMadJ
wc+eUsc8MvgjKTS5rKMm0uWXLjivE7gLBxpTnxNlk6VeEqlGrh6rr0p04NRbhUpRlCSV4/DJtqUW
l70ebjNI/wCCtP8AwTd8QLMun/tkfBC2ki8jcmveK4fCpzPN5SBT4ni0pZCCGeVYi5ghVp5hHErO
u2J8D/Fyjh61VcB5/JwpVpKNHD051v3dGpVlKNL2iqXhCnOprCPwNbuxzVfFnw5pxi58W5Y1Jp2w
854qTjGUXKzoU5wSaajdz15vd53aJ8i/slQ33/BQb9tH4iftu+Jy2s/s4fAW9vvhT+xnbNJFc+Gt
e1u032fxM+MGiIkhtr59QvT/AGNY66Ipd8SSWNjqFxBpuIv2TxGqYfwQ8Lsn8G8BTwmF454po4Li
vxDxuGrKWYTwGOw3t8qyfFVYVLyw1OFanKphJRgqWLoVK04RqYj2lf8AKuAaK8VePc/8QsdOeJyP
hfMP9X+GcNVhUp0aGIo0qVeviKNCtQp3qTp1UqmJjKcbT9lCTjOdKl+5iKVG084/i7t3yeBjrjqf
wr+Rox5VbmlJ3bbl59ttPl91z+mm7yb5VHVWs73VuuitbbdilgDjHT3H9Sv82/DjcuZ8zjyTduqS
s9L6ap/g9V0uO23XyW/9M+J/2yfj/f8Aw68LWHwj+GSXer/tGfHWLXvA/wAGNA0+B7k6ZrF1pUsV
58RPE0lt5sui+Bfh/BeQ+IPEevTxfZ4Eggsbf7TqV7Y2V1+reFPAEOKMyxvFufe0y/gDw+WHzniv
NqqUMPV9tW/2bh/AOo408bxBmvJOjgst54Os5VJ+1UKNecPzbxF4tq5FgsNlOTV/a8TZ1X+p4DDY
WNTE1cH7SEn9dx8KEJzwWFo071pYirFQjZayc6cJ+0fAX4V6D+z38Gfht8ItEmkOifDrwdovh6O7
nlLNdyadZImoahPNMzO8l5dJc39y7uxV52YlUHy/F8YcS4zjDiziLi7GQksZxLm9XHPAQpQdTDrE
VpT5aeFwWHs6z9pecaFGKnNO1Pmdj6fhXJ8Lwzw5hcrjKEaOW4WLr4upJQwlOnThGLccRUk706UI
qMZVJc3JH3qknqfJfxY/4K5fsAfB/X7vwjrXx+0DxZ4vsL59MuvC3wws9Q+JOtRajFM9vNYeV4St
9St3voJo3jnso7l7uBkYSwDa7J+q8N/Rv8X+JVgp0+FK+SYfMsFPMcBi+Ka1Ph3C4vCw156NbMnQ
i5TXvUqcuWdSOsItPmPk858YvDnJI1niuJcLiKmHxNPCVcNl1OvmGLjVqWalDCYalPEVqMFJOpXo
wq0YLWUkk5j/AIY/8Faf2FPif4u0fwDB8X3+H3jLxJHpk/hjw78ZPDHiL4S3/ia21pJX0m60H/hO
dO0aDUrbU/Ilj02eK48rUZkMNg91INlZ8S/R38U+GcNPGVckw+dYWjGs8TW4ZzHDZ/HCui7ShiY4
B1J0qklzSp03Gc5wp1akU4UqkoxlfjHwBmtenhqObzwtatVw1GjDMcHicvlVni5yp03CGKhTqOEZ
xUatVxVOlKpThOUZzSl7z+2J8KV/aH/Zj+OvwatJrqC6+JHwq8U+GtNubLyPtQ1DUdKun042pnZ7
bzDeJbIksgYQh3kXgkV+c+HnEmH4a4/4YzXEV4YeOW59keIx0KkKqqUcLTzKVPGKry03Zqh7b91G
alJatx5qco+/x7llfOuEeKsphg62JVbLalKlOEaU6cqsqM5SdNyrU026NWKpuX7uVRqM00nGXL/s
A/HS1+On7IXwO8a6jcPB4wsPA2leCfifpt9EbK+0D4reAIE8IfEfQ9StZo4JbS7sfFmj6oPLmhhZ
rd4JiqrKu/6bxo4cp8MeKvF2VZZhMX/YOPzbMc94Ur/V8Q6VbhTNsXUx3D7lUnTp8uJ/svEYalXo
O86eJo4mjeTozlLh8OuIqeccH5LWxlWhh8wwmCjgcww1XF4WdShiMvlPBTjOVOtKDTWHU1LZwlGV
3zM+tLnxT4as45JbvXtIt44lZ5Xn1K0iWNE++0jPKqIFx8xcgDv2r84pYLH15QhSy3NJyqSUYRjl
eYScpStyqKjhpNt3VrN+js+b6epxDkFJTdTPMmg4JuUZZpgFNW6cv1rmcr2XLa7dkleyPyl/ad+N
/wAGPiN+2z+wT8MdM+Ivw51Z/h/4w+K3x/8AF11F410C6tdD0Xwx8LfFPgHSLa/a01CSKz1HU/En
xA06+0dLyaM3EOg6xJFG0lkdn9G8AcE8X5P4XeL2f4vhTinDSzjKsk4RyGnU4fzalPMsbieJMjzj
GYnB82Hg8Rg8Jl2V4nC4qpGNRKvjcLSUVGq5y/GuOOLeDsy488N8ilnWUYj+z86xue5rX+v4VYPL
cJ/q5n2FwUsXi5zjQw9ermOIw0aVOpOjNuM5KUpU+SX3lP8AtZ/sqafN9luv2lPgHaSoXTyZ/jB8
PYHVoyqGPy5PESvuU7V2gE54PIC1+MLw94+cpRXA/GHNJuck+Gc6Tvs98F1bXRX6be9+uQ4s4Smo
OnxTwzKKiox5c+yprlezv9dlZLl+Xn9lY/2uP2VZriO1i/aV+Acl1L5flW6/GD4fefKZTtjEcX/C
Q72ZiCFULuY5wOCG0/4hz4gqy/1G4wu+n+rWdX/9QevTb8G5N8W8Jxi5PinhrlV7yWfZU0rb/Di3
/W9r2O8sPjH8JNWuBa6V8Tfh/qs5S0mMWm+MfD18yRX1pFqFhK622pSlY7yymgvbORsLcW00NxDu
ilR38rFcJ8XYJKWK4S4ooU3KrH2tXIM0p0lOhVnQrwdSphYRU6NanOlVhfmp1IunLlmpIyfGnBaT
5uMeFIPT3J8RZRGbvZq0HjFJ3WqstVqrpPm7K21zRLvDWep2F0GXKtb3sE29dxGQUlYsAxIzg4LY
BGcV4dWniaEnGvgcyoyi7SVTK8wSTs3bm+quLdl9lu275k0erQzbKsVCFXC5nl2KpVIqdOrhsfg6
1OpB6KcJ08RKMot6c0W03pdWTLrXkKDLbwPUrgY9e/6ZOBkbsYrmnisNGUIfWKE6lScaUKcK1L2k
pzfLGKi5p3lJqKV/i0bejPQ5aur9hVsrt8vJNpLdqMJynPTVRgpyeyTbQ43MQG47wOPvIwxnpksQ
BnPGTz2yRWinecYSXs5S2U6lLTTaym23psvW7ScjGVelCLnOU6cE7OdTD4inFXdtXOkktWkrpauy
bbaJFlRuRyMZ7DP0/wD1fgeN2jUk2nCSt/hafkra39bfheVwqUqmsKkZLvaSXrdqKfyXXpb3ng5/
yD/It/P88Hateqa8n/X9WLuntJSXda/LaPl0+63vLQAUAFABQAUAFABQAUAFABQAUAFAH//T/v4o
AKACgAoAKACgAoAKACgCvPcJbrufaEHLMzFQo9fu47f3snspIAaJ1YU7c/P72kI0qVSvUnL+WNKk
pTb2s0pXbtpZ80yq0KScq9aFCKV/aVWoUl5SqycYRv5y00bsmfLPxA/ar8PaVqWq+CvhJ4V8SfHj
4o6bNbWl34T+HsVu+h+G7u684JL4/wDiHqk1j4G8F2dt5LzXllqOtv4qntMS6J4Z1iZ4YG+8yTgX
MMZToZjxJi8NwbkOIorEYfGZypf2rj6SqqDeVcPw5MZjnOHtJ0KjrYfC1ZUKtGpiqM43PiM047y/
C16+CynCYriHMMNUjTrYbL0lSp80Yyu8XOLoNx56fNGLcoqalrH3hll8Hfi/8SrR2+PvxKtrfRdS
sprXUfhN8I1v9F8KGzvoIEutO13xzqar418VtlJh9r06PwVZtBdzWMmkXCw/aJZhxDlGQSpS4Syu
rRzLB1ZzocQZ3iaeZ4yNelWrPDY7BYJYahg8FUjCVKpGjiFmDpV6FKpTrK04S7quSZnm7hPOs2aw
z9nU/s7K8PPLaU4v2cqmGx1T6ziXi6cuWVKooxw8KlKpUhUpSTXN7b8PfhP8OvhR4esvCnw38GeG
/BHh6x+aHSfDWj2el2hmaPy5bqYW8azXV3Mpbzry7nnu5tzGaaQsxr5rOs5zniPGTzHPc1x+a4+p
Oc6mLxWJq+0nKpLmnenTnCgouTcuT2UoKT54qM2pHu4PK8sy6EY4HLsFhZQt7OdLDwUoWjyXT0lz
eycqV735JOKaTaPQlXaAowABgADGB6d/89MdK8tJreTkvP4vnLS+nl92x3Xvq9/uBmKgkAE4JGTg
ZAJAJw2AcdccdecYok2ozaV+WDkle130jfpfvaVu2oK3NBO6UpJNpXstdbXV7W2ur91ufEvwh/bX
8N/Gv9q39ov9mXwb4F8TXVl+zXofgmXxr8Wxd6V/whM/jfxil5cx/DmztpZbfXJtbs9Ltn1eTUbK
yvtES3t57e+1HT72bTbPUPveJOA8x4Z4C4W41x1anGvxfis0o5RkdRU6NevQytRhUxUcR7epVUJ4
tzwvJWwGHd4KtRlXpTUo/HZTxpl2ccRZ5w9h6Nd1Mjlh41sVCFSpSqPEQU4p/uoUYSUZKSVPE4ha
8s5U60Z0Ydp+0T+138Mv2c9Lsl1my8SfEL4g69f22keDPgx8LbC28VfFfxrq93JbRQWuieGjfWMN
vZRPe2kmoa7rmoaToWmW06T3uoQ5RGw4R4Ezzi7ESVJYfKMpoUvbY/iXOav1Ph3L0oVqjp4nMJKd
sRKGGrqhQhS569Sn7Km5SfMHEvGmXcNThhqtGvmOaVp8mEyLLXGvneMj7WlS+sYfAtRTwkJVqMq+
KqVqVHDUp+2xE4U4ylH488OfspfFr9tHVNE+KP7fdoug+AtPvrXW/AP7Euj6u+oeCPD01rqRvdI1
z4561pd6ulfFbxlHaRafJH4fSKbwb4R1H7cbI6zfra6lafpuYeIfDnhhSzHhfwdrvM8yxUqmHzvx
OxdOEM1xWEqYatRr4DhvD1KMquR5XOtXlUqT+sV8VjVhsI1XpYeM6Vf4vAcL51x1WwmfceVHg8og
6VbLOBcJSnQpYPEU8QqkK+bY5YmpDMW6MaSWEWBw9LC1J4putjZrC1sP+qmj6FpOgWGn6VomnWGk
aVpVnBp+m6ZpllbWNhYWNtGIbazsrW1jihtrW3iURwwQokcaAKqgV+BV6+JxeIr4vG4rEY7FYmrK
tWxOMqyr151JtynJ1JXbc225t+83vKVj9go0KOFo0cNhILC4WhDkp4ShaGHjFJJe4ktUkrNP1ua9
ZmoUAFAAeePX/Pt/P8qHfpa/S6ur9Lq6uvK6v3W4Hhnx0/Zw+D37R/hSPwh8XfBmmeKbCzuotS0P
UJFlsvEXhPW7Z1msvEfg3xJYSW+t+E/Emm3McV3pmuaHeWWoWV1FFNDOrKK+i4T4qz3gnEzxXDmY
VctlWjOOKoYe0cJio1lKOJp4jCy56VWhiYVKsKtGopqUK1WLa5583znEfCmS8V0KOHzrDzrRw041
MNUo1ZUK1KpBqUJqqrtuMoxlHSLjJKUZKShKHyPD8N/25/2aS/8AwrHxzoP7YvwxsNPhtrHwJ8av
EA+H3x30qO2lk22fh/4qadoOpeEvH8sunC2sbQ/EPT/C2qRzWEupa14z8Q3+pTOn3tXNvDDjXGxj
m/D2G8M8ViFGeKzfhmFfG8O1cXCkozxuOyGtGtmdHEYqo6lavWy/NJ4ZVJxw2GyzBYZqpQ+SWTce
cMUqlXJs4qcV4CFRxjkmOp0sNjMLgHKc/a0cxr4z2OLrYVRo4elSnh8LUqUp1a1Svia0eSr6P8G/
29fhT8Rdag+H/wARdC8Y/s1/Gp7tdOHwc+PtnpvhDxNrN0LYXElz4D1mz1LVvCPxJ0oASA33gzXt
WntERJdXsNLjvNPe68ziXwt4gybBTzvIuTjnhiCc55/wpTqY+GBpOv7ClPOcvmqWY5T7aelGrXoT
wmKnDEUsFisTUweLhQ9LJPEHKszr0Mtx9HE5DnNVVP8AZM4h9WwlSdGEZ1aeHzNc+Dr1oQlzyw8K
ntowtOdOEJwnPa/bI/bN+H/7IHw7tPEviHSNd8d+O/GGq2vhT4SfCHwQlvfeO/ih431J/J0zQtAs
bme1ijtYpZBd65q11KlrpelQ3FyFu7wWmn3vJ4V+GWceLXELyfLsRl+BwGXxx+OzvOsZilTynKcB
leHlisZUzHGTVKlhcTCjCSp4as4wlXlRpzrU4VZVY68b8e5XwTg8NOq5YrNs1lTwmT5fRjzfW8Vi
ZKnh0qvvQ9lUqTSjJKU5KM3GnaMmfHXhP9jP9oj9rux034if8FAfi14i0jw5rdrbalafsafBrXb/
AMH/AAy8MJcreg6Z8UfF2j3UPiT4o6ytjcWttq2mTXll4MiuRfW39j6sy2+or+j43xV4T8MsPico
8FuHsk/tqjUrUMX4p503XzXG1ac4pV+G/rODxuFyjCQl9Zp06tChVxNdSpYiFbCunGnL4jLPD/iL
jWn/AGp4nZjm2Cw+Kp0KlHgrCYv6pleFs/azp53ClUqU83xE5ezv/AwsaalRdGupznL9APAf7NP7
NHwYgtLz4efBj4QfD6TR9NhsLbWPD3gfwpomp2+n2sXlrDNrsVjFqcibOJJbi8Z5AczSMx3r+O43
jTxB4tq13nXGPEvEOIzCs6mIjWzjHTjXqznz8v1bDU6VOcVL4acaLjf4IRbP0f8A1c4UyunSayLK
KUMHFVMPUrYOhVhhfZxXJUh7WpNUlBR5m1BJJdUo8v54f8FfPib8BPDf7IHxEmn0n4C+Lvix4v8A
7A+Dvwv1Dxvp3gvxDN4e1v4keILDQr/V0u76x1i/0aDw34em1zxLJNHb+StzpNtHLE/nBa/c/owZ
BxzmPixwwpLiujkWSVM14lzXL8hqZosxzKlkWUYzM3ltKniauW4JVs2nhaWX1/bV+dYOtiJU1XrR
p4ar+T+NefcI4LgDPMLg6+R18+zangstwuHoYTCfWVHF5jhaWKxEFClK/wDZ+Bnicao1JRot0eSp
ywlNnx5/wTG8KfCT/gnbaeOrrXf2xW+Mfhvxu2i6bovwO+A3h74o/FzwD4I1q2tNNS916O08LeH/
ABTqNv4y8S3aTf2qbfSNE00QNawXEt1HZx3Fv+p/SVz/AIk8bc2ybD5Z4WYbgnFZRVxkp5/xvnXD
fC2aZtl0qzo4fLoVcbiKVbGQwHM69LD0qlX2s54mtTpUZxmp/G+DOCyDwtwlepj+Nc64mnnWW0cd
i4YXg3O6VCjjpVFP27+p4/NMA6ssPOlhqlapCGI9jh6KdWVGlyR/V/Wf2+gdRi0/4efsgftofFaG
41KXS4dc0L4SaD4G8PefBObWeS51D40eO/hhPZ28dwGjM11ZRIwUyKTEQ9fzjDwmw+Fo063Efil4
U8Mc9CNaWGx3EOaZli6cp3cKTjkORZphJzlC0oxp42dScnyQpSkmo/sL8TKmMm6PD3BHF/EFVznG
EsNhMHhMMow+KVWpjMbSxFNX/lwlWPL7zlytM+d/il/wUl+P3hb4m+Hvgj4X/Yh16f4uePEtX8He
D/EPx++Dd9r+m2Vw/lT+J/H/AIW+G2q/EDVPCPg3TT+9vvEdzcTaY7p9gtrmbUp7K0u/v+HfAHgH
N8ixvGuO8bsFT4eyGjLEY6pheFOJMDl+ZqnVUK+FyPM84w+Ap5rjqScGsLTw/t+aUnKlHDU54iPx
ua+M/EOXZzgeF14eZzDPc9lKlg1RzHLMfQyqUYxjTr5woVKNTAUK0+dwnWhGDUfcnUqyjSPE9F8M
/tlfs2J8YP2zv2vfFX7G/gzxJNpmrXfiz4xTa58Yvifqnw++GllK9x4Y+HXw9+H9p4N8FWQs0nNt
atpWiao+t+J9YkW5ePWdSnihb0cy4m8N/EDD8GeF/hnhuPM0yDLMXSxsuFqU8BlWW55i8VOWIq8U
ZrUeJxdWedVqU4yoYnH4ONPK8Ovq9F1KdOLOTB4LjfgmtxX4gcY1+GsLmOPgsNXx3LPG1auCwNPl
w2T0sLSw8brByVWmq2HxFWNZuVf2KnVnKXmOg/Bn/goR/wAFXvh1rMnxv+PFj+zf+yX4g1e9HgnQ
Phh8OdU8OfEv49+Bzqc6aR4j8cweKNYe88EeFdX0q00zVbLwxK9/falHqt3p2u2qW1nDcXf2OM4s
8E/o18U5HU4B4Tl4geImHw+FxnEk87zznyThDHpc1TDZXjsPltWWe4ynKpOhWr0nlyTp0quDxEFO
sfO4HJPEvxvy3GR4szP/AFO4W9hNZbSweCblm0q0JQ9licMsfTpuhBS54qtUkpczo1MLKUYVI/oJ
8Gf+CcC/s/eDNL8CfCL9ozx/8L/D2nG0F3Y/Dr4efAzw62tvFbSpPLrmrXfw21nxDqd1d31xPfG8
vtZnu4XMVvDPHbJ5LfjvGPj5PjvMcdjuKeDsl4hxWJq1KtHE55m/GOY1MoppxjChl1CPEGHyvD0q
eGpUcO4/2fPSnzO0rH6Pwt4PYvhDLKeW5RxzxVQowquq40lw7SU1UqTq14Rr1Mhq5nGnXr1J1XCW
YVPelbmt8PyV/wAFTv2cfgb4n+F9n8MvHT/G79o79o74o2Wv+Gf2Zvh+viu+Mmm+PpbP/RvGl43h
/S9L0jwn4Q8Ky3EepeJvFGuBLB7NX0g/bbu+htJfu/o98e8W5Zm2LxuSz4Z4P8P8reXY3jfMI4Sg
pZpl9KtUrUsqhOVOtmFXFYx4atSwvsKyhhXUq4p8sowlL5Hxa4TyXHZbLA4t8RcS8X5h7TDcNUcT
jK+MoZTjHHllmHsp1aeDp0aanSdaNXDTWLhCODk5wqSpT+wv2df+Cevhnwv8Dfhb4V+OfjL4s/E3
4k+HPh54f8OeNdR1j45/GLU9AufEUNrFc67daLZ3Xi23WG2m1GVo7Z1hUR2VpY2ESpaWVuiflfGv
jNjM54w4zzLgbC5Rw7k2Lz/ETyuGF4cwGBxFOlTjT9jOrVhSjUxMp0KkVUqpwjKr7SfKqs8Rzfc8
OeEeU4fhzLcHxQsZm+bVMHCWZVMdmuJzGnGtUd6uHo0686lLD0IyT5aEVaEXGHNKEYcvwr4w/YN/
Y6/Ze/ax3/GX4HeEPG37Nf7TmpwNoPjn4laprPiaz+Dfx7LSeb4e1u51y7uUsvDPxaj8n/hHtUv7
pk/4Ti3Gg3k6/wBt6QE/Z8P4xeK/ibwDNZFx1meE434Dp0K9fh/LaOGjW4h4VwtClT+sZXg6WGvX
xOV0qdT67h7ubwFKeJo06iw9eEvzrGeGnh3wJxesVnfA+Q1+Ec/q4fC4LO8VQpzllGZ1qdKgsrxC
lJ1ZQzDGr22GxFCFOlTnjJ4epSh7OnVr+n/GbQv+Cb3wn8Q2/wALvgv+xt8Mf2jf2k0gsrTw98E/
hX8P/DWsXmk26yXX2LWfiN4l1iK08GeBPC9jc2bG+uvE+rpqt1bqy6bpeporhPD4Pzb6QHGGUV+J
eKPE3P8Aw78O506rq57xlnUsoxWYzlyUngsk4YhSedZl7ahVfsKuEpRw1GEeXETw0p0XP3c9xnhj
lONeV8K8PYXiPibCVKcFkuUYPD0pZfGNSUYyr4ydKdClTw9aKUIyalWkl7Npts9Z/Yt/4JqfD3wM
vxG+Mn7R/wAG/gFrPxv+OOs2GteIPA3hz4aeE7v4YfB/w7puj2Gl+Hvhv4Fs7zS5bC8bSrOyWXxN
4ottP07/AISLX5b65W1W2WN5/mfFHxxz/OaHDvB/BfE/FmX8H8FZXVynAznxBmqxGd1cXi543Ms0
xtFVMO6cMbjakquEwlX2ksLhFQo1JOUIwh73h14Y0MnoYvP+JMDhq3EXEWNnmGKw9eCxNHLKE4JU
stouc5wqfV1BN1lGmpzlUnGEedSPvWX9lH9mGfPn/s7fAqbJ3HzfhF8PpMt/eO7w8/PA569+2K/I
n4geIEm3U444rqX35s/zd66avmx0rvT+Veuh+mQ4Y4dp/wAPIcmp6W9zK8JHTt7sI6b6W/8AAftQ
N+yN+yw6lX/Zu+Ajq3VX+D3w9YHgjo3h0jOCR268Gh8e8dS0lxnxRJb2lnuatfc8Xb+vMtcO5DF3
jk2UxfdZdhk/vUU+i+7qZGqfsU/sh6zbNaaj+zH8BJ4HOWVPhL4FtnyeSRNa6JBMrHABZZFYrkZw
cV0YbxG4/wALUVajxlxGqik5KU83x9W0pLlcuWriZx5mm/e5b+eiMK3CnDuITVXJsslGUVCUVgaM
YuMXdJqK2UrOzbvbpZHlF9/wS9/4J/X92l/L+yd8GYL6Jt8N7YeFI9LvIZRKsyzQ3Wl3FlNFOkqL
JHOhE0bD5HUfe+lpeOni7RpRo0/ELimlCEJU0qGa1qD5J/ElKnaeq0vz3topK7Pm5+E3hxUr1MTV
4NyCtXq1I1ak62BjV5qkE1GXJOcqa5U9Ixiop2as0nG/qX/BPD9miSOb/hHtH+IfgCadHSe7+HPx
m+Lfgq9kdv8Al4e80HxlbXH2pFz5VyHaaIkMpyKl+OHiPVVOOaZll3EUYOMYU8/yTLM1w8YJr93O
jjaFeDoyV1VhZOa0bV0Z1fCjg1zVbD4TF5dVg3OnXyrHYrLsRQqJ3hXw9fBVMPXo4ik7To1aVSNS
lUip0+WXvSzbX9hPSfDNnOfh5+0z+2D4N1maCO3t9Yv/ANoDxf8AFFLKJPP2i28P/F9vHfhhpl+0
OfPuNGnnkCQiWV/Jh8rjq+L8q2Jpy4i4I8Nc7wa0ngKfBeVZTGtLkajzYnhXC5XnbUb8yjTzGPwq
dbnhGcZ9FLw+w+Gi6uVcT8dUcdZ+yxmN4v4gzmnSc3+8n9Q4hzDN8olOUHOMXWy+ooScZU1GpGE4
Z1r8Cf23Ph/NY/8ACCftoaP8SNKtvt1xeab+0V8DvD+s+I9du5P3lnp48b/CTWPhdYeH9JjYCB54
/h34gv4o2FwBPIjxyr/WzwsziT+u+F9XI8RUjOn9c4U4izLLcBhYtpxrPKOI8FmdfMK0Hd+yXEOE
U/dT9nBOUcKuQeIOBkqmA4/w2Z6aYDifLcHFV5Ru406OYZJRwVLBSltUrTynHtwu40lJLm8C8Y/8
FK/in+yjqmgWv7eX7LutfC/4f6tcWmlXX7Rfwd8Y2Hxc+Dlhq15f/YobzWtMktfD/wASPDug3gZZ
7Sa88Jz6w6qyR6OyLM9v+lcM+AOV+KWGx1PwX46wHE/FeEwlTMnwFxBhsZkOc1cFQowrYuWFzarH
EZHWq0OdwjRli6UKsqdRQxHLGE6/iZ74oZhwNXyijx5kOEwOFzCpKlVzjJc2oZjhaLvy05wwf1fD
47EqpNqL/c0KkVKDdGXNP2X6v+DPF/h/x/4V0Hxp4U1Sy1vwz4m0211nQdY06Z57HVNJvoxPY39r
K8UDNDdW7xzJujUgPg8iv52zDAY7KsfjcszPA4vLcwy/FV8FjMFjadKniaGIw1SVKrCcaNfEU3Hm
i3TnGq+eDjK0W3GP6xgcwwOaYShj8trzxOCxVONWhWnRnh5Ti926VT34WkmlzWbWtlex09ch1hQA
UAFABQAUAFABQAUAFABQB//U/v4oAKACgAoAKACgAoARjgcfr+f48fT8elGiu3stf+G3/L7xO+ii
tZOy7Lzeq/P7z5n/AGkv2sfg/wDstaBoOrfEzXzHrPjLVx4c+H/gfRrSTWfHPxC8TOm+Hw/4P8NW
j/b9Uv5cqjMifZbZpYDdXEKyx7vuuBPDfizxGzOpgOHMCnh8JQqYrN84xbdHKsiwUFzSzHNMVJql
RwlGEZ1KqlOE5QjJ07cskfLcVcZZFwbhoV84xaliK14YPLcKvaY/HVm4RUMNRj7Sc5c04R5IwnOb
muSPuy5vmjwv8J/2if2vY4fFn7V9xrHwG+F8k9pceHP2X/hT40ntNe1ezjcXcFx8evinosVprOp3
soNvLL4G+H174b0LSJRcabqmueMoM3U/02P4p4K4AlWyzw9hl3GedRjiMFjeM86wUsVgYYqOInCW
I4YyicqOFo4R4dQpKedUsxqVuatWq0aFScMJgPjcvyjijj+lLFcYxzDhvJI1o1cBw7ga2Hw9TF0q
d5QxGZYl0cTieauqkYVIYPE0Iwlho+xqOnKc8R9/eD/AHg7wFott4e8G+HNJ8MaJaiUQaXomn2um
2imZ98kjRWsUfmSu3LzSl5ZT88ju+52/Ks5zDMuIK9fEZ7mWOzeviU1Xq42u6tSelouFVclSiqUf
cpLDyoxhFfDKd5n6fluAwWV4WjhctwdDAUaUIwhChTScYw0SbqKrJ/ze9J6vbZHZDjj0/wA+/wDP
8644pRSitopJXbeiVlq229Orbfdu9zt/r+tvy+4KYDWO0Z9OvGeP06/X8uKzqtxipKpSpRi7zlVj
KUeWz0VqlPlk3bVtqya5W2mVFczt1e3r/wAN6fpL5m/ab/az+Bf7KPw+1jx78aPiL4f8FafZ6ZfX
Om2N7eQP4g1++hgla30zw3oSyf2hrGpXMyi2htrO2nxPLEsu0Nhvs+B+AeLfEXP8pyHhXI8XmLzH
G0MPPMor2WW4Rzq07LFYiekVJSc5OL9yjGpVfLGNz47ivjbh7hDBYrG5xmNCEcNTlz4Sj++xspyT
jT9nSjzPe6tySlKXux95qMvwP/4JT/Cv9vz4nfs46h4jsbzwV+zN4I/an+JPjL9oH4sfHL7OfF/x
8+I+o/Ei6TEnws8OSJbeCPhfplr4ftNOs9EvvElh4ya2SJLm10ixmNxDd/1z49cS+CXDXFOU4arh
cdxxxHwPkOTcJZBw7jm8DwTlOKyZYhYxZ5Rw31fO88x9bG2+tV8NmuUxjTVOly49SWKofz/4TZZ4
pZ5g84q/XMlyHh7P8xq5pWzjAYStU4ixscVOFdV8txuKxmLy7CYf2dS1ClPL8xi1Ft/VtYT/AHu+
A37Kfwc/Z10+5l8F6Lf6v4x1mOOXxn8UvHWp3HjL4qeOtSWKOOTUvFnjXUi2pXcpEYS10rTv7N8P
aParHpmgaJpek29pYwfx5xHx3xBxTVw8M3zHC4fBZfRjhcFkWSYeeAyXAYenDkhh6WBVes68oJKM
sVj5YrMsTNKtjMXicTKdSX9DcP8ACOW8OUpSw1fFZhmGIcZ43P8APa1HFZ1mOJcOSpisRi6NLCUc
PKq7y+qZbh8BlmFUnSwGCweGUMPH6S81Adq7FY8gZyfbK7VLD6svT7w6L8NTr4elJRpfUoyk0+Sn
jqCnNXtZJ8zlfpe+u3c+t9nUs5STlFa7xsktWk729NdN+VjluF3iN3jVjnAOVZsHHAJIOMjOD1OO
eldlOvzz5GqMbpu0cVSqVNP+ncNba6u+nncHTlyc6hJQVrybTSvsna1m+l19+5ZroMxCcDJOPrz+
nGf8nnpUznGmuaV7XSSSbbb2Ssndv9Ot2pHzS83t89vz+4qS39nbQSXN1dQW1vEXEk9zIlvCmxij
b5JWRFAYEElscZxgitadKrWqRpUqFadSVuWnCnOpOXMk1yqEXe6a25u1ntHKrWpYeLniMRh6cVq5
zq06cLavVynZNLR3k9U7pPQ8Q1z9qL9nTw606a18e/gxpb29xNazxXvxJ8HwzwXECyvLBNA+tpKk
yJBMxjZEb92wAYqRX0WH4G47xMZPD8F8VYlSklTq0uHcxhRiql3SbnUXLVTj76cHDnhGU0oR96Pm
f6w5Jab/ALUy2apqo5unmOGqOKpu024U1KXuNWlFaqXuXcmj51b/AIKf/sWXl7faR4K+NekfF3X9
NMy3vhv4LeHvFPxX8RxSQFleKPQ/Aum69fTvuRlUQxuXcFI1ZkevtcH4CeL1TBVMZjuGaeV4alGl
KrmnEGNwXC2UUo1LWdXE5li8QoXUlZKcn3slJnxWI8WuBqOIp4ejxJgsZWqe0ccLgMPXx+YS9lfn
jTy7CyqY2pNcrXJCjKbadoNxaN1P2x/E/iiDTLz4Yfsl/tN+ONO1DzpBqWseDND+EiWBhR8LqOkf
GDxT4J8URecxEcRh8PXQLuhdVRXNeXLw6oYWUsLn3iJ4fZJjINSqYHBZxiOK6uIoO6k4zyDLcZhI
UW+XnqTxtGcJKEFf2seal4hYjHcqyLgbi/OUmqkcTisFLhfBtcrSbWfvB4ucnKUVGjTw9Vyi5TfK
qU5R+c/2pfFf7Qvjv4UeOZfij+wN8EPE/wAN/Deg6x4puh8TP2lrWy1Sz03QrOTVJ9QW30L4P67L
oWtwxW0MthNoviY31pqUEcthqFtPbW96v6F4fYHgDK8+yvD5D40cd5JnFfF4fAynw1wJ9aw0vrDl
CpTksRxNy43CVIe1pqnXyicqlCdWE6dJVZKXynGtXi/OshzWWceGHDWMw2FoxxuBwea51i8ypzq0
ZXnVrQwOAyeeGr4ap9Wq0eTMK8ak/eU4Ohzy/FT4A/DT9vqXwb4G/wCCl2m22h6l8ONQ0nXNL+Gn
w+8R6b4//aX+NH7LH7N/9p3hHi34OWvxA8f6KnxF1nUNH0+2v7+5199Y8ca34eijudFsb+9ubbwx
e/1NxdxP4J4atxH4BRqZrh8zxf1LMs8zKlhcFwTkniNxlLCQpyybiKGW4TF5hgIwnOtXnDAV8Blt
DE42FCphcNh8KsTh/wAHyDLPEKeQ5P4nYnGYfF4fBc+X4ajm+X1cRLIuH6GPnW+tZHQhiq9WrXw1
OfsMNisbWxuMxccJTlmGKxuJpqFf9iNM8E2njz4I6B+0X8Uf+Cq/x1b4Qavolvrtp4s+H8nwM/Z/
8B3MF8k8kccyQfDXX9egnXc8P9mT+KTqP2u3MDpK8Yjr+VMXWzfIeJ8b4b5F9HLhGpxfhMR7/DWN
wPGGa5uoSlTpUvq1arxRRowUnUhNSnTqUa3tIT0im5fvWIy3A5rgst4vx3ijxbl3D+NwdOmqtXH5
DVjmWMlGVadbD0sRkVahToSo0ZyjSpYb20KcJVHiHFTUsf8AZysP+CWv7UfjPxf4L+FPxQ1X46+M
9OAv/Eem+Lvjp8ZvGy63Y3CwLeata+HPGXjG58MarpSSFYruLTNCfR4LtWjexjjZo19vjmt9Izw/
yrIc/wCI+FMDwrkmMVKhDEYHg7hnC4/KMwhN08NhZZphssjmOHlQdJqVb65HGRpqNaNaEuWcseF8
n8GuIq1bC5Pmme55i4c/tKeL4v4nqYeMppuMo5dLOZ5c6U378aTwjw1XWCpSinTl2v7eH/BOb4N+
IP2UPGlv+zf+z58KtE+MXw617wX8ZvhbbaH4T0jQ5dY8ZfDbxPpniOfRXm06GzS6u/GPhy28QeFY
Dqby2Kahrltf3Sj7Kjp5Xhb40cTUuPMD/r/xtxNmXCOc5fxBw5n2HxmZVsVh8Pg+IMhzHKcPj3Gp
CvXcckzHFYLO6dOlP2zqZdGnRabSl1+Inhlkf+quMxvCnD+X4TibKKuX5rk+IoU3TlPEZfj8Nia1
GtFVaVKrSxuEhicLiFWfI4V5VJ3cI8vunwt/bu/ZP1X9nW1+Pmo/Ef4efDnw1p9nBZePdO12Sw8K
a74N8b29qyar4M8SeG7iWy1aw8U2WoW1/avos1iL+V7KcQxlYpXT4rPvDDxHXFkeHMuyfNcwp4+o
8Xw5j6ntsVlucZLiKy9lmuGzOcXhaOCqTr0qarSU05yhe3tYHtcP+InB9fhfC8Q1cZgMHLL8J9Vz
nC1aNGjmFLF4eHNXoQpTf7pRdCpOcayao8rhJqcJxOLv/ij+0z+1/wCFbWD9m/Qrv9nr4P8AjCKJ
Zf2hvido+o6d8UpND86Fr7UPhf8ABjW9Phns7jW9OeaLw74q8dX1jDakf2na+GtUt5tOv69HDZTw
B4W5vi8V4h5jR404hy2eKwtPg/JascLw9hsfRdSlTlm/E8HjMLmjo4umqksJl1GlGrRcIVMU3HEY
Orhis34y49w2Ho8PZbieG+G8whGpLN8VWeFzythqns6kKmAjQqUqVClVw7cZfWsDUrxqyso0kueH
rvgnwd+yn+xnFF/avi/wvoXjzxlaadYat46+I/iex1H4t/FS808TW9vLfapqtxJ4n8S3BuJ5xBpu
lwNp9pNM0Om6dbCXy5fmM34h8QPEipQoYiGKxuVYGtXjkeVZfhf7OyDKaUpRrSoYLCRlJ1K/slRe
Mr4itVqYyVKNdxilBR9zLsj4L4D+tzVTD0M2xlOhLNsbj8TjMxzXFU37T6uq+KxdevVp4WEqtf6p
RpKhh8OqtSnRjCLlE/Or/gorrD/Ejxp+xl8WPiN8OviXe/sH/Db4ma/4t+Pdhe+DtcWdtWsdDvn+
EXi3xn4AtbaTxZcfDfw/42s7C98Tf2xpsGmCyvba41ezXSbbULy3/Y/B2tV4YyfxTyXJ864dwXiz
n2Q4HA8HZg/Z16WEviKMc0pQxkMQqDx0sHKc8JWwdejWp1MO6eHlRrNM/NfEipl+a4vw8zfG5fia
/h/kWe42pxLgXHG0Z4inF1KeX4h05ShKeCWKhCeIpYiE6eJo11JzlQi5n2Hff8FXP+CeuiaPZS+H
/wBonwN4yu7mG2g8PeBvhrHqHjPxrrEhkjt7TTPDvgnwvpl5r2p3YkKxxafY6dJOOQqFVCV8NQ+j
b46YzExWO4GzrC4bFYj6zSzHPp4TKcvwXK4TlXx2aYnF0qWCwFBe/XxGOioUlJqrU5fcPt6ni94Z
YXCVKeF4lwFanhIxjRwGD5Ks3UcW6VGhQo+1rVKk2nCFOmqsnOPLTjKx+Z//AAUK/ag/by174Z6J
+1p4C8FeL/2aP2T/ANn/AOKfw68Y+IdC8RSXGk/Hv43+ErHxXYJ4j1bxB4JlEaeBvAKaVcTR2/hf
xFPa+KtWfzrvWLfSkitrJv3Hwl4F8EctzLG+HmfcUUuKvEbiHJs1w8cwyXCTzThDhvGzpz9jlix+
Cc55tm1b2cJLF4KWJwa+sUaeGpV+WrOf5R4hcSeKeZYKpxRl+TY3hXhvKqmFWBwGIVHEZ5nqnaTz
JKNWFPAYWjGo3DD4qNDERWHrTxVSlCVFH66eIv29v2FPC2iab8SvEv7S3wAtNN+w2sVj4iHjjwtf
apFa6p5bxWNsthd3WpxJePsEsH2dEZwvmqu0V/M2A8LPFV1czynD8FcSyhhcwxNPEQpZXjY4JU6V
eMaSqVIz5P3M5ON/fTlG6jGzcf2NeInA/wDZuXZpX4iy6lLFUIey58NOGMqVadDnqJV8RyUoSlTU
rPljzRuozmmmcFZ/8FANT+KRltf2T/2dvi18fPtskJ0rx3rGjXfwg+DUsN3aTzQasPiJ44s7dvEH
h/zYILV9R8B6F4yuFuLsA2axwXDxfQ1fCvD5BUjU8QeN+F+GUsPTqrh3L8XDiDi+pGU17yy3CVKG
GwE3erCGEzjE5dWcsNVqKq4VcPCr4sfFDE51J4fgzhDNsbOUuT+0cypVcNldSqoycq3t1Fe3p29h
BvBzryvK7hGMJuHi3xL/AGEv2p/229EvtF/bW/aen+HPws1+20xr/wDZ9/ZO0XTPDummewmstQjg
8SfFP4i6f401/wAQSQ6nbBpXsNE0izl8uObT10zdJE/2mT+Mnh94SZlRxHg7wBiMz4ooqpSXiBx/
Vr4zNsJGpGrTrQyvL8kxOT5RhsvxWGxEqTw+YUMfivenL28XJcnz+ZeHPF/H1KE/ELih5JgZ16eK
jkfDdKlh4YDE4aVKOFxFGrmX9rTljKNbDxxcMVK9KoqrpVMIqXuRh+BngLxX/wAEyT4m8Dat8P7/
AOK/7NWsanf+JdI/aC8F+ENNv/jL4TafyTe6d+0BoPhbT7fWPiHHHIpnT4r6RbT6jcwsX8V6DALO
bXrrHjnNqf0gZUs6ocRYHIPEvD06GHlwvn+JrYXhLMcLRhtkWaY/Gxy7KcTUUalPC5NKNLDUFUhS
wLjUcMPiO7hPJcy8LMdUy+dJcT5BjVVxa4pp4OFXiPDYic1z1M6xNJ08JjIVKTozr1cJl+Ere0o4
mpVlUjOCw/6i/DT4v/DT4s+GtP8AF3w28deE/G/hrU4UurHWfDOr2eqWdzbySy2wkD2t1KYmW7hn
tJElAaO5gnt2USRPX4Jn2QcQ8M42pgs8yXHZbiYzVOrQr4acFSnCP7yFPEpujj3CTj/u6jyxfO7p
XP1vJeIsl4iw/t8rzfA5rZX58JL2cEnqpKnUnOXJKDUoSU5KUZJp2ceX03zOfvADHdTnP0zngf8A
6u9eJLFYeCXtJtNyUVFwmnfX7PJJrZ/zL+8t5e3y625Jd788bem2/wA/l1GGdQwG9CNrsx6BVXAz
ndtwCec9O5GQW1jNSlCMVzOd5RXPyylFdYQcOapZtJuL91tc0VzR5oq81KLnOPJTV+erOcYwpq11
zJpN3SbunHZ7nzn45/a8/Zz+HNxa6d4n+L3goa3f6jLpOneHdF1WLxH4kvdTgmjt5dPh0Dw8+r6q
bqK4cW8kb2yEXB8kosgKV9ll/h9xxmVKWIo8L51h8Koe1+u5nluKyzAexcOeNb67ioxoulKK92pF
yjLmjbvL5DH8ecI5XFfXOIMvnJyaXsJx5b7KnzSquPtL2uua6Tvyu3vc2f2lvGHizSjdfCH9n74o
+K7q4muobC68eaW/wh8Pf6I2Hnv7rxeg8RQWs4B+xy23ha6e44kESxEPXrR4IyrKsUqXF/GGS5XS
hSp1q64fqx4sxPLUSajh45ZKOEqVocy9rRq4yhOHLNazXJLzqnGmOxsYvh/hnNMdCq7UcXiVDDYW
VlfnnCThiY05bRlGnNO6krwvKODNbft5+K9QuJF8S/sz/CHw895bS6fbReD/AIh/F3xbBaRzlpbT
VL+Txv8ADTw7cG8iWNbj7DpyPbRSTx21z9oWG6S44nwgy/L1h6mU+IedZ1d2xX9s5JgcnrqT0lVy
+PDeMx+ESTSlFZlibrm/eRvePPBeKFbFTVTMuCKOX1oThCOGyjOFmOHnO8Yujja3EFXCYirC/NCU
8spQ5460pR5omZffsq/HDxnHqD+PP25/j5pdxqKtGbf4KeFfgv8AC7R9OjF5FdxppMXiL4e/FHxD
bmNY/sYnvPEuoXjWktwj3TvIssXRgvEXhjKoQo5V4Q8F1ktfrfEs+Ic5xKlycjk/YZ5lVD34Nrl+
qunGUlUpxjOMHF4jgTNsyoz/ALT4/wCM8NiZcv8AyJ8RkOFwySnGa/cYrIsem7x0Tnbl0le75u+0
j9k/RbaztrPxP8bP2lvH4tjbSCbxF8Z9e0Oaa5tDG8d3Onw0h8AWrStLGJpIUt47J3Z1+yGErEnm
4nxArVK7xOB4S4EyirJcv+xcNUMVTUGnGUFRzqtmtBKcW4yl7PntpzK95epheDKeHoRw1biLifH0
49cVj8HTqS061cBl2DqaP3rRktd7p2G6f+xJ+zTbXNve6x8Ox4/vLO8tdQsbv4seIvE/xcudOvbN
5Zre50uf4lax4pk0qWOe4uJ0bTjbeXJPL5WxGVEvFeK3iFiIypUuJKmU4adGphq2E4cyvIeFqGJw
9WMIzoYz/VzKcrq46m1Tp6YytiL8kU7pRUXDw94OXJLE5LTzSpTqKtSq51jMyzmpRrq3LWw7zPG4
pYWcbe6sNGhTi9VSUm2fUdlZWmnWsNlY28FpZ2yCK3tbaGO3t7eJfuRQwxKkccaDhUREAHGDya/P
5ylOUpyblKcnKcm3KU5Sd5SlKTbcpN3bb18ro+whBU4RhH4YLlgrRioxXwxSjGKtFWS0vbdtlqpK
CgAoAKACgAoAKACgAoAKACgD/9X+/igAoAKACgAoAKACgBCMgj1/z7fz/Kk72dt7O3r03037gfiP
4h/4JrftK6n+3h45/bXh/aH+Dmt63c6bZeHPhDo/xQ+BfiD4gN8HPCsbQ/a9P8Fra/FXwtp+layy
nUvL8RR23nO3iDV2mtZDMzy/0xhfHHgvCeD+H8MXwXneFrYrEe24izLh3i/D5BiM/jTlGphqOafW
snzaWIwtKfNP6nhquDpSqWqV5V7QjD8LreGHE1TjupxfLPsjxcI1FVy/DZ7w1jM5p4GXsp0pvB/2
dnWSvCV5xqOFTEVni/aUeWhClCFFxn+hfg/4dftS6f4r0rVfGf7QvhHX/DNq6Nqnhfw/8HLbw2dV
ULbrLEdWu/FuvXFmTsuPLktUARXhzE/lMX/GcfnXAX9mLB5JwfmWCx3K1DFYvOKWOjSS9o4U4LBY
PA4eMVendSpzk+WWqUo8n3dHKON5ZvDMMfxRhamBgow/srLcr/s/BTSndzlHH1szx/O4NxbpY2nR
b5eWknGbl9VpnYNwwe4HQHPQZAOB2yOfevi6bm4RdRWm/iS2Wu3Tpbp9x9ze/S2i09F899/n02H1
YDXOFPJHI5Az1I7c/wCeTjGaUpKCcmpNaK0U29XZOy1sm7vsk33GvO1vN2X36a9tdXppc/C39tT/
AIKqax8OPjH4g/Zs+GOk+KfhbqPhpJLXxx+0N8Q/gP8AGX4g+E9AubizgubRPhj4C+G/g/XdV+KO
oCO7tmN/c3/h/wAJQvI7jWL02U9pP/Tvhl4FZdnXCNPj3Ps5yXiKnTx0YYbgXAcU5Fw/nmNjf+Jm
VTOp4f2GXQXPGp/ZtLE491Hh3RVSjVq4jD/gfHfihnWDzOfD3DeScSYWtP2lPE8RLIZ5nlmApxhU
cquFdGjiadTGznGkqEMa44RU5YhYipDEQpYfEfkh+3Hq3ww8b/s5+INL8MfBH9rD4s/tQftL+Nvh
Z8DfAH7Wn7UXgCTwG3ivVdW+I/hvVdT0v4Q6Z8RdS8P3PgHwt4jg0KeLTdG8HeCNC0PTV8SzPfxW
STX7S/0f4R4PizBcfUsdieK+DeDeAeAcNjeIMw4O4MzvKamMwVPDYJ4NyzbD4GFTHZtWpUpv2uJz
HGV3jfZKa+u8kKlL8S8RHwa+GqC/1c4nzHjXiythaOFznjHCYipLF4mnUWI9phadLC08pwOJqTo0
5Rw+F+pqjUi1RpYWMqsD+gb4X+A/+CgFh8Ofh74G0bUv2Z/2e/DXgjw54U8PW9tHpnjD4567qGma
NpVjY3w22138KfD2g30pgnktZbSbxVp/mTRyukyIyP8Ax/xPnHg/ieIeI82nDxI45zDM86zOvzVq
WU8J4KhCpias6M6dXE0M2xONdWDh7X2qy2UJRmqXInE/o3BZf4i/2HlGArYnhDhGnhMBhKUqWEoY
/NsZTlCmva2pYXEYPCYecnJ+zjKWPpRa5nTfvQPS7n9lP43eKr17rx7+258eb/SLqNmk8MeANL+G
Xwq021mlyS2m654Z8FL44ijQMVSK68V3j4AMkrMqvXkS8ROGsvwscNkPhDwlgK9NcqzLHYjNs7x9
VX0lj8Pm+cZhktfE8vuSq4bL8LCUlzxinJo6qXAuf473878SuI8zo1Ep08LDBZLlOGpJpe7hquT5
RleZxpWs4xxeNxdRLSpOb96PEL/wTR+H5nhu3/ad/wCCgD3FvJHMkjfttfHiRXljIZXe1bxP9kcF
hzC0DQsOGjYEiu2XjbxTN/8AJM+F1NN/Y8LfDmEGno70ocMqlaz1j7Pl6tSvcx/4hNwwkpLNuLq0
oNSXPxPxNUnzR1jyznmjqc11uqikr2u72PkH9rKw+JX7Ac3wI1r4B/tV/Hjx74z+Ivx++GXw7tP2
dvjl481f48j4waN4q11NN8TWGi6t4xiv/E3gmTw/4buLzxLPr1trum6HY/2Sp1iKdZrdW/SPDPF5
R4q0+O8Lx34ecK5dleUcM5rmlDj3IMsy7herw9i8Lh6dXB1I4Hh+hl+FzKOMxajgvqOKw2NryjXq
1MNGnChWqnyPFFCrwBjMonkXHGdV8xr5nleFw/B+Oq1s1jmuFxWKp0sdTrYjM3jsThpUMJKpioV6
VfDqE6NKNWcvbxo1f3ftjIYY/NGJBHHvUdA+35gME8Ag45bHTc2N1fyvJRUm6dT2lNt8jXLqk3aV
0le6t22fux2P6DhJygpSjySbd4fy6J8u71V7P82ZfiTS7vWtB1nSbHVr3Qb3UtNu7K01vTorOe+0
i5uIJYodRtINQtruxmuLOR1mjivLae2kZQs0MiFlrTDYqGBxmExlXCLMKOHr06tXAyc4xrwhK8ou
VGdOtFSjeLcJxavdNNLm58bhXjcJicKqrouvRnTjWi7SpykrKSa1XK7Prfbq3H8Xbz/giB8GPidq
x8SftafHz9pv9q3WJL86gbf4lfFC/tvDVky3QuVsNL8JaFbWWgadpJYbo9P0/T7C3tUxFbRpDHGi
/wBIVvpR8U4LBYfAeH3BfBfBOX0o2lhsHkGXV44qajb6xjoZ1SzOpVxnPztYv2karTi1JcsD8Own
gbk7rVcfxVn2ecQYqtUjNqrjK8fZRpOMKdKjUwLwV6EqNOnKrh60KtOVSVZNezm4R+jU/wCCbf8A
wTF/Z68Nar8SdS/ZO+CtpovgnQLzWNW1nxR4Duvii+l6TpVl9rvb630jxDbeMLmS5trWzZ4TpOlt
fj95FYxI07xv8jifHrxx4qnhsFifEDiBV6lWnh8Lhsqx1DIoUZVXDD0cJRxGVwyzloRc1Qh7WrGm
qTtO1NScfs4+FXhnhYSxb4QyecKVJ1qs62ClXVSNOPtJVq2EbnCtXbXtX/s9SrKraUVKooRO28Of
t1f8E79A8OaXbeGf2hv2evC/h2xt4rXSvD9j4l8M+FV0uKHbJHYQeEydNvtKkiadVaxOlWssUzCG
WJJh5deZjvCjxrzXH1ZZhwZxlmmNqT5qmPkoZhKrK3I5xzanmFaNTmjHl9rTxUlOmrc6pu8uHBcd
+F2U0YLA43KssjSk4Qp4fhzNcHXpu2qjShkVKvTXvPtrKSV5TbjqN/wUV/YZ8i7v7T9pH4aalHZv
FDNLoOoXXiSV/PLGI2UGg2OqT6jFIY9wn0+K6gAeJjKFmiZ9qPgd4uVZ0adTgnM8I61OU4TzDF5P
l0YQilJqvXxebUFQlyvm9liZU5ztJKLlSmjvl4p8Dcjk89xWKpqSUYQyLivHQlN/C6VFZS4ylZNK
rTjpzcq5udQl85fFz/gqL+wx4l8J+LPh/PN8dfi9aeJ9N1nwhqfhr4cfswftBaxc6rb6nZT2GoQ6
Rq2o/DbRvDVzMsEzvFcW+ut5e+3uISySwPL9FkXgX4r5ZnOUZxCpwrkFfLMXTzLBYvNeLchlzYnC
PnjTw0sszjGV/bU48yxEPY2pRqU1iXR9rTUvGzfxS4KxeCxODqUOJa2GxNCvg8SsJwrn2Cg6dZ0V
+/jmWBw8qlOclH2VSjCSnaqo80edR/PD4A/ET/gpj4A0h/2cf2O/2e/ij8QvgVpOgf8ACN/Dbxl+
3d8OIf2ctU+C+lvYfZfDun3msnWX1f4y+FfD0Srb6bYaP4KbxLo+iWdhpl3f6p5KXUH7VxNlfgJn
1TD8feLPGeT8M8VPM8TWzDAeFmOo8YYnizGU6c61WpPJowa4dxeOlVpYevmNHEUMLi8TSxGIjgsM
pV+b8lybMPFLL8PjODOD+Ha+ZcK4jBQwuSYzN8LQp1cjjiMRV9vLErGyoRxeFw/tPrlKnKtDExhN
UIVa84RlD2n9iH/giXN4D8M/Day/bi8d+G/2hNF+Er+K7/4afs86dps2pfs9+C9c8b6pPq/ivWL7
RvEumW0nxD1TUL+eZ4LrxLo1raWlrLHp8GmC3s4/N+b8Y/pTYTiXMMcvCvKcfwTjs5w2Hwuc8aVY
1aXGGd4fBYWnhsJz4jE47N6+RqlSUaUMPluZy9lCk5060Vi8RCf0Ph79H7E5P9Q/16zWHEWBy32t
TL8iqyVbLMBWxE41KzhGMMLCtKpOCqVqsqMFXlNqrRfJTPu/9qH/AIJqfBr42f8ACGeNPhK7/ss/
H34VrEfhb8dPgZpWj+EfFXhq0s7SSztfC+o2Wn2EGl+IvBhtpJLKTw3q1vPYxadPd2diLSK8uN35
Jwd47cZZBSzfIeJsdmPHfBvETlDP+G+JMdXzXD5lCtVc8TUw2Kx1WpisszCq5zqUswwOKw2Iw+L9
ji1WVbDUJw/ReI/CjhzMvZ5rwzhct4Q4nwWJw2PwmcZXgqeEjHFYFqphZY6hhFQo4vBxnThDFYWp
TdPE4X2lCpeMo82FZfBX/gqZqOmWHhPxJ+238ALLSjZ29rqvjnwX+yxe2HxJnWIQpPcaefEXxX8V
eAbLVbpRPM95deDr/TElURx6Gscwa3inxV4LwxUse/C3iatiZ4qdejkuN4udThaFJqrNYevPAYTB
59UoU24QpUo5zSrVbRVfFTiqkK6nknibinDCVOP8nwuGlySqY7KOHaLzdOlKNXlo/wBqSzLKOSuo
OlX9tl1W9GdX2MKVZ0p0POLX/giz+zJdeJbT4qeOPG3xx8aftEjX7jxdq/7Q8fxIvvB/xF1rxHOB
FFOE8J2emeHdC0+xtobe3sNO0HR7G0t1QiOIIFiX6qp9LDxNyzD1MmymlwvlPBn9lLI8Hwziclwu
c5VhsA5utLL40czp42rWwk6jrVp0cbWxVKpOcXUpynRoTj4tXwD4Cxsniscsdic2qZks1xOaRlUw
eIr42MIw+sP+zJ4GnTk1Th+5w6o4dOM5wop1qqn9Df8ADvzw7dRQ219+1F+3LdW0Vx9rYRftWfEr
S3luSwZlMmkXdjPHZZJK6ZFcDTFXEQs1iwlfn9HxjzeWMrY/AcK+GiqzhKnJ/wDEPuE8RhKd3dP6
lmWUYvCqqt41qWGjNLTolL3V4UZJeDrZ9xfWhFJPDrifienRstowpwzf2VOFopSp04RUlq9j6F+F
v7LHwE+EGoSeIvBnw18Px+OLmK6t9S+JevQTeK/ijrMV5dNe3aaz8R/FMuseNNShubxmu5LW51l7
NZ3LQ20Y2ivmc4404oz6Ps8zzfFSw3LyQy/D1fq+W0aSnKVOjQwWGjQwtOjR5uWjThRUKMFGnShG
EIRj9ll3C/D+WNVMHlmHVVO/1jEQeIxMpW5XOVbEurUcpJay5veTu95c3vn2SDaEKEoF27WdyrLg
rtZTJhwQcEMGB7jivlre9Tnr7SldwqNt1E3o25t80m73vKUnfW6d3L3uSn769nS5akVCcPZU/ZuK
2SpODpx3t7sbtaO60Ofs/BHgzTdWvde0/wAJ+G7DW9SUJqGr2Wiaba6nfKGD4u76C1jubj5lU5lm
cnamc7VC+nXznOMVhKWAxObZniMFQd6GErY7FVMPSaTj+7pTrShDRtWjZWlJa8zZ5FLhzh6hWeJo
5DktLESbcq9LKsDCtJt3blVhQjOTuk7yb110ZZ17wt4b8U6LqfhzxNoel+IvD2tW01lrGha9Y2+s
aPqtjcDbPY6jpmopdWV7ZTJ8ktncwS2zp8jRsvyNy4LGYzLMZgsxyvG43Ksfl1eOKwWMynF4nK8T
h8RD4a1OtgKuHn7RPXnlJu+rbbbPSlhqFShWwtWDr4bERlCrQxE54ilKEtJU1CvOcYU2nZQp8sEt
oq1jw34b/sb/ALI3wc1uPxL8Jf2Xf2evhj4liikgj8SeAPgz8O/CHiBIZlRZol1rw/4d0/UxHMqI
JUF1tk2ruDYG36zNvEjxFz3A1ssznj7jXMssxFX2+IyzGcVZ7Wy3EVvdftcRgJY94SvUThBxnVoT
lFxXK1a587guCOD8uqRrYPhjI6NeOkcQstws8TFJ3SjiKlKpXjFO7UVUUU29rs+io7aCLd5cSrvY
u2M8sVVSec4+VFXACgKqqOFUV8VKMZxnGcIzjUd6inGM1UduW9TmX7x2SV53dkldJH01OnTpR5KU
IUo3vy0oqmr2tdcijbRJb7K2mnNIIkC7dvy8/Lzjnrgbj1PoR6981nChRpUlQo044ejHm5aeHX1a
MeaTlLl9hy8t5Nydt5Sbdm7lNJq0lz+dT9436ym3J/N7JJWsRSWlvKpV4gyldhUltuwsGK4D4wWU
EgYzzknJq1CHKoOEZQTjJQnFVIc8Jc0ajjUvF1IySmqklKan76fNqTUpwq0Xh5wjKhJpypJKMJWv
7slHl5oNNqUGpQnF8sotXifIvjP9gv8AZU8W614i8X2Hwm0n4a/ELxTYXlhrnxK+Cd/rHwT+IOqi
9njumu9Y8VfC+98Mal4gvba9ij1Cxm8RtrAtL5BcwxrIXdv0PAeKfHuX06FD+3qubYbCpQw2D4jw
+C4iwuHpqEqfscNTzzC5j9UounKUJUsL7GnUj7lRSjdS+Mxfh3wZiVWcckw2AnWhySrZVGpl9SHv
c3PRhg6lCnTq309tTjGtBNuNROzMPTP2ONQ0S3stJ0r9qH9qwaDYNcPHZaz8WU8T6xO1ysqSCfxl
4l0DU/GEkAWbdFaTaxNbRSRQSxxrLDG6W/EmvN1q2I4K4Lr4+raKxVLIsrwuGpQUoy93LMJhMNlz
nzQt7T6r7Tkm6bqSg3GXmT8OKUvZUaXFvFFLAUWpxwf9p5i6ymoyjzSxssZ9dlHlqSi6bxHs5Nqb
hKUIOMOl/sA/Baaa7PxC8VfHv412VxdLe/2H8Y/j38T/ABl4Zhuhsyy+GG16w0K4iZY1jNrfWV5a
CMGMW4V5VcfilxZCdKpgYcN5LOi26NTJuEeFMDiad+ixmHyeOKXK7uNq0bzk5v30pR68P4dcNctS
njv7Szz4VB5vmmaYv6u1zczw/tsXJ0pVVyqrKDvJU4Jt2Z9F/DT4C/BH4MWFzpfwh+Efw2+F2nXz
CS/svh94K8O+D7fUJhn/AEjUE0DTrAX9ySzM1xd+fO7O7NIWdy3zuecXcVcTSoviLiXPs9WGhOnh
aebZtj8woYWnN3nTwuGxVarh8NTb+xQpU420SS0Po8v4a4fyqLjl2T5fhVJtz9nhaV6kpK0pVXKE
3Vm0tZVHOT7u7lH1NLeGNdixqF5GDluCc4ydxxnoOAOgA6r8xChQpSlKjRo0JT+OVClCg5f4vZRp
uT6ttu+7ue4m42UbQUUlGMEoRilsoxioqKXaKS/Ef5a+nHGACQOOnQryDznAPf1FaJWlKScrzVpN
yk7rbq3bfol36kckOVQ5Y8qaaSSVmtU01Z3T1TvdeV7jgAPX8ST/ADJ/n+VTyR5ua87q/wDy8qcu
unwc3L6XUrbrlekqWit089X97bf4+trIWrAKACgAoAKACgAoAKACgAoAKACgAoAKAP/W/v4oAKAC
gAoAKACgAoAKAD+dFle9te/X+v66AFABQAUAFAWvuRSRxEBnVDtDAFlB4YEFeegOckZwcc5xWdRu
nTcoJr2T9pFR0tJaXSWztKWq7+bDkU2k1zLZxaupR25ZLW8dnZrp1sfiP+1FHp3x5/4K5fsGfAqS
40fVPD37PPgL4o/tbeP/AAZqfkzBNXtFt/B3wn8TWlqYsnVNJ8eXkWo2c8hjVG05rlc3EUDN/SPA
2Py/g36OvjLxNiJwo5xxjieFODckxUZ8uJisTinj84oqpzxf1TEZdTVOpVh7Rc3JTlHlnNn4Dxjh
3xh4s8AZFTlUWD4cnjOI8xwj9m8LU+oVsH9Qcou6jWp4r2qjT5I89GVZ2fLGUf2zgMaxFSyYUtuy
RnAPJfPfJ+bPf6V/NirQcZ1Jyowp+0qKM1KEabipu0ua7jd3u3ffex+9wlF1KihJObqzlywaco3l
tZO6s3Zafddc3NeL/Hngn4faPNr/AI38VeHvCOiQAmXU/EGr2Gj2S7BnCz3s8Ku2M4SPc/BwpB+X
0csyvMM8cqWUYHG5hKKu1l+GrYl8l+XmvQhVShfRSbSb0WrIr4rD4eUY4nEUaE5puMa9aFKU0tZO
KqSi5JLVtbW1src35l+Lf+CgXxG+NdwfBP8AwT1+B+sfHrU9RSS1f9onxyup+Af2XfB6SQajHFrk
Him8046r8WmgvLI+Vo/w/tv7Ku0Hl3PjDTLqW0sr/wDYcv8ACTIcjp4fPfFjjTD8O4KEqeKwvBnD
csFnHFuaOlicNCpl2NpUq0o8P+0p1uf22aulX5aNWNLByalOP5PjvEHNc3rYfK/DzJsTn2JqTjDH
8S4/DY3LciweHqU5SjistxFbDLDZ3Vk4xhGOAq1KFGVWNTFVYQioz7n9lv8AYJu/h/8AES8/aU/a
c+JNz+0n+1Xrdk2nR+PdU0eDR/Bnwt8Pnznfwb8GPCErag/hTRXmuZRqeqS30us+IHihubo2cSQ6
fbz4i+MFLiHAUeDOAOF6Hht4f4RYd43JcBjK+Z43i7H4am40854jzWvyzliYS96nhMPClhqfNy/v
rKUengrw8r5XjMRxHxZjpZvxTi1KEuaU6+AwVCU1P6vg6deVX2UISjGp7sler+8tFtI/Sg5CkKMn
Bx2GccZI6ZPcI2OuK/E1FKyS5Vqk4pWin15bxT9Lave1z9V/r+vX0+48I+BHxk1j4wQfEv8Atv4T
fEL4TXvw7+KPiT4ci18f2VnbR+MrTQ7XSbyx8d+DLuwu7y31Twdr1rqkR0+8ka1vIru2vrG7sYZ7
V930XEGQ4fIXlKw/EWA4jjmmT4fNalTA0p0ZZXVr18Vh6mUY2nKnCKxmGeG9tJ0qlenKhisPNVby
lTh4uS5zVzhZl7bAYjAPLczq5bD6xRqUY4unTw+FxMcXhnUjH22Hn9adJVoe77WjVpaSpS5vea+f
PaGuiSKVkRXUggq6hlIYFSCDkEFSVORggkHIJpqTi04txa1TTaemqs1qrNX/ACBpNNNXT0aezXZ7
7+n3nHy/Dn4ezuZJ/Afg2aRpDKzy+GNEkdpWILSFmsSxkJVSXPzEqCSMA16SzrOFa2bZmrbWx+L0
ttb94rW8n9xzfUsH/wBAmG/8EUvPT4fXp1e25dsPBng/ShjTPCnhvTlwoC2Gh6ZaKAm3YALe0jA2
7F29Nu1cfdXbNTN82rJRrZpmNWK2jUxuJmtraKVWSWja227/AGZeAwMrc2CwkrS5lfD0XaS2krw0
lq9bX16aG+LeBRtWCELndtEaAFhjnG3qNq87c8D0BrhdWpJ3lUm3a13KTdu3pq/vNVh6CVlQopJ3
sqcErrrbk30WtunWy5XmKIkExoSG3AlFyG5+Yf7XJ546n1IaF7rbj7re7Wjd+7W9/M3UpK9m1dcr
s7XitVF90m722XzH/wCf8+lFlpptt5enb+vMQmBzwOeDx1+vrSaTTTSaas09U09011TQWW/X+v6/
4YNq+g/L/P6UJKK5YpRitorRL5Id33f3hgeg/L/P+frTWmi0XloF33f3/wBf16BhfQflRdvf/P8A
r+uwXfnf1FoEFABQAUAFABQAUAFABQ0no1ddn/wQDAPX/H/P+fSjbb/L+v67h/X9f1+QUkktklfs
kr/1/W4BTAKACgAoAKACgAoAKACgAoAKACgAoAKACgAoAKACgD//1/7+KACgAoAKACgAoAKACgAo
AKACgAoAKAOW8ba3qnhrwpruv6L4Y1Txrq2kaZeahp/hLRbjTrXV/Ed1bW8ssOkabc6vd2Glw3t6
6iG3k1C8t7RZXUzSoh3L1YGhQxWMw2FxOLp4ChiKjpVMbWhUnQw6cJNTrwpQqVZU7pRap0pu8ldK
KbOTHYp4PC1cTHDYnGVKUealhsK6arVZ7KK9rUpU7Wbb5peaTaSPx603xx4o1X9pDxT+1R8NP+Cb
H7U/iD9oLVPhR4e+CniLV/iHq/wu+Gfhzw74X0PxPrviZdC0LUfHnjLSrfXrOXxBrE95q2v+Arzx
Dp+r29rpMlqksGn2TJ+5rKcHS4Lyrg3OvGzgzL+H1xJPPK+W5LkGf5rjMW6eHp4GjjcTVwmTYmjh
8RRwsZ0cPhMTUozjGtiKvs6Uq9Rx/H418w/tR8WZJ4e59jOJJUa2Dm8TmmS4bDYWlip0qlWGIWYZ
tgvaKTpU5VJ4COMV6UYLmUIKXtjeDv8AgqR8YLi5j8Q/EL9nr9kXwpdR2gW2+F2har8ePilApilF
xNbeM/iHb+HvANjdDeqS6fcfCvW44mjD2uvTkq6cFTF+A/DNSVbK8n4r8Q8fH6zF1+IJYbhrJq0o
Tj9TmsqyrFVcw5eRS5p/27S5tHVwju6Z1vA+LvEdOVDNsw4f4SwNZqbWRQnjc5p89/aqWY4ij9Wh
ON04xp4GorrmVeUmnSseEv8AglN+znJ4lsviB+0Fq/xT/a++ItpHBKuuftLeP9Y+IfhS01QRr9qv
tC+EtzPF8K9Fhnud93b6anhK5stMdxDp6QQrsaMf498aclTAcJ4PI/D3Kp3VOHB2W4XKsdSpWhCl
ReY0KccbCrCNOLqYzC1qGJxFSPtMRXqzUXG8L4NcLy5ZZ/Xzfiury/vo8RZjisxwmJry1q4iphMR
Xr0KntJuThSrUpUKUJOnTw1KnKVOP6T6XpVho1jbaXpWn2emabZRQ21nYafbW9nZWltCoSOC1tbZ
YoYYYUVI440RVVFCquB8v4tVqYivia2LxWJqYqvXlKU51ZSnNyk5SnOc53lUnUlJzlKV223eWq5f
1XDYbDYSjHC4TDU8JhqKiqVOlGMYWirJRjDSKikkk1FWVle1padSdAUAGAOn+H+f8+tABQAUAFAB
QAUAFABQAUAFABQAUAFABQAUAFABQAUAFABQAUAFABQAUAFABQAUAFABQAUAFABQAUAFABQAUAFA
BQAUAFABQB//0P7+KACgAoAKACgAoAKACgAoAKACgAoAKAEOeMY685449vf/AD3pq3W/y/r+vvE+
bTlSeut21p1to9b23svPYQKASccn34OOhx8oz9B7ccbpSs2+aUru/vPb07X9PVy05RJLZJX7JL/P
8/vuOpjCgAoAKACgAoAKACgAoAKACgAoAKACgAoAKACgAoAKACgAoAKACgAoAKACgAoAKACgAoAK
ACgAoAKACgAoAKACgAoAKACgAoAKACgAoAKAP//R/v4oAKACgAoAKACgAoAKACgAoAKACgAoAKAC
gAoAKACgAoAKACgAoAKACgAoAKACgAoAKACgAoAKACgAoAKACgAoAKACgAoAKACgAoAKACgAoAKA
CgAoAKACgAoAKACgAoAKACgAoAKACgAoA//S/v4oAKACgAoAKACgAoAKACgAoAKACgAoAKACgAoA
KACgAoAKACgAoAKACgAoAKACgAoAKACgAoAKACgAoAKACgAoAKACgAoAKACgAoAKACgAoAKACgAo
AKACgAoAKACgAoAKACgAoAKACgAoA//T/v4oAKACgAoAKACgAoAKACgAoAKACgAoAKACgAoAKACg
AoAKACgAoAKACgAoAKACgAoAKACgAoAKACgAoAKACgAoAKACgAoAKACgAoAKACgAoAKACgAoAKAC
gAoAKACgAoAKACgAoAKACgAoA//U/v4oAKACgAoAKACgAoAKACgAoAKACgAoAKACgAoAKACgAoAK
ACgAoAKACgAoAKACgAoAKACgAoAKACgAoAKACgAoAKACgAoAKACgAoAKACgAoAKACgAoAKACgAoA
KACgAoAKACgAoAKACgAoA//V/v4oAKACgAoAKACgAoAKACgAoAKACgAoAKAD04/H0oAKACgAoAKA
CgAoAKACgAoAKACgAoAKACgAoAKACgAoAKACgAoAKACgAoAKACgAoAKACgAoAKACgAoAKACgAoAK
ACgAoAKACgAoAKACgAoAKAP/1v7+KACgAoAKACgAoAKACgAoAKACgAoAKACgAoAKACgAoAKACgAo
AKACgAoAKACgAoAKACgAoAKACgAoAKACgAoAKACgAoAKACgAoAKACgAoAKACgAoAKACgAoAKACgA
oAKACgAoAKACgAoAKAP/1/7+KACgAoAKACgAoAKACgAoAKACgAoAKACgAoAKACgAoAKACgAoAKAC
gAoAKACgAoAKACgAoAKACgAoAKACgAoAKACgAoAKACgAoAKACgAoAKACgAoAKACgAoAKACgAoAKA
CgAoAKACgAoAKAP/0P7+KACgAoAKACgAoAKACgAoAKACgAoAKACgAoAKACgAoAKACgAoAKACgAoA
KACgAoAKACgAoAKACgAoAKACgAoAKACgAoAKACgAoAKACgAoAKACgAoAKACgAoAKACgAoAKACgAo
AKACgAoAKAP/0f7+KACgAoAKACgAoAKACgAoAKACgAoAKACgAoAKACgAoAKACgAoAKACgAoAKACg
AoAKACgAoAKACgAoAKACgAoAKACgAoAKACgAoAKACgAoAKACgAoAKACgAoAKACgAoAKACgAoAKAC
gAoAKAP/2Q==</Image>
        <Text id="Signer_0.User.Title" row="0" column="0" columnspan="0" multiline="False" multilinerows="3" locked="False" label="Signer_0.User.Title" readonly="False" visible="True" required="False" regex="" validationmessage="" tooltip="" tracked="False"><![CDATA[ ]]></Text>
        <Text id="Signer_0.User.Url" row="0" column="0" columnspan="0" multiline="False" multilinerows="3" locked="False" label="Signer_0.User.Url" readonly="False" visible="True" required="False" regex="" validationmessage="" tooltip="" tracked="False"><![CDATA[www.neobiota.zh.ch ]]></Text>
      </Signer_0>
      <Signer_1 windowwidth="0" windowheight="0" minwindowwidth="0" maxwindowwidth="0" minwindowheight="0" maxwindowheight="0">
        <Text id="Signer_1.Id" row="0" column="0" columnspan="0" multiline="False" multilinerows="3" locked="False" label="Signer_1.Id" readonly="False" visible="True" required="False" regex="" validationmessage="" tooltip="" tracked="False"><![CDATA[00000000-0000-0000-0000-000000000000]]></Text>
        <Text id="Signer_1.OrganizationUnitId" row="0" column="0" columnspan="0" multiline="False" multilinerows="3" locked="False" label="Signer_1.OrganizationUnitId" readonly="False" visible="True" required="False" regex="" validationmessage="" tooltip="" tracked="False"><![CDATA[ ]]></Text>
        <Text id="Signer_1.Org.Postal.Country" row="0" column="0" columnspan="0" multiline="False" multilinerows="3" locked="False" label="Signer_1.Org.Postal.Country" readonly="False" visible="True" required="False" regex="" validationmessage="" tooltip="" tracked="False"><![CDATA[ ]]></Text>
        <Text id="Signer_1.Org.Postal.LZip" row="0" column="0" columnspan="0" multiline="False" multilinerows="3" locked="False" label="Signer_1.Org.Postal.LZip" readonly="False" visible="True" required="False" regex="" validationmessage="" tooltip="" tracked="False"><![CDATA[ ]]></Text>
        <Text id="Signer_1.Org.Title" row="0" column="0" columnspan="0" multiline="False" multilinerows="3" locked="False" label="Signer_1.Org.Title" readonly="False" visible="True" required="False" regex="" validationmessage="" tooltip="" tracked="False"><![CDATA[ ]]></Text>
        <Text id="Signer_1.User.Alias" row="0" column="0" columnspan="0" multiline="False" multilinerows="3" locked="False" label="Signer_1.User.Alias" readonly="False" visible="True" required="False" regex="" validationmessage="" tooltip="" tracked="False"><![CDATA[ ]]></Text>
        <Text id="Signer_1.User.Email" row="0" column="0" columnspan="0" multiline="False" multilinerows="3" locked="False" label="Signer_1.User.Email" readonly="False" visible="True" required="False" regex="" validationmessage="" tooltip="" tracked="False"><![CDATA[ ]]></Text>
        <Text id="Signer_1.User.Fax" row="0" column="0" columnspan="0" multiline="False" multilinerows="3" locked="False" label="Signer_1.User.Fax" readonly="False" visible="True" required="False" regex="" validationmessage="" tooltip="" tracked="False"><![CDATA[ ]]></Text>
        <Text id="Signer_1.User.FirstName" row="0" column="0" columnspan="0" multiline="False" multilinerows="3" locked="False" label="Signer_1.User.FirstName" readonly="False" visible="True" required="False" regex="" validationmessage="" tooltip="" tracked="False"><![CDATA[ ]]></Text>
        <Text id="Signer_1.User.Function" row="0" column="0" columnspan="0" multiline="False" multilinerows="3" locked="False" label="Signer_1.User.Function" readonly="False" visible="True" required="False" regex="" validationmessage="" tooltip="" tracked="False"><![CDATA[ ]]></Text>
        <Text id="Signer_1.User.JobDescription" row="0" column="0" columnspan="0" multiline="False" multilinerows="3" locked="False" label="Signer_1.User.JobDescription" readonly="False" visible="True" required="False" regex="" validationmessage="" tooltip="" tracked="False"><![CDATA[ ]]></Text>
        <Text id="Signer_1.User.LastName" row="0" column="0" columnspan="0" multiline="False" multilinerows="3" locked="False" label="Signer_1.User.LastName" readonly="False" visible="True" required="False" regex="" validationmessage="" tooltip="" tracked="False"><![CDATA[ ]]></Text>
        <Text id="Signer_1.User.OuLev1" row="0" column="0" columnspan="0" multiline="False" multilinerows="3" locked="False" label="Signer_1.User.OuLev1" readonly="False" visible="True" required="False" regex="" validationmessage="" tooltip="" tracked="False"><![CDATA[ ]]></Text>
        <Text id="Signer_1.User.OuLev2" row="0" column="0" columnspan="0" multiline="False" multilinerows="3" locked="False" label="Signer_1.User.OuLev2" readonly="False" visible="True" required="False" regex="" validationmessage="" tooltip="" tracked="False"><![CDATA[ ]]></Text>
        <Text id="Signer_1.User.OuLev3" row="0" column="0" columnspan="0" multiline="False" multilinerows="3" locked="False" label="Signer_1.User.OuLev3" readonly="False" visible="True" required="False" regex="" validationmessage="" tooltip="" tracked="False"><![CDATA[ ]]></Text>
        <Text id="Signer_1.User.OuLev4" row="0" column="0" columnspan="0" multiline="False" multilinerows="3" locked="False" label="Signer_1.User.OuLev4" readonly="False" visible="True" required="False" regex="" validationmessage="" tooltip="" tracked="False"><![CDATA[ ]]></Text>
        <Text id="Signer_1.User.OuLev5" row="0" column="0" columnspan="0" multiline="False" multilinerows="3" locked="False" label="Signer_1.User.OuLev5" readonly="False" visible="True" required="False" regex="" validationmessage="" tooltip="" tracked="False"><![CDATA[ ]]></Text>
        <Text id="Signer_1.User.OuLev6" row="0" column="0" columnspan="0" multiline="False" multilinerows="3" locked="False" label="Signer_1.User.OuLev6" readonly="False" visible="True" required="False" regex="" validationmessage="" tooltip="" tracked="False"><![CDATA[ ]]></Text>
        <Text id="Signer_1.User.OuLev7" row="0" column="0" columnspan="0" multiline="False" multilinerows="3" locked="False" label="Signer_1.User.OuLev7" readonly="False" visible="True" required="False" regex="" validationmessage="" tooltip="" tracked="False"><![CDATA[ ]]></Text>
        <Text id="Signer_1.User.OuMail" row="0" column="0" columnspan="0" multiline="False" multilinerows="3" locked="False" label="Signer_1.User.OuMail" readonly="False" visible="True" required="False" regex="" validationmessage="" tooltip="" tracked="False"><![CDATA[ ]]></Text>
        <Text id="Signer_1.User.OuPhone" row="0" column="0" columnspan="0" multiline="False" multilinerows="3" locked="False" label="Signer_1.User.OuPhone" readonly="False" visible="True" required="False" regex="" validationmessage="" tooltip="" tracked="False"><![CDATA[ ]]></Text>
        <Text id="Signer_1.User.Phone" row="0" column="0" columnspan="0" multiline="False" multilinerows="3" locked="False" label="Signer_1.User.Phone" readonly="False" visible="True" required="False" regex="" validationmessage="" tooltip="" tracked="False"><![CDATA[ ]]></Text>
        <Text id="Signer_1.User.Postal.City" row="0" column="0" columnspan="0" multiline="False" multilinerows="3" locked="False" label="Signer_1.User.Postal.City" readonly="False" visible="True" required="False" regex="" validationmessage="" tooltip="" tracked="False"><![CDATA[ ]]></Text>
        <Text id="Signer_1.User.Postal.OfficeName" row="0" column="0" columnspan="0" multiline="False" multilinerows="3" locked="False" label="Signer_1.User.Postal.OfficeName" readonly="False" visible="True" required="False" regex="" validationmessage="" tooltip="" tracked="False"><![CDATA[ ]]></Text>
        <Text id="Signer_1.User.Postal.POBox" row="0" column="0" columnspan="0" multiline="False" multilinerows="3" locked="False" label="Signer_1.User.Postal.POBox" readonly="False" visible="True" required="False" regex="" validationmessage="" tooltip="" tracked="False"><![CDATA[ ]]></Text>
        <Text id="Signer_1.User.Postal.Street" row="0" column="0" columnspan="0" multiline="False" multilinerows="3" locked="False" label="Signer_1.User.Postal.Street" readonly="False" visible="True" required="False" regex="" validationmessage="" tooltip="" tracked="False"><![CDATA[ ]]></Text>
        <Text id="Signer_1.User.Postal.Zip" row="0" column="0" columnspan="0" multiline="False" multilinerows="3" locked="False" label="Signer_1.User.Postal.Zip" readonly="False" visible="True" required="False" regex="" validationmessage="" tooltip="" tracked="False"><![CDATA[ ]]></Text>
        <Text id="Signer_1.User.Salutation" row="0" column="0" columnspan="0" multiline="False" multilinerows="3" locked="False" label="Signer_1.User.Salutation" readonly="False" visible="True" required="False" regex="" validationmessage="" tooltip="" tracked="False"><![CDATA[ ]]></Text>
        <Image id="Signer_1.User.Sign" row="0" column="0" columnspan="0" label="Signer_1.User.Sign" locked="False" readonly="False" visible="True">iVBORw0KGgoAAAANSUhEUgAAAAEAAAABCAYAAAAfFcSJAAAAAXNSR0IArs4c6QAAAARnQU1BAACx
jwv8YQUAAAAJcEhZcwAADsMAAA7DAcdvqGQAAAAadEVYdFNvZnR3YXJlAFBhaW50Lk5FVCB2My41
LjEwMPRyoQAAAA1JREFUGFdj+P//PwMACPwC/ohfBuAAAAAASUVORK5CYII=</Image>
        <Text id="Signer_1.User.Title" row="0" column="0" columnspan="0" multiline="False" multilinerows="3" locked="False" label="Signer_1.User.Title" readonly="False" visible="True" required="False" regex="" validationmessage="" tooltip="" tracked="False"><![CDATA[ ]]></Text>
        <Text id="Signer_1.User.Url" row="0" column="0" columnspan="0" multiline="False" multilinerows="3" locked="False" label="Signer_1.User.Url" readonly="False" visible="True" required="False" regex="" validationmessage="" tooltip="" tracked="False"><![CDATA[ ]]></Text>
      </Signer_1>
      <Signer_2 windowwidth="0" windowheight="0" minwindowwidth="0" maxwindowwidth="0" minwindowheight="0" maxwindowheight="0">
        <Text id="Signer_2.Id" row="0" column="0" columnspan="0" multiline="False" multilinerows="3" locked="False" label="Signer_2.Id" readonly="False" visible="True" required="False" regex="" validationmessage="" tooltip="" tracked="False"><![CDATA[00000000-0000-0000-0000-000000000000]]></Text>
        <Text id="Signer_2.OrganizationUnitId" row="0" column="0" columnspan="0" multiline="False" multilinerows="3" locked="False" label="Signer_2.OrganizationUnitId" readonly="False" visible="True" required="False" regex="" validationmessage="" tooltip="" tracked="False"><![CDATA[ ]]></Text>
        <Text id="Signer_2.Org.Postal.Country" row="0" column="0" columnspan="0" multiline="False" multilinerows="3" locked="False" label="Signer_2.Org.Postal.Country" readonly="False" visible="True" required="False" regex="" validationmessage="" tooltip="" tracked="False"><![CDATA[ ]]></Text>
        <Text id="Signer_2.Org.Postal.LZip" row="0" column="0" columnspan="0" multiline="False" multilinerows="3" locked="False" label="Signer_2.Org.Postal.LZip" readonly="False" visible="True" required="False" regex="" validationmessage="" tooltip="" tracked="False"><![CDATA[ ]]></Text>
        <Text id="Signer_2.Org.Title" row="0" column="0" columnspan="0" multiline="False" multilinerows="3" locked="False" label="Signer_2.Org.Title" readonly="False" visible="True" required="False" regex="" validationmessage="" tooltip="" tracked="False"><![CDATA[ ]]></Text>
        <Text id="Signer_2.User.Alias" row="0" column="0" columnspan="0" multiline="False" multilinerows="3" locked="False" label="Signer_2.User.Alias" readonly="False" visible="True" required="False" regex="" validationmessage="" tooltip="" tracked="False"><![CDATA[ ]]></Text>
        <Text id="Signer_2.User.Email" row="0" column="0" columnspan="0" multiline="False" multilinerows="3" locked="False" label="Signer_2.User.Email" readonly="False" visible="True" required="False" regex="" validationmessage="" tooltip="" tracked="False"><![CDATA[ ]]></Text>
        <Text id="Signer_2.User.Fax" row="0" column="0" columnspan="0" multiline="False" multilinerows="3" locked="False" label="Signer_2.User.Fax" readonly="False" visible="True" required="False" regex="" validationmessage="" tooltip="" tracked="False"><![CDATA[ ]]></Text>
        <Text id="Signer_2.User.FirstName" row="0" column="0" columnspan="0" multiline="False" multilinerows="3" locked="False" label="Signer_2.User.FirstName" readonly="False" visible="True" required="False" regex="" validationmessage="" tooltip="" tracked="False"><![CDATA[ ]]></Text>
        <Text id="Signer_2.User.Function" row="0" column="0" columnspan="0" multiline="False" multilinerows="3" locked="False" label="Signer_2.User.Function" readonly="False" visible="True" required="False" regex="" validationmessage="" tooltip="" tracked="False"><![CDATA[ ]]></Text>
        <Text id="Signer_2.User.JobDescription" row="0" column="0" columnspan="0" multiline="False" multilinerows="3" locked="False" label="Signer_2.User.JobDescription" readonly="False" visible="True" required="False" regex="" validationmessage="" tooltip="" tracked="False"><![CDATA[ ]]></Text>
        <Text id="Signer_2.User.LastName" row="0" column="0" columnspan="0" multiline="False" multilinerows="3" locked="False" label="Signer_2.User.LastName" readonly="False" visible="True" required="False" regex="" validationmessage="" tooltip="" tracked="False"><![CDATA[ ]]></Text>
        <Text id="Signer_2.User.OuLev1" row="0" column="0" columnspan="0" multiline="False" multilinerows="3" locked="False" label="Signer_2.User.OuLev1" readonly="False" visible="True" required="False" regex="" validationmessage="" tooltip="" tracked="False"><![CDATA[ ]]></Text>
        <Text id="Signer_2.User.OuLev2" row="0" column="0" columnspan="0" multiline="False" multilinerows="3" locked="False" label="Signer_2.User.OuLev2" readonly="False" visible="True" required="False" regex="" validationmessage="" tooltip="" tracked="False"><![CDATA[ ]]></Text>
        <Text id="Signer_2.User.OuLev3" row="0" column="0" columnspan="0" multiline="False" multilinerows="3" locked="False" label="Signer_2.User.OuLev3" readonly="False" visible="True" required="False" regex="" validationmessage="" tooltip="" tracked="False"><![CDATA[ ]]></Text>
        <Text id="Signer_2.User.OuLev4" row="0" column="0" columnspan="0" multiline="False" multilinerows="3" locked="False" label="Signer_2.User.OuLev4" readonly="False" visible="True" required="False" regex="" validationmessage="" tooltip="" tracked="False"><![CDATA[ ]]></Text>
        <Text id="Signer_2.User.OuLev5" row="0" column="0" columnspan="0" multiline="False" multilinerows="3" locked="False" label="Signer_2.User.OuLev5" readonly="False" visible="True" required="False" regex="" validationmessage="" tooltip="" tracked="False"><![CDATA[ ]]></Text>
        <Text id="Signer_2.User.OuLev6" row="0" column="0" columnspan="0" multiline="False" multilinerows="3" locked="False" label="Signer_2.User.OuLev6" readonly="False" visible="True" required="False" regex="" validationmessage="" tooltip="" tracked="False"><![CDATA[ ]]></Text>
        <Text id="Signer_2.User.OuLev7" row="0" column="0" columnspan="0" multiline="False" multilinerows="3" locked="False" label="Signer_2.User.OuLev7" readonly="False" visible="True" required="False" regex="" validationmessage="" tooltip="" tracked="False"><![CDATA[ ]]></Text>
        <Text id="Signer_2.User.OuMail" row="0" column="0" columnspan="0" multiline="False" multilinerows="3" locked="False" label="Signer_2.User.OuMail" readonly="False" visible="True" required="False" regex="" validationmessage="" tooltip="" tracked="False"><![CDATA[ ]]></Text>
        <Text id="Signer_2.User.OuPhone" row="0" column="0" columnspan="0" multiline="False" multilinerows="3" locked="False" label="Signer_2.User.OuPhone" readonly="False" visible="True" required="False" regex="" validationmessage="" tooltip="" tracked="False"><![CDATA[ ]]></Text>
        <Text id="Signer_2.User.Phone" row="0" column="0" columnspan="0" multiline="False" multilinerows="3" locked="False" label="Signer_2.User.Phone" readonly="False" visible="True" required="False" regex="" validationmessage="" tooltip="" tracked="False"><![CDATA[ ]]></Text>
        <Text id="Signer_2.User.Postal.City" row="0" column="0" columnspan="0" multiline="False" multilinerows="3" locked="False" label="Signer_2.User.Postal.City" readonly="False" visible="True" required="False" regex="" validationmessage="" tooltip="" tracked="False"><![CDATA[ ]]></Text>
        <Text id="Signer_2.User.Postal.OfficeName" row="0" column="0" columnspan="0" multiline="False" multilinerows="3" locked="False" label="Signer_2.User.Postal.OfficeName" readonly="False" visible="True" required="False" regex="" validationmessage="" tooltip="" tracked="False"><![CDATA[ ]]></Text>
        <Text id="Signer_2.User.Postal.POBox" row="0" column="0" columnspan="0" multiline="False" multilinerows="3" locked="False" label="Signer_2.User.Postal.POBox" readonly="False" visible="True" required="False" regex="" validationmessage="" tooltip="" tracked="False"><![CDATA[ ]]></Text>
        <Text id="Signer_2.User.Postal.Street" row="0" column="0" columnspan="0" multiline="False" multilinerows="3" locked="False" label="Signer_2.User.Postal.Street" readonly="False" visible="True" required="False" regex="" validationmessage="" tooltip="" tracked="False"><![CDATA[ ]]></Text>
        <Text id="Signer_2.User.Postal.Zip" row="0" column="0" columnspan="0" multiline="False" multilinerows="3" locked="False" label="Signer_2.User.Postal.Zip" readonly="False" visible="True" required="False" regex="" validationmessage="" tooltip="" tracked="False"><![CDATA[ ]]></Text>
        <Text id="Signer_2.User.Salutation" row="0" column="0" columnspan="0" multiline="False" multilinerows="3" locked="False" label="Signer_2.User.Salutation" readonly="False" visible="True" required="False" regex="" validationmessage="" tooltip="" tracked="False"><![CDATA[ ]]></Text>
        <Image id="Signer_2.User.Sign" row="0" column="0" columnspan="0" label="Signer_2.User.Sign" locked="False" readonly="False" visible="True">iVBORw0KGgoAAAANSUhEUgAAAAEAAAABCAYAAAAfFcSJAAAAAXNSR0IArs4c6QAAAARnQU1BAACx
jwv8YQUAAAAJcEhZcwAADsMAAA7DAcdvqGQAAAAadEVYdFNvZnR3YXJlAFBhaW50Lk5FVCB2My41
LjEwMPRyoQAAAA1JREFUGFdj+P//PwMACPwC/ohfBuAAAAAASUVORK5CYII=</Image>
        <Text id="Signer_2.User.Title" row="0" column="0" columnspan="0" multiline="False" multilinerows="3" locked="False" label="Signer_2.User.Title" readonly="False" visible="True" required="False" regex="" validationmessage="" tooltip="" tracked="False"><![CDATA[ ]]></Text>
        <Text id="Signer_2.User.Url" row="0" column="0" columnspan="0" multiline="False" multilinerows="3" locked="False" label="Signer_2.User.Url" readonly="False" visible="True" required="False" regex="" validationmessage="" tooltip="" tracked="False"><![CDATA[ ]]></Text>
      </Signer_2>
      <Parameter windowwidth="750" windowheight="0" minwindowwidth="0" maxwindowwidth="0" minwindowheight="0" maxwindowheight="0">
        <Text id="DocParam.HeaderSubject" row="1" column="1" columnspan="3" multiline="False" multilinerows="3" locked="False" label="Text Folgefolien" readonly="False" visible="True" required="False" regex="" validationmessage="" tooltip="" tracked="False"><![CDATA[Basis Seminar Neobiota]]></Text>
        <Text id="DocParam.Organisation" row="0" column="1" columnspan="3" multiline="True" multilinerows="1.5" locked="False" label="Organisation" readonly="False" visible="True" required="False" regex="" validationmessage="" tooltip="" tracked="False"><![CDATA[ ]]></Text>
        <Text id="Special.CheckboxGroupViewList" row="0" column="0" columnspan="0" multiline="False" multilinerows="3" locked="False" label="Special.CheckboxGroupViewList" readonly="False" visible="False" required="False" regex="" validationmessage="" tooltip="" tracked="False"><![CDATA[ ]]></Text>
        <Text id="Special.CheckboxGroupViewBox" row="0" column="0" columnspan="0" multiline="False" multilinerows="3" locked="False" label="Special.CheckboxGroupViewBox" readonly="False" visible="False" required="False" regex="" validationmessage="" tooltip="" tracked="False"><![CDATA[ ]]></Text>
        <Text id="Special.CheckboxGroupViewText" row="0" column="0" columnspan="0" multiline="False" multilinerows="3" locked="False" label="Special.CheckboxGroupViewText" readonly="False" visible="False" required="False" regex="" validationmessage="" tooltip="" tracked="False"><![CDATA[ ]]></Text>
        <Text id="Special.CheckboxGroupViewBoxAndText" row="0" column="0" columnspan="0" multiline="False" multilinerows="3" locked="False" label="Special.CheckboxGroupViewBoxAndText" readonly="False" visible="False" required="False" regex="" validationmessage="" tooltip="" tracked="False"><![CDATA[ ]]></Text>
      </Parameter>
      <Scripting windowwidth="0" windowheight="0" minwindowwidth="0" maxwindowwidth="0" minwindowheight="0" maxwindowheight="0">
        <Text id="CustomElements.Presentation.Header.Script1" row="0" column="0" columnspan="0" multiline="False" multilinerows="3" locked="False" label="CustomElements.Presentation.Header.Script1" readonly="False" visible="True" required="False" regex="" validationmessage="" tooltip="" tracked="False"><![CDATA[Kanton Zürich
Baudirektion]]></Text>
        <Text id="CustomElements.Presentation.Header.Script2" row="0" column="0" columnspan="0" multiline="False" multilinerows="3" locked="False" label="CustomElements.Presentation.Header.Script2" readonly="False" visible="True" required="False" regex="" validationmessage="" tooltip="" tracked="False"><![CDATA[ ]]></Text>
        <Text id="CustomElements.Presentation.Header.Script3" row="0" column="0" columnspan="0" multiline="False" multilinerows="3" locked="False" label="CustomElements.Presentation.Header.Script3" readonly="False" visible="True" required="False" regex="" validationmessage="" tooltip="" tracked="False"><![CDATA[ ]]></Text>
        <Text id="CustomElements.Presentation.Presenter" row="0" column="0" columnspan="0" multiline="False" multilinerows="3" locked="False" label="CustomElements.Presentation.Presenter" readonly="False" visible="True" required="False" regex="" validationmessage="" tooltip="" tracked="False"><![CDATA[ ]]></Text>
        <Text id="CustomElements.Presentation.LocationDate" row="0" column="0" columnspan="0" multiline="False" multilinerows="3" locked="False" label="CustomElements.Presentation.LocationDate" readonly="False" visible="True" required="False" regex="" validationmessage="" tooltip="" tracked="False"><![CDATA[ ]]></Text>
        <Text id="CustomElements.Presentation.Header.Block" row="0" column="0" columnspan="0" multiline="False" multilinerows="3" locked="False" label="CustomElements.Presentation.Header.Block" readonly="False" visible="True" required="False" regex="" validationmessage="" tooltip="" tracked="False"><![CDATA[Bianca Saladin]]></Text>
      </Scripting>
    </DataModel>
  </Content>
  <TemplateTree CreationMode="Published">
    <Template tId="a20a20cf-c648-4afd-992a-f9e2913935b8" internalTId="a20a20cf-c648-4afd-992a-f9e2913935b8"/>
  </TemplateTree>
</OneOffixxDocumentPart>
</file>

<file path=customXml/itemProps1.xml><?xml version="1.0" encoding="utf-8"?>
<ds:datastoreItem xmlns:ds="http://schemas.openxmlformats.org/officeDocument/2006/customXml" ds:itemID="{DCB572B2-7A92-479E-BDE4-0BDB8A55028B}">
  <ds:schemaRefs>
    <ds:schemaRef ds:uri="http://www.w3.org/2001/XMLSchema"/>
    <ds:schemaRef ds:uri="http://schema.oneoffixx.com/OneOffixxDocumentPart/1"/>
    <ds:schemaRef ds:uri=""/>
  </ds:schemaRefs>
</ds:datastoreItem>
</file>

<file path=docProps/app.xml><?xml version="1.0" encoding="utf-8"?>
<Properties xmlns="http://schemas.openxmlformats.org/officeDocument/2006/extended-properties" xmlns:vt="http://schemas.openxmlformats.org/officeDocument/2006/docPropsVTypes">
  <Template>eff07209-0729-441c-8da2-8d2c55cbb86a</Template>
  <TotalTime>0</TotalTime>
  <Words>3142</Words>
  <Application>Microsoft Office PowerPoint</Application>
  <PresentationFormat>Bildschirmpräsentation (4:3)</PresentationFormat>
  <Paragraphs>371</Paragraphs>
  <Slides>26</Slides>
  <Notes>26</Notes>
  <HiddenSlides>0</HiddenSlides>
  <MMClips>26</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26</vt:i4>
      </vt:variant>
    </vt:vector>
  </HeadingPairs>
  <TitlesOfParts>
    <vt:vector size="33" baseType="lpstr">
      <vt:lpstr>Arial</vt:lpstr>
      <vt:lpstr>Arial Black</vt:lpstr>
      <vt:lpstr>Calibri</vt:lpstr>
      <vt:lpstr>Calibri </vt:lpstr>
      <vt:lpstr>Symbol</vt:lpstr>
      <vt:lpstr>Wingdings</vt:lpstr>
      <vt:lpstr>Baudirektion_weiss</vt:lpstr>
      <vt:lpstr>PowerPoint-Präsentation</vt:lpstr>
      <vt:lpstr>PowerPoint-Präsentation</vt:lpstr>
      <vt:lpstr>1. Zweck</vt:lpstr>
      <vt:lpstr>2. Profil Neobiota-Kontaktperson</vt:lpstr>
      <vt:lpstr>PowerPoint-Präsentation</vt:lpstr>
      <vt:lpstr>2. Profil Neobiota-Kontaktperson</vt:lpstr>
      <vt:lpstr>PowerPoint-Präsentation</vt:lpstr>
      <vt:lpstr>2. Profil Neobiota-Kontaktperson</vt:lpstr>
      <vt:lpstr>2. Profil Neobiota-Kontaktperson</vt:lpstr>
      <vt:lpstr>2. Profil Neobiota-Kontaktperson</vt:lpstr>
      <vt:lpstr>2. Profil Neobiota-Kontaktperson</vt:lpstr>
      <vt:lpstr>3. Tätigkeitsfelder</vt:lpstr>
      <vt:lpstr>3. Tätigkeitsfelder  Neobiota-Kontaktperson</vt:lpstr>
      <vt:lpstr>PowerPoint-Präsentation</vt:lpstr>
      <vt:lpstr>PowerPoint-Präsentation</vt:lpstr>
      <vt:lpstr>PowerPoint-Präsentation</vt:lpstr>
      <vt:lpstr>PowerPoint-Präsentation</vt:lpstr>
      <vt:lpstr>4. Unterlagen, Unterstützung Tipps</vt:lpstr>
      <vt:lpstr>4. Unterlagen, Unterstützung Tipps</vt:lpstr>
      <vt:lpstr>4. Unterlagen, Unterstützung Tipps</vt:lpstr>
      <vt:lpstr>4. Unterlagen, Unterstützung Tipps</vt:lpstr>
      <vt:lpstr>PowerPoint-Präsentation</vt:lpstr>
      <vt:lpstr>4. Unterlagen, Unterstützung Tipps</vt:lpstr>
      <vt:lpstr>4. Unterlagen, Unterstützung Tipps</vt:lpstr>
      <vt:lpstr>Checkliste &amp; Situationsanalyse</vt:lpstr>
      <vt:lpstr>PowerPoint-Präsentation</vt:lpstr>
    </vt:vector>
  </TitlesOfParts>
  <Company>Kanton Zürich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Saladin Bianca</dc:creator>
  <cp:lastModifiedBy>Saladin Bianca</cp:lastModifiedBy>
  <cp:revision>374</cp:revision>
  <cp:lastPrinted>2019-04-25T09:40:44Z</cp:lastPrinted>
  <dcterms:created xsi:type="dcterms:W3CDTF">2019-04-24T06:27:54Z</dcterms:created>
  <dcterms:modified xsi:type="dcterms:W3CDTF">2020-09-06T20:40:16Z</dcterms:modified>
</cp:coreProperties>
</file>