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3835" r:id="rId3"/>
    <p:sldMasterId id="2147483777" r:id="rId4"/>
    <p:sldMasterId id="2147483819" r:id="rId5"/>
  </p:sldMasterIdLst>
  <p:notesMasterIdLst>
    <p:notesMasterId r:id="rId23"/>
  </p:notesMasterIdLst>
  <p:handoutMasterIdLst>
    <p:handoutMasterId r:id="rId24"/>
  </p:handoutMasterIdLst>
  <p:sldIdLst>
    <p:sldId id="260" r:id="rId6"/>
    <p:sldId id="294" r:id="rId7"/>
    <p:sldId id="267" r:id="rId8"/>
    <p:sldId id="272" r:id="rId9"/>
    <p:sldId id="270" r:id="rId10"/>
    <p:sldId id="269" r:id="rId11"/>
    <p:sldId id="271" r:id="rId12"/>
    <p:sldId id="273" r:id="rId13"/>
    <p:sldId id="289" r:id="rId14"/>
    <p:sldId id="274" r:id="rId15"/>
    <p:sldId id="275" r:id="rId16"/>
    <p:sldId id="276" r:id="rId17"/>
    <p:sldId id="287" r:id="rId18"/>
    <p:sldId id="278" r:id="rId19"/>
    <p:sldId id="288" r:id="rId20"/>
    <p:sldId id="292" r:id="rId21"/>
    <p:sldId id="284" r:id="rId22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72" autoAdjust="0"/>
  </p:normalViewPr>
  <p:slideViewPr>
    <p:cSldViewPr>
      <p:cViewPr varScale="1">
        <p:scale>
          <a:sx n="107" d="100"/>
          <a:sy n="107" d="100"/>
        </p:scale>
        <p:origin x="163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5B22A12-01F7-464F-814F-2657AF5FD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ABBF9-3B8A-4845-8F51-3052CCB54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B7239D3-5E31-40F6-B5A8-63B227397A05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F1E8AC-FBE8-470A-A849-D0189AAA62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454AC6-1AF4-41DF-AFDD-3B5A92A9E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2D3A02B-80FE-480C-93B7-FFC5DC4647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0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FB9AFC5-CB16-453B-85CE-D421D43AEEC7}" type="datetimeFigureOut">
              <a:rPr lang="de-CH" smtClean="0"/>
              <a:pPr/>
              <a:t>15.12.2022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654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OK: Stadtwahlkreise</a:t>
            </a:r>
            <a:r>
              <a:rPr lang="de-CH" baseline="0" dirty="0" smtClean="0"/>
              <a:t> haben eher höhere Frauenanteile (mit ausnahmen allerdings (Kreis 3+9 und 11+12 unter dem Kantonsschnitt)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438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>
                <a:effectLst/>
              </a:rPr>
              <a:t>Durschnittsalter</a:t>
            </a:r>
            <a:r>
              <a:rPr lang="de-CH" dirty="0" smtClean="0">
                <a:effectLst/>
              </a:rPr>
              <a:t> diesmal bei etwa</a:t>
            </a:r>
            <a:r>
              <a:rPr lang="de-CH" baseline="0" dirty="0" smtClean="0">
                <a:effectLst/>
              </a:rPr>
              <a:t> 47% </a:t>
            </a:r>
            <a:r>
              <a:rPr lang="de-CH" dirty="0" smtClean="0">
                <a:effectLst/>
              </a:rPr>
              <a:t>Ganz leichte und stetige </a:t>
            </a:r>
            <a:r>
              <a:rPr lang="de-CH" dirty="0" err="1" smtClean="0">
                <a:effectLst/>
              </a:rPr>
              <a:t>zunahme</a:t>
            </a:r>
            <a:r>
              <a:rPr lang="de-CH" dirty="0" smtClean="0">
                <a:effectLst/>
              </a:rPr>
              <a:t> seit 2007: etwa ein halbes Jahr</a:t>
            </a:r>
            <a:r>
              <a:rPr lang="de-CH" baseline="0" dirty="0" smtClean="0">
                <a:effectLst/>
              </a:rPr>
              <a:t> alle vier Jahre</a:t>
            </a:r>
            <a:endParaRPr lang="de-CH" dirty="0" smtClean="0">
              <a:effectLst/>
            </a:endParaRPr>
          </a:p>
          <a:p>
            <a:r>
              <a:rPr lang="pl-PL" dirty="0" smtClean="0">
                <a:effectLst/>
              </a:rPr>
              <a:t>2011 2015 2019 2023 </a:t>
            </a:r>
            <a:endParaRPr lang="de-CH" dirty="0" smtClean="0">
              <a:effectLst/>
            </a:endParaRPr>
          </a:p>
          <a:p>
            <a:r>
              <a:rPr lang="pl-PL" dirty="0" smtClean="0">
                <a:effectLst/>
              </a:rPr>
              <a:t>45.3 46.0 46.4 46.9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374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594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Berechnung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beruht</a:t>
            </a:r>
            <a:r>
              <a:rPr lang="en-GB" baseline="0" dirty="0" smtClean="0"/>
              <a:t> auf </a:t>
            </a:r>
            <a:r>
              <a:rPr lang="en-GB" baseline="0" dirty="0" err="1" smtClean="0"/>
              <a:t>dem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gegenwärtigen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Parteistärken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Kantonsrat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gab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einige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Parteiwechsel</a:t>
            </a:r>
            <a:r>
              <a:rPr lang="en-GB" baseline="0" dirty="0" smtClean="0"/>
              <a:t>.  Der </a:t>
            </a:r>
            <a:r>
              <a:rPr lang="en-GB" baseline="0" dirty="0" err="1" smtClean="0"/>
              <a:t>Bisherigenanteil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auch</a:t>
            </a:r>
            <a:r>
              <a:rPr lang="en-GB" baseline="0" dirty="0" smtClean="0"/>
              <a:t> so </a:t>
            </a:r>
            <a:r>
              <a:rPr lang="en-GB" baseline="0" dirty="0" err="1" smtClean="0"/>
              <a:t>hoch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Wechsel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unter</a:t>
            </a:r>
            <a:r>
              <a:rPr lang="en-GB" baseline="0" dirty="0" smtClean="0"/>
              <a:t> der </a:t>
            </a:r>
            <a:r>
              <a:rPr lang="en-GB" baseline="0" dirty="0" err="1" smtClean="0"/>
              <a:t>Legislatur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gibt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bisheriger</a:t>
            </a:r>
            <a:r>
              <a:rPr lang="en-GB" baseline="0" dirty="0" smtClean="0"/>
              <a:t>, </a:t>
            </a:r>
            <a:r>
              <a:rPr lang="en-GB" dirty="0" smtClean="0"/>
              <a:t>Hans </a:t>
            </a:r>
            <a:r>
              <a:rPr lang="en-GB" dirty="0" err="1" smtClean="0"/>
              <a:t>Urs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Turbenthal</a:t>
            </a:r>
            <a:r>
              <a:rPr lang="en-GB" dirty="0" smtClean="0"/>
              <a:t> (</a:t>
            </a:r>
            <a:r>
              <a:rPr lang="en-GB" dirty="0" err="1" smtClean="0"/>
              <a:t>ehemals</a:t>
            </a:r>
            <a:r>
              <a:rPr lang="en-GB" dirty="0" smtClean="0"/>
              <a:t> </a:t>
            </a:r>
            <a:r>
              <a:rPr lang="en-GB" dirty="0" err="1" smtClean="0"/>
              <a:t>Grüne</a:t>
            </a:r>
            <a:r>
              <a:rPr lang="en-GB" dirty="0" smtClean="0"/>
              <a:t>) </a:t>
            </a:r>
            <a:r>
              <a:rPr lang="en-GB" dirty="0" err="1" smtClean="0"/>
              <a:t>kandididert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baseline="0" dirty="0" smtClean="0"/>
              <a:t> "</a:t>
            </a:r>
            <a:r>
              <a:rPr lang="en-GB" baseline="0" dirty="0" err="1" smtClean="0"/>
              <a:t>Aufrecht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freie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Liste</a:t>
            </a:r>
            <a:r>
              <a:rPr lang="en-GB" baseline="0" dirty="0" smtClean="0"/>
              <a:t>)"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340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3741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akualisiert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evtl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weglassen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52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7912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090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213">
              <a:defRPr/>
            </a:pPr>
            <a:fld id="{C30A66F4-8C04-4876-A73B-57C6BFF4AD75}" type="slidenum">
              <a:rPr lang="de-CH">
                <a:solidFill>
                  <a:prstClr val="black"/>
                </a:solidFill>
                <a:latin typeface="Calibri" panose="020F0502020204030204"/>
              </a:rPr>
              <a:pPr defTabSz="882213">
                <a:defRPr/>
              </a:pPr>
              <a:t>2</a:t>
            </a:fld>
            <a:endParaRPr lang="de-CH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243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Ok.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25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560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Ok.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579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OK.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53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OK , </a:t>
            </a:r>
            <a:r>
              <a:rPr lang="en-GB" dirty="0" err="1" smtClean="0"/>
              <a:t>gerundet</a:t>
            </a:r>
            <a:r>
              <a:rPr lang="en-GB" dirty="0" smtClean="0"/>
              <a:t> 43%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genau</a:t>
            </a:r>
            <a:r>
              <a:rPr lang="en-GB" baseline="0" dirty="0" smtClean="0"/>
              <a:t> 42.98%, </a:t>
            </a:r>
            <a:r>
              <a:rPr lang="en-GB" baseline="0" dirty="0" err="1" smtClean="0"/>
              <a:t>seit</a:t>
            </a:r>
            <a:r>
              <a:rPr lang="en-GB" baseline="0" dirty="0" smtClean="0"/>
              <a:t> 2011 </a:t>
            </a:r>
            <a:r>
              <a:rPr lang="en-GB" baseline="0" dirty="0" err="1" smtClean="0"/>
              <a:t>entspricht</a:t>
            </a:r>
            <a:r>
              <a:rPr lang="en-GB" baseline="0" dirty="0" smtClean="0"/>
              <a:t> der </a:t>
            </a:r>
            <a:r>
              <a:rPr lang="en-GB" baseline="0" dirty="0" err="1" smtClean="0"/>
              <a:t>Frauenanteil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Gewählten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etwa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demjenigen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unter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Kandidaturen</a:t>
            </a:r>
            <a:r>
              <a:rPr lang="en-GB" baseline="0" dirty="0" smtClean="0"/>
              <a:t> und der Gradient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etwa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derselbe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24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OK, recht klarer links-rechts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gradient</a:t>
            </a:r>
            <a:r>
              <a:rPr lang="de-CH" baseline="0" dirty="0" smtClean="0"/>
              <a:t>, sieht man von Aufrecht freie Liste und der  </a:t>
            </a:r>
            <a:r>
              <a:rPr lang="de-CH" baseline="0" dirty="0" err="1" smtClean="0"/>
              <a:t>PdA</a:t>
            </a:r>
            <a:r>
              <a:rPr lang="de-CH" baseline="0" dirty="0" smtClean="0"/>
              <a:t> ab, die  </a:t>
            </a:r>
            <a:r>
              <a:rPr lang="de-CH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Ja zu einem Wachstumsstopp und</a:t>
            </a:r>
            <a:r>
              <a:rPr lang="de-CH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de-CH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sansPapiers</a:t>
            </a:r>
            <a:r>
              <a:rPr lang="de-CH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je mit nur einem Kandidaten</a:t>
            </a:r>
            <a:endParaRPr lang="de-CH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de-CH" baseline="0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983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Frauenanteil</a:t>
            </a:r>
            <a:r>
              <a:rPr lang="en-GB" dirty="0" smtClean="0"/>
              <a:t> </a:t>
            </a:r>
            <a:r>
              <a:rPr lang="en-GB" dirty="0" err="1" smtClean="0"/>
              <a:t>nimmt</a:t>
            </a:r>
            <a:r>
              <a:rPr lang="en-GB" dirty="0" smtClean="0"/>
              <a:t> </a:t>
            </a:r>
            <a:r>
              <a:rPr lang="en-GB" dirty="0" err="1" smtClean="0"/>
              <a:t>generell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Parteien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langfristig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, und dieses </a:t>
            </a:r>
            <a:r>
              <a:rPr lang="en-GB" baseline="0" dirty="0" err="1" smtClean="0"/>
              <a:t>Jahr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Kantonsratsparteien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ausser</a:t>
            </a:r>
            <a:r>
              <a:rPr lang="en-GB" baseline="0" dirty="0" smtClean="0"/>
              <a:t> der FDP und der EDU). die </a:t>
            </a:r>
            <a:r>
              <a:rPr lang="en-GB" baseline="0" dirty="0" err="1" smtClean="0"/>
              <a:t>langfristige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Reihenfolge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bleibt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etwa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gleich</a:t>
            </a:r>
            <a:r>
              <a:rPr lang="en-GB" baseline="0" dirty="0" smtClean="0"/>
              <a:t>, und </a:t>
            </a:r>
            <a:r>
              <a:rPr lang="en-GB" baseline="0" dirty="0" err="1" smtClean="0"/>
              <a:t>nimmt</a:t>
            </a:r>
            <a:r>
              <a:rPr lang="en-GB" baseline="0" dirty="0" smtClean="0"/>
              <a:t> von links </a:t>
            </a:r>
            <a:r>
              <a:rPr lang="en-GB" baseline="0" dirty="0" err="1" smtClean="0"/>
              <a:t>nach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rechts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tendenziell</a:t>
            </a:r>
            <a:r>
              <a:rPr lang="en-GB" baseline="0" dirty="0" smtClean="0"/>
              <a:t> ab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08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file:///C:\Users\flury\AppData\Local\Temp\5337c5ac-2b40-4328-bef7-56aabc1b7bab.png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C:\Users\flury\AppData\Local\Temp\5337c5ac-2b40-4328-bef7-56aabc1b7bab.pn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file:///C:\Users\flury\AppData\Local\Temp\5337c5ac-2b40-4328-bef7-56aabc1b7bab.png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file:///C:\Users\flury\AppData\Local\Temp\5337c5ac-2b40-4328-bef7-56aabc1b7bab.pn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file:///C:\Users\flury\AppData\Local\Temp\5337c5ac-2b40-4328-bef7-56aabc1b7bab.png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flury\AppData\Local\Temp\5337c5ac-2b40-4328-bef7-56aabc1b7bab.png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el 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52DC3B-D254-4D69-9181-8AD6A32A2C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4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187866"/>
            <a:ext cx="540000" cy="720000"/>
          </a:xfrm>
          <a:prstGeom prst="rect">
            <a:avLst/>
          </a:prstGeom>
        </p:spPr>
      </p:pic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434F8B-EF82-410B-B994-DEAC11B907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0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Weitere ZH-Titelbilder zur Auswahl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el Weiss (ohne 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A6C25C-BDD9-4484-881C-7358EC0A0B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7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187866"/>
            <a:ext cx="540000" cy="720000"/>
          </a:xfrm>
          <a:prstGeom prst="rect">
            <a:avLst/>
          </a:prstGeom>
        </p:spPr>
      </p:pic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91E732-5D1D-43A0-8FB3-B73AF0ED3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1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Zwischen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971600" y="843558"/>
            <a:ext cx="8064896" cy="1647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 Kapitel (ev. bunt)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matfüllend ohne 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1/1 Foto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ierte 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3358" y="293505"/>
            <a:ext cx="4557284" cy="455649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7" y="2182289"/>
            <a:ext cx="4804849" cy="778924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schemeClr val="tx1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1"/>
            <a:ext cx="5143500" cy="5142607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18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statisch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60" y="0"/>
            <a:ext cx="2892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el Landscha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ierte Schlussfolie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>
            <a:lum bright="100000" contrast="-100000"/>
          </a:blip>
          <a:stretch>
            <a:fillRect/>
          </a:stretch>
        </p:blipFill>
        <p:spPr>
          <a:xfrm>
            <a:off x="2293358" y="293505"/>
            <a:ext cx="4557284" cy="455649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7" y="2182289"/>
            <a:ext cx="4804849" cy="778924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schemeClr val="bg1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1"/>
            <a:ext cx="5143500" cy="5142607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54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statisch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381140"/>
            <a:ext cx="4176464" cy="59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el 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16007"/>
            <a:ext cx="675000" cy="900000"/>
          </a:xfrm>
          <a:prstGeom prst="rect">
            <a:avLst/>
          </a:prstGeom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B094928-52DB-474F-B1A0-6850D6832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el Landscha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pic>
        <p:nvPicPr>
          <p:cNvPr id="7" name="Grafik 6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16007"/>
            <a:ext cx="675000" cy="90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F58172-5805-4146-9E2A-A6BD07C342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8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el City 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13686"/>
            <a:ext cx="675000" cy="900000"/>
          </a:xfrm>
          <a:prstGeom prst="rect">
            <a:avLst/>
          </a:prstGeom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B0E300-DDA7-43F5-AE9D-0A938F94A8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el Agglo 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13686"/>
            <a:ext cx="675000" cy="900000"/>
          </a:xfrm>
          <a:prstGeom prst="rect">
            <a:avLst/>
          </a:prstGeom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BD131B4-78CD-437F-BCAE-63E66C5CFC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el S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13686"/>
            <a:ext cx="675000" cy="900000"/>
          </a:xfrm>
          <a:prstGeom prst="rect">
            <a:avLst/>
          </a:prstGeom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8D3314-06D4-435E-8771-0854823F24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el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007"/>
            <a:ext cx="675000" cy="900000"/>
          </a:xfrm>
          <a:prstGeom prst="rect">
            <a:avLst/>
          </a:prstGeom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6" name="Rechtwinkliges Dreieck 5"/>
          <p:cNvSpPr>
            <a:spLocks/>
          </p:cNvSpPr>
          <p:nvPr userDrawn="1"/>
        </p:nvSpPr>
        <p:spPr>
          <a:xfrm>
            <a:off x="0" y="2139702"/>
            <a:ext cx="3059832" cy="3003798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855D708-B97F-4668-8868-F1CCE106CE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3686"/>
            <a:ext cx="675000" cy="900000"/>
          </a:xfrm>
          <a:prstGeom prst="rect">
            <a:avLst/>
          </a:prstGeom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6" name="Rechtwinkliges Dreieck 5"/>
          <p:cNvSpPr>
            <a:spLocks/>
          </p:cNvSpPr>
          <p:nvPr userDrawn="1"/>
        </p:nvSpPr>
        <p:spPr>
          <a:xfrm>
            <a:off x="0" y="2139702"/>
            <a:ext cx="3059832" cy="3003798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2F7D5B-1C81-4AD6-AB71-A1EFD64918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9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aseline="0"/>
            </a:lvl1pPr>
          </a:lstStyle>
          <a:p>
            <a:pPr lvl="0"/>
            <a:r>
              <a:rPr lang="de-DE" dirty="0"/>
              <a:t>01 Inhalt</a:t>
            </a:r>
            <a:br>
              <a:rPr lang="de-DE" dirty="0"/>
            </a:br>
            <a:r>
              <a:rPr lang="de-DE" dirty="0"/>
              <a:t>02 Anfang</a:t>
            </a:r>
            <a:br>
              <a:rPr lang="de-DE" dirty="0"/>
            </a:br>
            <a:r>
              <a:rPr lang="de-DE" dirty="0"/>
              <a:t>03 Mitte</a:t>
            </a:r>
            <a:br>
              <a:rPr lang="de-DE" dirty="0"/>
            </a:br>
            <a:r>
              <a:rPr lang="de-DE" dirty="0"/>
              <a:t>04 Noch was</a:t>
            </a:r>
            <a:br>
              <a:rPr lang="de-DE" dirty="0"/>
            </a:br>
            <a:r>
              <a:rPr lang="de-DE" dirty="0"/>
              <a:t>05 Dann ist Schluss</a:t>
            </a:r>
          </a:p>
        </p:txBody>
      </p:sp>
    </p:spTree>
    <p:extLst>
      <p:ext uri="{BB962C8B-B14F-4D97-AF65-F5344CB8AC3E}">
        <p14:creationId xmlns:p14="http://schemas.microsoft.com/office/powerpoint/2010/main" val="25484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el City 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187866"/>
            <a:ext cx="540000" cy="720000"/>
          </a:xfrm>
          <a:prstGeom prst="rect">
            <a:avLst/>
          </a:prstGeom>
        </p:spPr>
      </p:pic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D07C817-FD57-4DDE-84F6-FB4171F077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Ein Satz, Wort, Zahl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latin typeface="+mj-lt"/>
              </a:defRPr>
            </a:lvl1pPr>
          </a:lstStyle>
          <a:p>
            <a:r>
              <a:rPr lang="de-DE" dirty="0"/>
              <a:t>Die Gedanken sind frei.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82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 Ein Satz, Wort, Zahl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Ihr Text – falls gewünscht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50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 Ein Satz, Wort, Zahl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Ihr Text – falls gewünscht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32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 Ein Satz, Wort, Zahl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Ihr Text – falls gewünscht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7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 Ein Satz, Wort, Zahl..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Ihr Text – falls gewünscht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65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 Ein Satz, Wort, Zahl...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Ihr Text – falls gewünscht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52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chrif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5556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/>
              <a:t>Text </a:t>
            </a:r>
            <a:r>
              <a:rPr lang="de-DE" dirty="0" err="1"/>
              <a:t>gross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275606"/>
            <a:ext cx="8064496" cy="3456384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 baseline="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 sz="2400"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dirty="0"/>
              <a:t>Hier folgen die Ausführungen, mit oder ohne Gedankenstriche (aber keine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chrif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89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Text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806489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3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3131840" y="720000"/>
            <a:ext cx="525698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131840" y="1152000"/>
            <a:ext cx="525658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59113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</a:t>
            </a:r>
          </a:p>
        </p:txBody>
      </p:sp>
    </p:spTree>
    <p:extLst>
      <p:ext uri="{BB962C8B-B14F-4D97-AF65-F5344CB8AC3E}">
        <p14:creationId xmlns:p14="http://schemas.microsoft.com/office/powerpoint/2010/main" val="40962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 txBox="1">
            <a:spLocks/>
          </p:cNvSpPr>
          <p:nvPr userDrawn="1"/>
        </p:nvSpPr>
        <p:spPr>
          <a:xfrm>
            <a:off x="4644007" y="720000"/>
            <a:ext cx="4392957" cy="433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4392488" cy="386802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</p:spTree>
    <p:extLst>
      <p:ext uri="{BB962C8B-B14F-4D97-AF65-F5344CB8AC3E}">
        <p14:creationId xmlns:p14="http://schemas.microsoft.com/office/powerpoint/2010/main" val="24776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el Agglo 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187866"/>
            <a:ext cx="540000" cy="720000"/>
          </a:xfrm>
          <a:prstGeom prst="rect">
            <a:avLst/>
          </a:prstGeom>
        </p:spPr>
      </p:pic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4DC332E-19C3-4F98-A6E0-8E6497A3E8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8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6228184" y="720000"/>
            <a:ext cx="2808312" cy="77163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228184" y="1563638"/>
            <a:ext cx="2808312" cy="34563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2/3 Foto</a:t>
            </a:r>
          </a:p>
        </p:txBody>
      </p:sp>
    </p:spTree>
    <p:extLst>
      <p:ext uri="{BB962C8B-B14F-4D97-AF65-F5344CB8AC3E}">
        <p14:creationId xmlns:p14="http://schemas.microsoft.com/office/powerpoint/2010/main" val="40969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8064896" cy="1347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556000"/>
            <a:ext cx="9144000" cy="2592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</p:spTree>
    <p:extLst>
      <p:ext uri="{BB962C8B-B14F-4D97-AF65-F5344CB8AC3E}">
        <p14:creationId xmlns:p14="http://schemas.microsoft.com/office/powerpoint/2010/main" val="8272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21433"/>
            <a:ext cx="8064896" cy="2211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0000"/>
            <a:ext cx="9144000" cy="1728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 unten</a:t>
            </a:r>
          </a:p>
        </p:txBody>
      </p:sp>
    </p:spTree>
    <p:extLst>
      <p:ext uri="{BB962C8B-B14F-4D97-AF65-F5344CB8AC3E}">
        <p14:creationId xmlns:p14="http://schemas.microsoft.com/office/powerpoint/2010/main" val="314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,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707904" y="1152000"/>
            <a:ext cx="5328592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600" y="1152000"/>
            <a:ext cx="2700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Hochformat</a:t>
            </a:r>
          </a:p>
        </p:txBody>
      </p:sp>
    </p:spTree>
    <p:extLst>
      <p:ext uri="{BB962C8B-B14F-4D97-AF65-F5344CB8AC3E}">
        <p14:creationId xmlns:p14="http://schemas.microsoft.com/office/powerpoint/2010/main" val="42515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,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4392488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360045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Quadrat</a:t>
            </a:r>
          </a:p>
        </p:txBody>
      </p:sp>
    </p:spTree>
    <p:extLst>
      <p:ext uri="{BB962C8B-B14F-4D97-AF65-F5344CB8AC3E}">
        <p14:creationId xmlns:p14="http://schemas.microsoft.com/office/powerpoint/2010/main" val="23523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,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5868144" y="1152000"/>
            <a:ext cx="3168352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4788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Querformat</a:t>
            </a:r>
          </a:p>
        </p:txBody>
      </p:sp>
    </p:spTree>
    <p:extLst>
      <p:ext uri="{BB962C8B-B14F-4D97-AF65-F5344CB8AC3E}">
        <p14:creationId xmlns:p14="http://schemas.microsoft.com/office/powerpoint/2010/main" val="995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3867894"/>
            <a:ext cx="3600400" cy="8640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 A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78800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 B</a:t>
            </a:r>
          </a:p>
        </p:txBody>
      </p:sp>
      <p:sp>
        <p:nvSpPr>
          <p:cNvPr id="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800626" y="3876625"/>
            <a:ext cx="3600400" cy="8640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4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01 Inhalt</a:t>
            </a:r>
            <a:br>
              <a:rPr lang="de-DE" dirty="0"/>
            </a:br>
            <a:r>
              <a:rPr lang="de-DE" dirty="0"/>
              <a:t>02 Anfang</a:t>
            </a:r>
            <a:br>
              <a:rPr lang="de-DE" dirty="0"/>
            </a:br>
            <a:r>
              <a:rPr lang="de-DE" dirty="0"/>
              <a:t>03 Mitte</a:t>
            </a:r>
            <a:br>
              <a:rPr lang="de-DE" dirty="0"/>
            </a:br>
            <a:r>
              <a:rPr lang="de-DE" dirty="0"/>
              <a:t>04 Noch was</a:t>
            </a:r>
            <a:br>
              <a:rPr lang="de-DE" dirty="0"/>
            </a:br>
            <a:r>
              <a:rPr lang="de-DE" dirty="0"/>
              <a:t>05 Dann ist Schluss</a:t>
            </a:r>
          </a:p>
        </p:txBody>
      </p:sp>
    </p:spTree>
    <p:extLst>
      <p:ext uri="{BB962C8B-B14F-4D97-AF65-F5344CB8AC3E}">
        <p14:creationId xmlns:p14="http://schemas.microsoft.com/office/powerpoint/2010/main" val="5694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Satz, Wort, Zahl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9144000" cy="36004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Die Gedanken sind frei.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22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chrif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5556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</a:t>
            </a:r>
            <a:r>
              <a:rPr lang="de-DE" dirty="0" err="1"/>
              <a:t>gross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275606"/>
            <a:ext cx="8064496" cy="3456384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 baseline="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24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24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24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Hier folgen die Ausführungen, mit oder ohne Gedankenstriche (aber keine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00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el S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0745" y="146765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Direktion der Justiz und des Innern</a:t>
            </a:r>
          </a:p>
        </p:txBody>
      </p:sp>
      <p:pic>
        <p:nvPicPr>
          <p:cNvPr id="12" name="Grafik 11" descr="Loewe_ZH_weis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187866"/>
            <a:ext cx="540000" cy="720000"/>
          </a:xfrm>
          <a:prstGeom prst="rect">
            <a:avLst/>
          </a:prstGeom>
        </p:spPr>
      </p:pic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59703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15033" y="1578892"/>
            <a:ext cx="7321001" cy="164093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434F8B-EF82-410B-B994-DEAC11B907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7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chrif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896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806489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9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3131840" y="720000"/>
            <a:ext cx="5256984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131840" y="1152000"/>
            <a:ext cx="525658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59113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1/3 Foto</a:t>
            </a:r>
          </a:p>
        </p:txBody>
      </p:sp>
    </p:spTree>
    <p:extLst>
      <p:ext uri="{BB962C8B-B14F-4D97-AF65-F5344CB8AC3E}">
        <p14:creationId xmlns:p14="http://schemas.microsoft.com/office/powerpoint/2010/main" val="11151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 txBox="1">
            <a:spLocks/>
          </p:cNvSpPr>
          <p:nvPr userDrawn="1"/>
        </p:nvSpPr>
        <p:spPr>
          <a:xfrm>
            <a:off x="4644007" y="720000"/>
            <a:ext cx="4392957" cy="433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 etwas kleiner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4392488" cy="386802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</p:spTree>
    <p:extLst>
      <p:ext uri="{BB962C8B-B14F-4D97-AF65-F5344CB8AC3E}">
        <p14:creationId xmlns:p14="http://schemas.microsoft.com/office/powerpoint/2010/main" val="3105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6228184" y="720000"/>
            <a:ext cx="2808312" cy="77163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228184" y="1563638"/>
            <a:ext cx="2808312" cy="34563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2/3 Foto</a:t>
            </a:r>
          </a:p>
        </p:txBody>
      </p:sp>
    </p:spTree>
    <p:extLst>
      <p:ext uri="{BB962C8B-B14F-4D97-AF65-F5344CB8AC3E}">
        <p14:creationId xmlns:p14="http://schemas.microsoft.com/office/powerpoint/2010/main" val="41325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8064896" cy="1347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556000"/>
            <a:ext cx="9144000" cy="2592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</p:spTree>
    <p:extLst>
      <p:ext uri="{BB962C8B-B14F-4D97-AF65-F5344CB8AC3E}">
        <p14:creationId xmlns:p14="http://schemas.microsoft.com/office/powerpoint/2010/main" val="14874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21433"/>
            <a:ext cx="8064896" cy="2211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0000"/>
            <a:ext cx="9144000" cy="1728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1/3 Foto unten</a:t>
            </a:r>
          </a:p>
        </p:txBody>
      </p:sp>
    </p:spTree>
    <p:extLst>
      <p:ext uri="{BB962C8B-B14F-4D97-AF65-F5344CB8AC3E}">
        <p14:creationId xmlns:p14="http://schemas.microsoft.com/office/powerpoint/2010/main" val="6839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,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707904" y="1152000"/>
            <a:ext cx="5328592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600" y="1152000"/>
            <a:ext cx="2700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Hochformat</a:t>
            </a:r>
          </a:p>
        </p:txBody>
      </p:sp>
    </p:spTree>
    <p:extLst>
      <p:ext uri="{BB962C8B-B14F-4D97-AF65-F5344CB8AC3E}">
        <p14:creationId xmlns:p14="http://schemas.microsoft.com/office/powerpoint/2010/main" val="1727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,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4392488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360045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Quadrat</a:t>
            </a:r>
          </a:p>
        </p:txBody>
      </p:sp>
    </p:spTree>
    <p:extLst>
      <p:ext uri="{BB962C8B-B14F-4D97-AF65-F5344CB8AC3E}">
        <p14:creationId xmlns:p14="http://schemas.microsoft.com/office/powerpoint/2010/main" val="28375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,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496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5868144" y="1152000"/>
            <a:ext cx="3168352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4788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Querformat</a:t>
            </a:r>
          </a:p>
        </p:txBody>
      </p:sp>
    </p:spTree>
    <p:extLst>
      <p:ext uri="{BB962C8B-B14F-4D97-AF65-F5344CB8AC3E}">
        <p14:creationId xmlns:p14="http://schemas.microsoft.com/office/powerpoint/2010/main" val="31194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3867894"/>
            <a:ext cx="3600400" cy="8640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Quer A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78800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Quer B</a:t>
            </a:r>
          </a:p>
        </p:txBody>
      </p:sp>
      <p:sp>
        <p:nvSpPr>
          <p:cNvPr id="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800626" y="3876625"/>
            <a:ext cx="3600400" cy="8640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>
                <a:solidFill>
                  <a:schemeClr val="bg1"/>
                </a:solidFill>
              </a:defRPr>
            </a:lvl1pPr>
            <a:lvl2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4pPr>
            <a:lvl5pPr algn="l">
              <a:buFont typeface="Symbol" pitchFamily="18" charset="2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28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5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1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Weitere ZH-Titelbilder zur Auswah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Loewe_ZH_schwar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540000" cy="720000"/>
          </a:xfrm>
          <a:prstGeom prst="rect">
            <a:avLst/>
          </a:prstGeom>
        </p:spPr>
      </p:pic>
      <p:pic>
        <p:nvPicPr>
          <p:cNvPr id="9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4" r:link="rId5" cstate="print"/>
          <a:stretch>
            <a:fillRect/>
          </a:stretch>
        </p:blipFill>
        <p:spPr>
          <a:xfrm>
            <a:off x="851526" y="478882"/>
            <a:ext cx="129600" cy="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006699" y="152620"/>
            <a:ext cx="6350000" cy="2080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800" dirty="0">
                <a:solidFill>
                  <a:schemeClr val="tx1"/>
                </a:solidFill>
                <a:latin typeface="+mj-lt"/>
              </a:rPr>
              <a:t>Kanton Zürich
Direktion der Justiz und des Innern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00745" y="462024"/>
            <a:ext cx="7325764" cy="1107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Zwei </a:t>
            </a:r>
            <a:br>
              <a:rPr lang="de-DE" dirty="0"/>
            </a:br>
            <a:r>
              <a:rPr lang="de-DE" dirty="0"/>
              <a:t>Titelzeilen</a:t>
            </a:r>
          </a:p>
        </p:txBody>
      </p:sp>
      <p:sp>
        <p:nvSpPr>
          <p:cNvPr id="16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05508" y="1585587"/>
            <a:ext cx="7321001" cy="986163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D824C-AB86-40A5-B627-B8E90D0F5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file:///C:\Users\flury\AppData\Local\Temp\5337c5ac-2b40-4328-bef7-56aabc1b7bab.png" TargetMode="Externa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file:///C:\Users\flury\AppData\Local\Temp\5337c5ac-2b40-4328-bef7-56aabc1b7bab.png" TargetMode="Externa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3096C89-E7C9-41A2-A85A-19133CA05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9256" y="329670"/>
            <a:ext cx="72000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  <p:sldLayoutId id="2147483767" r:id="rId3"/>
    <p:sldLayoutId id="2147483775" r:id="rId4"/>
    <p:sldLayoutId id="2147483776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50" r:id="rId11"/>
    <p:sldLayoutId id="2147483849" r:id="rId12"/>
    <p:sldLayoutId id="2147483851" r:id="rId13"/>
    <p:sldLayoutId id="2147483774" r:id="rId14"/>
    <p:sldLayoutId id="2147483809" r:id="rId15"/>
    <p:sldLayoutId id="2147483737" r:id="rId16"/>
    <p:sldLayoutId id="2147483719" r:id="rId17"/>
    <p:sldLayoutId id="2147483800" r:id="rId18"/>
    <p:sldLayoutId id="2147483833" r:id="rId19"/>
    <p:sldLayoutId id="2147483818" r:id="rId20"/>
    <p:sldLayoutId id="214748383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18B6E9-31CB-4A76-A647-1E95CD585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9256" y="329670"/>
            <a:ext cx="72000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4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0" r:link="rId21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###DocParam.HeaderSubject###"/>
          <p:cNvSpPr txBox="1"/>
          <p:nvPr userDrawn="1"/>
        </p:nvSpPr>
        <p:spPr>
          <a:xfrm>
            <a:off x="7000682" y="291805"/>
            <a:ext cx="196380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 dirty="0">
                <a:latin typeface="+mn-lt"/>
              </a:rPr>
              <a:t>Direktion der Justiz und des Innern</a:t>
            </a:r>
          </a:p>
          <a:p>
            <a:fld id="{3DA8957F-552B-4460-9EB4-7F8077F7099E}" type="slidenum">
              <a:rPr lang="de-CH" sz="800" smtClean="0"/>
              <a:t>‹Nr.›</a:t>
            </a:fld>
            <a:r>
              <a:rPr lang="de-CH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3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15" r:link="rId16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###DocParam.HeaderSubject###"/>
          <p:cNvSpPr txBox="1"/>
          <p:nvPr userDrawn="1"/>
        </p:nvSpPr>
        <p:spPr>
          <a:xfrm>
            <a:off x="7000682" y="291805"/>
            <a:ext cx="196380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 dirty="0">
                <a:solidFill>
                  <a:schemeClr val="bg1"/>
                </a:solidFill>
                <a:latin typeface="+mn-lt"/>
              </a:rPr>
              <a:t>Direktion der Justiz und des Innern</a:t>
            </a:r>
          </a:p>
          <a:p>
            <a:fld id="{3DA8957F-552B-4460-9EB4-7F8077F7099E}" type="slidenum">
              <a:rPr lang="de-CH" sz="800" smtClean="0">
                <a:solidFill>
                  <a:schemeClr val="bg1"/>
                </a:solidFill>
              </a:rPr>
              <a:t>‹Nr.›</a:t>
            </a:fld>
            <a:r>
              <a:rPr lang="de-CH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45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hlen.zh.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sz="3600" dirty="0" smtClean="0"/>
              <a:t>Kantonsratswahlen 2023 – Listen und Kandidierende</a:t>
            </a:r>
          </a:p>
          <a:p>
            <a:endParaRPr lang="de-CH" sz="3600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0"/>
          </p:nvPr>
        </p:nvSpPr>
        <p:spPr>
          <a:xfrm>
            <a:off x="1015033" y="1794916"/>
            <a:ext cx="7321001" cy="1640930"/>
          </a:xfrm>
        </p:spPr>
        <p:txBody>
          <a:bodyPr/>
          <a:lstStyle/>
          <a:p>
            <a:r>
              <a:rPr lang="de-CH" sz="1800" dirty="0" smtClean="0"/>
              <a:t>Dr. Peter Moser</a:t>
            </a:r>
            <a:endParaRPr lang="de-CH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62AA47-6D58-44CA-BE9B-107A176956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Statistisches Amt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8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2112"/>
            <a:ext cx="7467952" cy="41820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45556"/>
            <a:ext cx="8467608" cy="401433"/>
          </a:xfrm>
        </p:spPr>
        <p:txBody>
          <a:bodyPr/>
          <a:lstStyle/>
          <a:p>
            <a:r>
              <a:rPr lang="de-CH" dirty="0" smtClean="0"/>
              <a:t>Frauenanteil Wahlkreise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1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70603"/>
            <a:ext cx="7603515" cy="42579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45556"/>
            <a:ext cx="8467608" cy="401433"/>
          </a:xfrm>
        </p:spPr>
        <p:txBody>
          <a:bodyPr/>
          <a:lstStyle/>
          <a:p>
            <a:r>
              <a:rPr lang="de-CH" dirty="0" smtClean="0"/>
              <a:t>Durchschnittsalter Listen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7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80800"/>
            <a:ext cx="7547713" cy="4226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45556"/>
            <a:ext cx="8467608" cy="401433"/>
          </a:xfrm>
        </p:spPr>
        <p:txBody>
          <a:bodyPr/>
          <a:lstStyle/>
          <a:p>
            <a:r>
              <a:rPr lang="de-CH" dirty="0" smtClean="0"/>
              <a:t>Durchschnittsalter Wahlkreise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80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7557228" cy="42320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32" y="245556"/>
            <a:ext cx="8064896" cy="401433"/>
          </a:xfrm>
        </p:spPr>
        <p:txBody>
          <a:bodyPr/>
          <a:lstStyle/>
          <a:p>
            <a:r>
              <a:rPr lang="de-CH" dirty="0" smtClean="0"/>
              <a:t>Kandidaturen Bisherige: Listen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69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7590174" cy="42504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0262"/>
            <a:ext cx="8064896" cy="401433"/>
          </a:xfrm>
        </p:spPr>
        <p:txBody>
          <a:bodyPr/>
          <a:lstStyle/>
          <a:p>
            <a:r>
              <a:rPr lang="de-CH" dirty="0" smtClean="0"/>
              <a:t>Kandidaturen Bisherige</a:t>
            </a:r>
            <a:r>
              <a:rPr lang="de-CH" dirty="0"/>
              <a:t>: </a:t>
            </a:r>
            <a:r>
              <a:rPr lang="de-CH" dirty="0" smtClean="0"/>
              <a:t>Wahlkreise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83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424936" cy="401433"/>
          </a:xfrm>
        </p:spPr>
        <p:txBody>
          <a:bodyPr/>
          <a:lstStyle/>
          <a:p>
            <a:r>
              <a:rPr lang="de-CH" dirty="0" smtClean="0"/>
              <a:t>Noch etwas weiss man schon jetzt…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971600" y="771550"/>
            <a:ext cx="8064896" cy="396044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Im Bezirk </a:t>
            </a:r>
            <a:r>
              <a:rPr lang="de-CH" dirty="0" err="1" smtClean="0"/>
              <a:t>Andelfingen</a:t>
            </a:r>
            <a:r>
              <a:rPr lang="de-CH" dirty="0" smtClean="0"/>
              <a:t> (WK XVI) bewerben sich 37 Kandidaturen von 10 Listen auf 4 Sitze: </a:t>
            </a:r>
          </a:p>
          <a:p>
            <a:r>
              <a:rPr lang="de-CH" dirty="0" smtClean="0"/>
              <a:t>es gibt 998'630 unterschiedliche Möglichkeiten einen Wahlzettel gültig auszufüllen. </a:t>
            </a:r>
          </a:p>
          <a:p>
            <a:r>
              <a:rPr lang="de-CH" dirty="0" smtClean="0"/>
              <a:t>Aufeinandergestapelt gäbe das einen Papierturm von etwa 128m Höhe (ziemlich genau der 126m hohe Prime Tower in Zürich)</a:t>
            </a:r>
          </a:p>
          <a:p>
            <a:pPr marL="0" indent="0">
              <a:buNone/>
            </a:pPr>
            <a:r>
              <a:rPr lang="de-CH" dirty="0" smtClean="0"/>
              <a:t>Im Bezirk Bülach </a:t>
            </a:r>
            <a:r>
              <a:rPr lang="de-CH" dirty="0"/>
              <a:t>(</a:t>
            </a:r>
            <a:r>
              <a:rPr lang="de-CH" dirty="0" smtClean="0"/>
              <a:t>WK XVII) bewerben sich 171 </a:t>
            </a:r>
            <a:r>
              <a:rPr lang="de-CH" dirty="0"/>
              <a:t>Kandidaturen </a:t>
            </a:r>
            <a:r>
              <a:rPr lang="de-CH" dirty="0" smtClean="0"/>
              <a:t>auf 10 Listen um 18 Sitze </a:t>
            </a:r>
          </a:p>
          <a:p>
            <a:r>
              <a:rPr lang="de-CH" dirty="0" smtClean="0"/>
              <a:t>gibt es</a:t>
            </a:r>
            <a:r>
              <a:rPr lang="de-CH" b="1" dirty="0" smtClean="0"/>
              <a:t> </a:t>
            </a:r>
            <a:r>
              <a:rPr lang="de-CH" dirty="0" smtClean="0"/>
              <a:t>56'336'302'297'650'584'260'268'860 Möglichkeiten</a:t>
            </a:r>
            <a:r>
              <a:rPr lang="de-CH" b="1" dirty="0" smtClean="0"/>
              <a:t> </a:t>
            </a:r>
            <a:r>
              <a:rPr lang="de-CH" dirty="0" smtClean="0"/>
              <a:t>eine 26-stellige Zahl.</a:t>
            </a:r>
          </a:p>
          <a:p>
            <a:r>
              <a:rPr lang="de-CH" dirty="0" smtClean="0"/>
              <a:t>Die Umrechnung in geläufige Grössen ist bei diesen Dimensionen wenig hilfreich – es geht um Lichtjahre, bzw. Äonen…</a:t>
            </a:r>
          </a:p>
          <a:p>
            <a:endParaRPr lang="de-CH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geht es weiter mit den Listen für den Kantonsrat?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995686"/>
            <a:ext cx="8064496" cy="2736304"/>
          </a:xfrm>
        </p:spPr>
        <p:txBody>
          <a:bodyPr/>
          <a:lstStyle/>
          <a:p>
            <a:r>
              <a:rPr lang="de-CH" dirty="0" smtClean="0"/>
              <a:t>ab 19. Dezember online auf </a:t>
            </a:r>
            <a:r>
              <a:rPr lang="de-CH" dirty="0" smtClean="0">
                <a:hlinkClick r:id="rId3"/>
              </a:rPr>
              <a:t>www.wahlen.zh.ch</a:t>
            </a:r>
            <a:endParaRPr lang="de-CH" dirty="0" smtClean="0"/>
          </a:p>
          <a:p>
            <a:r>
              <a:rPr lang="de-CH" dirty="0" smtClean="0"/>
              <a:t>Veröffentlichung im Amtsblatt am 23. Dezember 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9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Informationsveranstaltungen zu den Wahlen für Medienschaffende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sz="quarter" idx="10"/>
          </p:nvPr>
        </p:nvSpPr>
        <p:spPr>
          <a:xfrm>
            <a:off x="971600" y="1995686"/>
            <a:ext cx="8064496" cy="2736304"/>
          </a:xfrm>
        </p:spPr>
        <p:txBody>
          <a:bodyPr/>
          <a:lstStyle/>
          <a:p>
            <a:r>
              <a:rPr lang="de-CH" dirty="0" smtClean="0"/>
              <a:t>Erläuterungen zum Webauftritt, zu den Hochrechnungen und zum Wahlverfahren</a:t>
            </a:r>
          </a:p>
          <a:p>
            <a:r>
              <a:rPr lang="de-CH" dirty="0" smtClean="0"/>
              <a:t>Datum 1. Februar 2023, 10 Uhr im Medienzentrum; </a:t>
            </a:r>
            <a:r>
              <a:rPr lang="de-CH" dirty="0"/>
              <a:t> </a:t>
            </a:r>
            <a:r>
              <a:rPr lang="de-CH" dirty="0" smtClean="0"/>
              <a:t>   Einladung folgt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32" y="245556"/>
            <a:ext cx="8064896" cy="401433"/>
          </a:xfrm>
        </p:spPr>
        <p:txBody>
          <a:bodyPr/>
          <a:lstStyle/>
          <a:p>
            <a:r>
              <a:rPr lang="de-CH" dirty="0" smtClean="0"/>
              <a:t>Die Listen…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46446787"/>
              </p:ext>
            </p:extLst>
          </p:nvPr>
        </p:nvGraphicFramePr>
        <p:xfrm>
          <a:off x="755576" y="699544"/>
          <a:ext cx="7632847" cy="4104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651472694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83"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Listennummer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Listenbezeichnung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Kurzbezeichnung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9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98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SVP Schweizerische Volkspartei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99735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 – Sozialdemokratische Partei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FDP.Die</a:t>
                      </a:r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Liberalen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FDP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Grünliberale – GLP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GRÜNE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GRÜNE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 Mitte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 Mitte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Evangelische Volkspartei (EVP)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– Alternative Liste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 Eidgenössisch-Demokratische Union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Aufrecht / Freie Liste (</a:t>
                      </a:r>
                      <a:r>
                        <a:rPr lang="de-CH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AuFL</a:t>
                      </a:r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AuFL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Partei der Arbeit (</a:t>
                      </a:r>
                      <a:r>
                        <a:rPr lang="de-CH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PdA</a:t>
                      </a:r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PdA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 zu einem Wachstumsstopp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Stopp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814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SansPapiersPolitiques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SaPaPo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9542"/>
            <a:ext cx="7471878" cy="4184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32" y="245556"/>
            <a:ext cx="8064896" cy="401433"/>
          </a:xfrm>
        </p:spPr>
        <p:txBody>
          <a:bodyPr/>
          <a:lstStyle/>
          <a:p>
            <a:r>
              <a:rPr lang="de-CH" dirty="0" smtClean="0"/>
              <a:t>Anzahl Listen 1979-2023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34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45556"/>
            <a:ext cx="8395600" cy="401433"/>
          </a:xfrm>
        </p:spPr>
        <p:txBody>
          <a:bodyPr/>
          <a:lstStyle/>
          <a:p>
            <a:r>
              <a:rPr lang="de-CH" dirty="0" smtClean="0"/>
              <a:t>Die Listen in den Wahlkreisen</a:t>
            </a:r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68163"/>
              </p:ext>
            </p:extLst>
          </p:nvPr>
        </p:nvGraphicFramePr>
        <p:xfrm>
          <a:off x="395534" y="699544"/>
          <a:ext cx="8424937" cy="4140653"/>
        </p:xfrm>
        <a:graphic>
          <a:graphicData uri="http://schemas.openxmlformats.org/drawingml/2006/table">
            <a:tbl>
              <a:tblPr/>
              <a:tblGrid>
                <a:gridCol w="1516046">
                  <a:extLst>
                    <a:ext uri="{9D8B030D-6E8A-4147-A177-3AD203B41FA5}">
                      <a16:colId xmlns:a16="http://schemas.microsoft.com/office/drawing/2014/main" val="2460395346"/>
                    </a:ext>
                  </a:extLst>
                </a:gridCol>
                <a:gridCol w="371446">
                  <a:extLst>
                    <a:ext uri="{9D8B030D-6E8A-4147-A177-3AD203B41FA5}">
                      <a16:colId xmlns:a16="http://schemas.microsoft.com/office/drawing/2014/main" val="510819395"/>
                    </a:ext>
                  </a:extLst>
                </a:gridCol>
                <a:gridCol w="520024">
                  <a:extLst>
                    <a:ext uri="{9D8B030D-6E8A-4147-A177-3AD203B41FA5}">
                      <a16:colId xmlns:a16="http://schemas.microsoft.com/office/drawing/2014/main" val="3231484596"/>
                    </a:ext>
                  </a:extLst>
                </a:gridCol>
                <a:gridCol w="520024">
                  <a:extLst>
                    <a:ext uri="{9D8B030D-6E8A-4147-A177-3AD203B41FA5}">
                      <a16:colId xmlns:a16="http://schemas.microsoft.com/office/drawing/2014/main" val="995643789"/>
                    </a:ext>
                  </a:extLst>
                </a:gridCol>
                <a:gridCol w="516094">
                  <a:extLst>
                    <a:ext uri="{9D8B030D-6E8A-4147-A177-3AD203B41FA5}">
                      <a16:colId xmlns:a16="http://schemas.microsoft.com/office/drawing/2014/main" val="1629104716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3850609792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3340624444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3289175817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3497501183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2120732659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3793583149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3656822145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2003641120"/>
                    </a:ext>
                  </a:extLst>
                </a:gridCol>
                <a:gridCol w="552455">
                  <a:extLst>
                    <a:ext uri="{9D8B030D-6E8A-4147-A177-3AD203B41FA5}">
                      <a16:colId xmlns:a16="http://schemas.microsoft.com/office/drawing/2014/main" val="1299468909"/>
                    </a:ext>
                  </a:extLst>
                </a:gridCol>
              </a:tblGrid>
              <a:tr h="158741">
                <a:tc>
                  <a:txBody>
                    <a:bodyPr/>
                    <a:lstStyle/>
                    <a:p>
                      <a:pPr algn="ctr" fontAlgn="b"/>
                      <a:endParaRPr lang="de-CH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0" marR="5640" marT="564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SVP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FDP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GLP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Grüne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Die Mitte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EVP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AL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EDU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AuFL</a:t>
                      </a:r>
                      <a:endParaRPr lang="de-CH" sz="7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PdA</a:t>
                      </a:r>
                      <a:endParaRPr lang="de-CH" sz="7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Stopp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SaPaPo</a:t>
                      </a:r>
                      <a:endParaRPr lang="de-CH" sz="7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191899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I: Stadt Zürich, Kreis 1+2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22480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II: Stadt Zürich, Kreis 3+9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56136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III: Stadt Zürich, Kreis 4+5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30992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IV: Stadt Zürich, Kreis 6+10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242094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V: Stadt Zürich, Kreis 7+8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51750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VI: Stadt Zürich, Kreis 11+12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949772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VII: Bezirk Dietikon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30250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VIII: Bezirk Affoltern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66577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IX: Bezirk Horgen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49097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X: Bezirk Meilen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11786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XI: Bezirk Hinwil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01017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XII: Bezirk Uster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41540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XIII: Bezirk Pfäffikon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8224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XIV: Winterthur-Stadt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82308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XV: Winterthur-Land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59457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XVI: Bezirk </a:t>
                      </a:r>
                      <a:r>
                        <a:rPr lang="de-CH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Andelfingen</a:t>
                      </a:r>
                      <a:endParaRPr lang="de-CH" sz="7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57701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XVII: Bezirk Bülach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0556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XVIII: Bezirk Dielsdorf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908389"/>
                  </a:ext>
                </a:extLst>
              </a:tr>
              <a:tr h="158741"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 Kandidaturen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177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139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132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134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5640" marR="5640" marT="564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9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9542"/>
            <a:ext cx="7435873" cy="4164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32" y="245556"/>
            <a:ext cx="8064896" cy="401433"/>
          </a:xfrm>
        </p:spPr>
        <p:txBody>
          <a:bodyPr/>
          <a:lstStyle/>
          <a:p>
            <a:r>
              <a:rPr lang="de-CH" dirty="0" smtClean="0"/>
              <a:t>Anzahl Kandidierende 1979-2023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3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9542"/>
            <a:ext cx="7547714" cy="4226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32" y="245556"/>
            <a:ext cx="8064896" cy="401433"/>
          </a:xfrm>
        </p:spPr>
        <p:txBody>
          <a:bodyPr/>
          <a:lstStyle/>
          <a:p>
            <a:r>
              <a:rPr lang="de-CH" dirty="0" smtClean="0"/>
              <a:t>Anzahl Kandidierende nach Liste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12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7459499" cy="41773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45556"/>
            <a:ext cx="6480720" cy="401433"/>
          </a:xfrm>
        </p:spPr>
        <p:txBody>
          <a:bodyPr/>
          <a:lstStyle/>
          <a:p>
            <a:r>
              <a:rPr lang="de-CH" dirty="0" smtClean="0"/>
              <a:t>Frauenanteil Kandidaturen 1979-2023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89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6" y="670781"/>
            <a:ext cx="7560836" cy="42340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45556"/>
            <a:ext cx="8467608" cy="401433"/>
          </a:xfrm>
        </p:spPr>
        <p:txBody>
          <a:bodyPr/>
          <a:lstStyle/>
          <a:p>
            <a:r>
              <a:rPr lang="de-CH" dirty="0" smtClean="0"/>
              <a:t>Frauenanteil Listen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52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7553893" cy="42301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45556"/>
            <a:ext cx="8467608" cy="401433"/>
          </a:xfrm>
        </p:spPr>
        <p:txBody>
          <a:bodyPr/>
          <a:lstStyle/>
          <a:p>
            <a:r>
              <a:rPr lang="de-CH" dirty="0" smtClean="0"/>
              <a:t>Frauenanteil Parteien 2007-2023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58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, Kapitel, Schlu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_Master.potx" id="{82EDE322-E99A-4800-832A-E7B8507207A0}" vid="{C3889087-5F0B-4520-BE58-F1BB851C83FC}"/>
    </a:ext>
  </a:extLst>
</a:theme>
</file>

<file path=ppt/theme/theme2.xml><?xml version="1.0" encoding="utf-8"?>
<a:theme xmlns:a="http://schemas.openxmlformats.org/drawingml/2006/main" name="1_Titel, Kapitel, Schlu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_Master.potx" id="{82EDE322-E99A-4800-832A-E7B8507207A0}" vid="{12FB4F10-B9A1-4062-A762-7633A0D2BA54}"/>
    </a:ext>
  </a:extLst>
</a:theme>
</file>

<file path=ppt/theme/theme3.xml><?xml version="1.0" encoding="utf-8"?>
<a:theme xmlns:a="http://schemas.openxmlformats.org/drawingml/2006/main" name="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_Master.potx" id="{82EDE322-E99A-4800-832A-E7B8507207A0}" vid="{69E331B2-A731-4B23-9315-8A959F9447A3}"/>
    </a:ext>
  </a:extLst>
</a:theme>
</file>

<file path=ppt/theme/theme4.xml><?xml version="1.0" encoding="utf-8"?>
<a:theme xmlns:a="http://schemas.openxmlformats.org/drawingml/2006/main" name="2_SK und RR 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_Master.potx" id="{82EDE322-E99A-4800-832A-E7B8507207A0}" vid="{38D458B2-BAD7-429B-80AE-11977DD2151B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899cef33-6787-4b65-9ce1-d0f74ce01de9" tId="94741d69-5048-4787-abcc-d767759bf80b" internalTId="94741d69-5048-4787-abcc-d767759bf80b" mtId="a2c9b700-86cd-4481-a17f-533fe9c504a2" revision="0" createdmajorversion="0" createdminorversion="0" created="0001-01-01T00:00:00" modifiedmajorversion="0" modifiedminorversion="0" modified="0001-01-01T00:00:00" profile="3907f98f-0e1f-4b4f-9d3b-64bf9c4bfbea" mode="NewDocument" colormode="Color" lcid="2055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True" required="False" regex="" validationmessage="" tooltip="" tracked="False"><![CDATA[3907f98f-0e1f-4b4f-9d3b-64bf9c4bfbea]]></Text>
        <Text id="Profile.OrganizationUnitId" row="0" column="0" columnspan="0" multiline="False" multilinerows="3" locked="False" label="Profile.OrganizationUnitId" readonly="False" visible="True" required="False" regex="" validationmessage="" tooltip="" tracked="False"><![CDATA[5f984b26-4ce2-46fd-84aa-1f7db548afe8]]></Text>
        <Image id="Profile.Org.HeaderLogoShort" row="0" column="0" columnspan="0" label="Profile.Org.HeaderLogoShort" locked="False" readonly="False" visible="True">iVBORw0KGgoAAAANSUhEUgAAAW4AAAFiCAYAAADWYDL0AAAAAXNSR0IArs4c6QAAAARnQU1BAACx
jwv8YQUAAAAJcEhZcwAALiIAAC4iAari3ZIAAAAYdEVYdFNvZnR3YXJlAHBhaW50Lm5ldCA0LjAu
Mvvhp8YAAJXWSURBVHhe7d3/s3V1eR/8/BnPzNMOdqCjHexIBzrQgY5WaSRKI400UqVKAiEEiaAS
tUoiscQiQUp8kKASq4QoKomoRG3CKIm3gMqToPFRmthIR1vNaOIXomimk/Oc17q9Dtf53Gvvtfbe
a6299t7rhzP3uc9ee63P+nx5X9fnfb2v6/Njf//3f783/bTvg29/+9t7733vnXt/8icP7fn9Bz/4
Qav++z//5//sfe9739/727/9271vfvObe9/4xjf3Hnroc3tHjty39+EPf2Tv5ptv2Xvj9Tfsvf71
1+798i//8t5/+A//Ye9f/+t/vXfqqaft/ZN/8k/2/uE//Id7/+Af/N9zf/7xP/7He//8n//zvZ/4
iZ/Ye+lLX7r3Gze+ae/mW96y97GP3bv3P//n/9z77ne/u6cd03i3H++pr6a+GuMc+LExNmrMbbr7
7g/v/dN/+k/3/tk/+2cVuALHt936W3sfv/eP9u6774G9Bz716epfgOxvt912+96b3nTT3huuvW7v
mtdds/eLv/iLe//23/7bvX/5L//l3lNOOqm6F8D9R//oH+0d94TjGsG5CbwBfP5xX8D/L/7Fv9j7
hV/4haq92sfoTCA+gdKY19rUttnzcwLuBXYcf/VXf1WBX/Z+/R7gCITzD8AMUI7v1HnObbzpJsCe
93m+/3FPeELVRkaHN/7nf/6l1ruGaSFNQD/NgXHMgQm4FwDuI0eO7D35xCev7BU3gSxD4AfoA//S
INT9/8T9drnW99oaAteiY97ylrfu/Y//8ZeTB77AXJgAbBwAtqvjMAH3AosVD90WFGeBc3joQBkA
o0z+/b9/fsVJ/+qvvq6iMu688/f27v34vfvc90f37v2jP65ol6BhPv3pB/ce/H//pPrxe1Aznzjy
yepaP79z+7v2fu2a1+9deNFF1f09a167ATj6xnO///3vTxz4AnNiV4Fjeu/1Gq4JuBdYpC972ZWH
AJCHC/AA8PEnnLDPUT+h8njDWw4u/F/9q39VURO/9EuvqLzbu+++e++eez5WgS/6RdBQ0FLwsive
+bH9oOmjj/5t5UkD9zffdHPV1nkgrr0CpAKZ08Jc78Kc+n/q/3lzYALulsAtmAd4sycNCP/X//pf
FQDzdKlN3n/XB6rfP/rf/mCPF0x98q39737nO9+tvNm/+7u/Wwsoeu7Xvvb1qm28+yc+8Um1lA+j
c+mll1WAP3nfE3hMBmScc2AC7pbATb4nMJmBmxfdlYfcxwIBvLxu8kOe/cP//b9XRsa/73znbdVO
oY7SQaswSugWHvhb33prJSn0PfeyOxjze/fRl9M9xwlguzouE3C3BG4e93981X88BHQ/+7MXDQJg
QBJYlj/ZI+ZRayNw5e2jRq6/7tf3Lr3ssr1/82/+TSUHJGHMgc15vHdWwYRqhkbcvfTDddddv/d7
v3fXAZhP3vkEbLsKout47wm4WwA3wLzrAx+swC97qP/u3/273qR0EntI9QQMX3/tG6qkHBTGz/zM
z1SeP9qGNrxKstkPmgJqn2kj7h3fnsG3CxliKYOMhJ/nnntuFVjlxTMcj+731zom8/TMyXjsyhyY
gLsBuIH2ne+7s/JWM2gDRsk0eOOuJwvwu+HG39gT1CyDiSUAh0olkm6a9N5Z1VJKDf2/TnvedE+f
u6+2MhyMCmWLIOdEqUxg2vX6mO7393sTcM8BbqAj4FiCNoDi7fYBTIKCv/jiF1fKlDaA2XQNQEVx
4ONx1u961x2VouUP77ln74//+EglNfzkffdX//o/LvsP/uCeaofxW7/19uo9L774kooicZ+m9Psw
IProOeecU/Hj+mldQdlpkU+GYxvnwATcM4AbaNNRl/QIQBKw+5u/+ZvOPW0TTHp8nVf9lKecVIEn
OoSn7+fnfu7nqiDiPEAFtLxfwclleGjfseugivmLL32pAnb0DWoEVcSozTMyPnv22WcfBDkZBfJE
YK5NWQ65TPu2cVFO7zQZm6Y5sNPADZzrPEFAxfsEihlEgRCv9a//uh/QptjgGednAl7a7yhqpW0A
LgBVQDK02jhmYH7SPsiX9wC0XeqzPR+YaxddOnoEiNcZnaBScmkA10oO4pVrs4CnvkURMQzuG6A+
0S0TkDUB2a59vtPAjUumjnjTTW+uikG9/e3vqDxegUBebBmMu/LlV1a67b4miWqBmZbxfO0Dzm2e
CeC+9a1vV1mWvme3EO8ANFUelOzT5l6LXsOgyOR89auvqrjuWTLD+HsdJ+9vYgeRVYrjt7NA19DH
C9ZOxbEmEF90bm7j9TsN3PjXnOkYdT5KUPF/nvCXH3mkF9CLiYVGyLQDbxv3XDfxokRsSARLr5RH
jJKQbBP3dD8AuOxEDi9/ngcs2ejafQOxammA8NIzZ3766WdUihoKGkbCuy/7LtP3JgOwyXNgZ4Gb
52l7X3rVdVt9tUQkrvQ90He8572H2sPj5GXm51Yql30qwa4gpIFXveaqyisF/HYEuUY4uuGWfblg
eMFXXH7FUly3+3oGysW/grb6BL1TctM8/ux161P6cbsYu4CnPvVpFU2SteWMyvHHn9AK8Bki9zJ+
njVRKRMI9702x3b/nQVufK/KePOKQQEbAPmFLzw8CDigarLhEPwDvHnS+D8u+xWveFVVnAqAxU4B
+DlE4da33br3+f/vCwdtZqTwx5ER+ZWvfnVhI8R7P/mUU6r+CukfWkcc4DVX/XKlJZdOj2+nRkF5
RN96DzGDz33u81VQN/989nOfq3YGdhaqL0aBLLw3cJ+nYtGO0884Y+9Dd//+wu8ztoU4tWcyPovM
gZ0Fbvx2KfMDhDzKX/mVq6uAIDAZcjvumRm4JbbUeZM8al4uQAZ8vF9cMEMTOm0KFH+P4CuP2fsB
0WV4egYDmM5K5MnZldnb9rv4wSKTMigZxjWqHb7kJVfM1LXzvNvGARZpx3TtBKZjnQM7DdxlrQ7A
GaqNdWy/ce4ZGJ933nmtAC+CkjxX9Elw2gzTbbf/zgH4hzZ72Xf7zIMPVuA/S/5Xgrrrbvp//p9j
dg2LLoZI+SdHpEGnQMlFsrSp3Jks+ozp+gmkN2kO7Cxw447RDJkqQYusM1FEckwbj3veBONNv27/
iLS4D7qBtM53wlNfZYKiQmSSRonYeVQTeqZrQAXiCn7ZUcSzBY67fs4qfTR9dzICfc+BnQVuAJcX
PxDAeXepdV508CS3ZG/2nOecs1RKvXdDawQfrdbJom2Zdz3j5hmKWaFo8NAlgAP2vvqyHDse+JCU
Vpd9Od1rAvll5sDOAjceFZ+dPVyqBjpuwBQ/y3Tqst956KHPHuLd7QiWVbPghoNrRp8s26am79GN
yzClgMngzdtu+m7T57xo71Hy12IPJ5/8eKAUcDfda/p8AshtmgM7C9wGkYKh5GtJ1P7rO965d9M+
gPOAhxxs0jogGwBImYE+WaYNKI1nPevs6l5Kuy5zj7bfYeTw6znY++473rPyM+9/4FPVLkhSj0Mp
ADkvPhQysaOgxmnb1um6CcC3YQ7sNHDbctvSl9t8YC5wSZ429CBLLsm7AMelLUMDMAIXXXhh5XV/
8IN39/4e2hgHTei/B+5/YOVnkg1e/dqrK+NqPHj15H/Hn3D8wZjpq0kOOIHx0Ot03c/baeAW6KK0
qEvR/qnnnruWgJe0dwHFMCboEt7sMhOFSsWuoq/aKmWb1BnRbrsWOvJl2lx+5ytf+WqlIpmVRn/c
E45bmk7qon3TPSajsY45sNPArcNxtCXXDXzU9VhWNrfKQD722A+qwxHC6/YvnfIy1QipSIZUyaj5
ou/QPV0aC+8uW5QGvaxPDrjx4Kv0+fTdCXw3bQ7sPHAbsOuuf+MhegI4OJZrXYOJx6VNDq9be2Qj
5lT2dbVt3nNffuUvVf2o7G3X7WNEUVvoK/K/XKxKdcKunzfdbwLzMc+BnQduigVZeZnnttUP7fO6
Bk8NjqzUwPHiv5fxvId4B+366eedVwUol6V22rbznj+8p6prEsHJRTMz2z5num4C77HOgZ0HbuqL
smaJLfm6U6h5mOp7ZL5btqB0fDz4kBRIm8lLyihwyNt2snyb7yx7Df48+oWHL3Fq2XtN35vAeRPn
wM4DN8ApE0iA4zr47XICaQN1Bllf5rx54pJq7ArqqvOtYyIK8qJ3FJLq+/lqtDCu4XHbMfX9zOn+
E8CPaQ7sPHBLHslabgBJiTGWQQLeAJpXGUWkABaNN8XJC194QRVcpW1WoW+ZAlJdvKsSAgp3DWHw
PIM2PegtNcfXvUPqog+ne0zGoe0c2HngFvTLummBQAqGth041HWOCcMdX7Nfh0TpViCurcefcEK1
Y0BTKOe6KwDGUAVwU7FMtUom0BtqLY7hOTsP3GiRDNwAUQW6MQxOXRuk6gMpwUvtJIXDhSvvukuH
7TrMIYB7qg44gfZY12tf7dp54LbNzsDdZfJIX4O26/dFlbxyPylnAu4JsHd1Lew0cEvTVt0uSwEF
/nC1uzohNuG9BSfPf8H5E1Wyn4OwCeM1tbH7cdpp4EY5/OzPXnQIuCk4doUn7nNBOcwYwH7ta1+v
Aqbxo88f3TeYy9RfifYqOJVrqTO+P/zh300gNgH5zsyBnQZu/HB5fJlTZ8amke4TYLu6N/oCSOPb
peyr6KcmuJrndPLPOPPMKqiqqBegvfb1/7k6dPjmW95SHXKsfK2MUcAO8OMHby9j1P8l+bhOMDLL
I6+77vqdWbBdjdd0n+694CH7dGeBGx2iml153BZp3RCStiEHuc9n6au//PIje29+8y2Vjltwl1Sx
7mzKTEn5PM7HpI7xvVNPO63SrAN8haUoR4zH9fvA7F+AzdMug8nzapZrH+WQQx9W8fL77MPp3psN
ousYv50DbgkrPLzstQWgkNVJJFnHQGziM3nDarqopDjrHMpZR5u1+XuAeyTalMYgsibnZWoCbgk6
dlY33HDj2nTumzi+U5vHa1C2Hrhxrbbgn/70g3vKnFKR5ESWABDAw8sbay2QsS0icQCJSk95ykmH
YgTAlAGUkq4YFNDUr6+9+lerJKJXvOJVexdffEmVOIRC4UEbD/2f6Q//zz8laPPS7Zi++PDDjYZW
PfLQvEvJ3yXZ5NjmzdSebozB1gM3rfNTn/q0Q+BQggCgkdiyrqzDTZvMYgBAO5cK0KeklA4qFjtQ
A4YnjJ8ufwAnzvpb++Cv7son77u/0qTHoRYA+y1veWuVCOXn7rs/vPfjzzyrMhCeyfi+/64PVIcG
t+m7XNuEkbDjavO96ZpuQGbqx+77ceuB2yKt28YDGl6Ymhc8si7rR2/7RAXMmWvWv2qGy+xctvQs
SgNAq/pnbAQ4I9bgebFLEtC0K1okDuEwhrOfffQYN/cG/AzHto/T9H7dA+ZY+nTrgVtGYVlECggI
dikPalEvAgJjGbh1tYPqo1R1ANMuUs5RWlQoAFaAUjwiTqwHuOiXZQ5PFojOJXKf/owzqx3Buvpw
eu72AupQY7v1wG2B5tKoQMGWXO2PbQPsId5H8FZ52YgN4LG7opi038lDcfwZkFaDnEdvd4SeWcaj
58ln481wd3W02lALdXrOBPZ5Dmw9cNtWX/bixyvJAQXel2p2dYvB9Ty9TVooOGcgB9gcxdZX28np
UCL5ZB7VFec9Dxj7XuiwczIOjtvfs0wPyEZQUvDxiU96UvV/Xv0y4+I7dOM5rnHiiU+egHtK1ult
nfS1/nYKuL0sNUlZAfC9773z0MABGIWbLPLMrw4xCKs+g0aZQoN32qdiAuUgkSaAW3yg9LYZEbQJ
j/bdd7xnT3KMwC8Qdj0qJH5ecP75VX/Ta/O0laWluQ4+O+IQPv/GEsYUaBvL8qBhhnuiSiYPdtV1
t87vb73HrXPx3DlFGvA899xzK0VDdL6a1zL7LPJN0nIDSNSPHxxxn5OJ8iOODNOHZH7xPAbjTx96
qNJKv+iCn6l00yHxy3rsUr8dn+VknGxkgSww/8hH/9veF77wcGUoSBFnJdMwwD63AxHHKA8X9nzG
YiprMAF3n2ul73vvBHADFTK1DAh+v+jCi/Ye/MyDFeChAPxtk4pMAS+p5QDyne+8rVfQNhFJ9DLw
BufM6PGKyQGduj4vYSYDddskHJmYAJgxYFwvvfSy/ZT5ayv6hC77TW+6qdpt8K7931hGW0rpp756
17vu6L2v+l640/132/DsBHCb5MDl1FNPO3Q6eCgVbOOPP+H46jPBtmUCYOtYSOqCoBUYmyGODLv8
ipce6j/yP4Ap+FsHkHY50uCd/g5kXcvA+GEEgP3LXnbl3vOff371Hm2BPBsGoF4m6sxKt/d33nZb
/fc6xnR65m4Dctvx3xngBsahUKjbrsffNqlWiUMgtFuFwz657ZhMF19yySHgxlln/hgw8orppD/8
4Y9UVJRgbyTgZNULLjz+bsfDYHqX0NxTgfCugX8d3dEG5MvaKOikz/9Z/2ditl1803UTSC87B3YG
uHWQYNU1r3vdzLoagMf2fwhZ3bIDFt/zLvTUwGmoU87zOY8lbw1cr3z5lRW3vIjUErCjOAA20I9g
IuCWeON+jIDgJXBfBsi1jaf98Bcf3oixXXVuTN/ffoOwU8BtQlMT2KKXSoPw9t535+9uBP8pSBfJ
KsBuiMV6w42/UUtnAFwBxEXlekD7HW9/R6WxRnlcd/0bq3jDOc85p6Je7CjCiPLQSQcFQKloqFWA
MTWN58cZnMY1qg2ikHj/U2bs9gPZEPN/TM/YOeDW+QDjrvffVS36Uiao2t2YBmhWWwB3pHE7xmuI
Nn/sY/ces1sBmKSVbUumhq6bZBDPDbSNAW9dPW+fByVz7n7VQZmtde8GyD1TPyggduTIfVWgmZeO
eyftZASGoJCG6PvpGZPxyXNgJ4FbB1j4gnvZ85YRqHjRJiwSgIVjtlNAmbQBzjjsAP2wqHesT0gP
c+q4Z6v0N09ah8cOXTeZJbmgHY82R98Db7EFHjfPPYKgjILvfO3rRwF9E8ZlauMEsEPMgbUDd1SK
sw3GjebTT/perBJKcio0INkUj1u52isuv7wCbqqOphRu4ErNIUDnehX5Fp1gjz32g4pPz7sUnPMd
73nvwck1nsOo8Hpvu/13KjVJcNNZ110GDt2TlDAUIqEcAd4//bzzKsCnnNkUxU9T35rbMdftAPWb
/0+nL03A3zR3fD4ocJusJilpHs8WT2lh4yEvvOiiaoErLoS7vPq1V1efvX2fA7UN7mPbC7ilP+cU
bmVE23TcGK4hpQtufl67gQLgC3UGjfOyByIDZN+PPgO4+hC40lfzpFFQZY3tWdrutuoQz1GeF8W1
qfQHo8OoqVhJe84I6i99Z+7Tn4tX4OTN920xUmNYK9vWhkGA20KzPTdZATQvbZb3lRd4ZNPxitVj
tp3mEXc1qYFXPnNSmzYlOGkiohUC+Gil6yYnL+7Wt916SFKH7lg2y5Lx5WG31V2XnjXj4fAFbaDx
pqEHWHHIgoMXBF2NS5kw5V4kgsu2fV2LV5+Za+a/jN3g9bMyJycm6SPvSb7qexOAT154OXd7BW6A
zUOTGu08wVwXe14a9CwvLGpX2O5bBCb1KnSK75feIw9/XQt80ecyYtFX+qQ8vce2Gz1SlrVFlaxS
q4Mx4BUC2Dp1ThhfnzHSrgPOvH6ldM0J4Os+6BcntIemGwWkLsn9D3yqajsAywAO7LsoIbtoXy97
vd2OTE3jM68uvL6qOwXI+9/5vjunFP2pKNYhXOoFuIGpI6WkmZeHu2bu0paax8XbciBspC6jSBxx
ZRsJZMJDyYBukgOE2267fenjxigWtCHfl5ezijFYdoEv8z365mh76Yl6BwoLhqnMJHzKSSfN5bgZ
3KY+8DnwBcQ01ugtahC013+65tcqikttE7QYg+Kei/K3UfUwl+VlANoEYpfpz66/gxaRgl8azkhU
8i52L0eOHKmMGZmjQlvowmwQ7T583nX7pvttriffOXBboDg8HgZtbuZCTWBKCDIwoGLh87B4XBYp
MPATWXWOvuIVAwDemnuWmXr+j+tFxTSBTTlRKSsiYy/ayYgsCjDrWgB47exxR6U+/WCh668AbQY0
aCFGT5+W7QaIwIPxIs1r+176q/xZdCxmPcvOgFEKgw/s2rZrndcZCzvNul2mv3E47DhyP1k7ocCJ
Y9y8t8OYN2mXsc5+35VndwrcPCsTsvSygeslP3/JHh2wCbjMoraV5iEDFmBbAjjvmzFYBHQtnFxf
2iIRKFrkHuuaKPqQrC6Am/FSi1udcWVsz9w/5SWDNmPKK47reYK57QDSTgd3HVmL63q3/FwVAcPj
9j6bQGWZ40rZZtDWr8YL1eM9lClgPM1pahm0kBgOx8b7Hn/CCQdjZdckkE8JNAH45nrJXa6nzoBb
4R4LvzxAFhXBM1wWsMuXBVi8GanpubhRVPYDUIsAL0omUwna29WJLl0OVHkvu5Xslf3kfrYh2km9
7BIw9BVvzk4n3tV3AwSAtu9GZT/gDkTGQEkYz5hT3mvslAEHg1EMx0J/m1PiEeSuwDf4bu/17LPP
rubxvGB9pheNU8gv+5xf073HbSA6AW4LvCxYbyLy8BQaWgRI204YQS0Zc/n8QxP89NPPqDyZts/M
YOb7vJtcp3teewAfo7TMDqLte9ZdB4QpSjIVFYs7q3JUQ7zj3XccADBZZahBAIvdkeAZkC7vhVax
gxn63cr3FdgLY2NsmvTqq/RrF9+NuEKMg50gGi/mo/5kKLMePjsOPG19H9RWWWDLtQDfTtEOdlKc
jBtgu5hTdfdYGbiBCPCKU0tCV6zORBvZFnrFxHYPmXMCW4DEthI4CdzwgOsmaCwCAbHsZfJwHrj/
gVZcqPtn2qXtQQqebdtOuzw0uPE6vWMJtgEWFrYAl+vED2LggXSmS9xD7KAMngWdgpJaVu/dxYQ1
5jzMaM8FL7pg1FSBmEw+Jo2hMb/y/ADg6L4IGgcQB0DbtRq3zzz4YPWv7F5BexRKDtL7nnugxSb6
ZPfAe2Xg5t1mSR0ApSZpmkz4WN/lOZS67pAKupfJymsxoZ1kUwfgPBjgHZ6Lf030NpK3OkmgwkdN
YOze6Antarq2CxDL97DDsahRIDw3YAGo9YH28Ppm9b+TZAKoQycfwBgFmnJAWa3sZQK/s97Z+Ikt
tPEUc4q9tjLoXfdll/dD69Coh/MCcPN7mieAPCg+/W3cSCvFKLwj6k7/5HbFcXDWS6k4cQ/faTPX
u3zX6V7rNRYrAbfJcv4LXnAIMEXSmxQJf/nlR6rKb9lLn6frjnRoSRuojb/+6785ZgEDYB5ZgDdv
lAEpF0E54Xj8AqdZEmhxNAELr4lhsSsYGrjzO/CoI3WaQqepLbxuu5lSIuhdoo5IqYSg6sCr2vk0
3T/aBmz0rV2Xgk/S3z2XYQHATrBRbRB9Myv+gSaJtmgvgBsrYHhf7xX9ajdT7lb+4ktfqoLfrjH3
b//t2w/6FAfOoKJJvOesftZXDHZOHPO9Tcr4HesYblK7lgZuXp+FGNt1k9Hhr02Wn+rhisuvOJRs
kIMvvG8e/Mknn1JbQJ+H4bl1AUSeYdb8SsV2anjTgAgmZSCTpdn0Ho4M851Nqd+d+4Ana0eS39mu
Rp8CBuBaJovod4oIfWX7DpBdL+BGVun/+gxIM652AmgOxhawlMklYah9plAVTXo2sn63gwiDalzN
naaxXNfn3j9yArwbSWXpbcdBHvoSxZGDv4L7cXye+Q/IOSj62E6TgdPvdlrGT4ZplkiWyVfr6ofp
ucN44ksDt0mUD+D1u63cPI/MJMyURmwpRdnfdutvHRTOB8ACj0BA0LPMOgMCwLukAywUHnAcQ+b+
eNom2sYWNwMVMAEksyahBRfcKxlXWy90TJNa32ad9+uvfcPB++ov2/y6tPbgZAEpsGes3YexMwfq
QDrvZsrfA8A9S/IJQ6Cf0D3hVbqGIRiDymXWGJpD0V/mkh1ZvlafRn+L49TtBO1E0V6cIe8OyKXI
+12/PvFJT6r+BexBdzECvO2mHeKY5t7UltXBfSngtt1GiYTHZqJa6POK/9jG06Jmz8tEB8wm7Czw
swXlzdyyv6jLSn7u577lAkF1RNucSs67mQeu2VsKL4ZnOes7vKMAbvTCJgK3NtMPAwr9invN/QhY
gM95+1v7DLYlxZLVLE3XzQNwnwEh8QUgV84v5V3HvOCz+sVusVS/BLAzbjzoWe9iTOKAjLq+rjN8
rlcTfZlSvWPu06ltswF+KeDmDWVvDAfaRC3wxkteLvTFbQaIJ2bxZvB2vzrPOGt/TXSezjyFC4NT
litFJQig1rVNW2Ibb5vfVnrY5j2Hvkata3RSnXoEuH/4wx+dedRbExCXQB7B0Gy8y3sANin0uWoj
iqaNQmnovst8PkMf72I9fOWrjx8AoR/tJry/IOSsnYPv5GxL12c5oLmvf3JsKAyn6656zVWVwdhE
R2JdY7epz10YuE26HISxCJt4XsAY/F1MNEC5KC/HC8Sf5oCVDLSSCnHfTMm0kfjhFMvElbq08Bjo
uD9es8lojX1yzFvoWftdAjG6JLbxoUiJAJvPGL+oRWNnZUvPSAi+obTMibIKYNBn8SxjYmzGDEYM
d+bj0XN5bvv8aDzouEryWjcf7GIF7MOooUMYA7ue6COgTibIcaLBF1QvJYKclCbKcuzzcWpfM5Wy
MHA78y9z24AL1TGvswWVsmTQonafZQaI55WTbgKUy4VN9pb12eiTR/eNzqxneod8ugtvZ57U7+bf
PJqF6BkM1zLvsgnf4Yk/fT99vvSM8a1ARbDMD6oFbx5Hh/H8gBFtc9Shye9rvDgBYhk5A7R8jnFr
ilGsux85Ji984QUHfaTNJXALZgPluh2ivojdZEhZ9af7cgpCPmg+5kQelJ3rrIfszPD4x5A8te5x
2ebnLwTcUSY0TxLb2qbACE8rpwDz2GU+LtuxAKME5ZLfs9hpkAMIGJt56dIWSd5J+N4zzzpr5hZd
ADVom3KhLvteY/wecPV+JaAKoAGHLtoMfOoCocZMELyLZ/R5D3MnFyurA27rxJyt6zNzNZwRoJvp
DrvMOKKujvID+pyZ11z1y4fAW3s2fSfY55ht+r0XAm4eVF7EFhs+uakTTNoItEQUvOk78z430W3B
457aUUdr3HzLWw4FUNEs87bc+NxsEAQ2Zx1llmuFHFWhfLSxH1Z553V+1xa+js+mROmC3zevAFd+
hnFAp6xi4IfqM47LpZdddtD+kiox5wQPZwE3RyROqed55z71XbQIZynyBuocpVKx5Voe+qaeFjTU
2G3qcxYCbjU8RMxjgckcbCrIZBJKtojv4Otsj1ftMEdYZc+fRrYEEe3NnhyjM28iexeBsAwgDEQd
F18mXODa23L2vjtmaVs5NuWhytE/aDL1tlcdS99HJcR9A7Tb9mcXz1/lHsaTcxLt5xmXO0CGPSSz
JWUUgUucNfqjbAuqMZQm7iFOUDogUUa21OaPOai7Sp/v+ncXAm7ZbxksBU9yLYy6zgRQGbhNvLZF
nOYNDu41c9K2k05Oyd/hmWcgxtU2bR/LolOAH19e1xZefnjoi3jdvPh5gc+xTcovP/JILQ8NJAQY
u+CgBS/dTyyEd7opoG2sALfj4QK4zcsy7hNOAdlgHl/fFagPb7pu7IH0vR+/9yBIifNmCMIJCZqv
DK6LvXSxIxrbfJzas8BhwbZnOVUaYEmDbtOJ9NbhCViY83Ssbe7nGgYhS/jsBMqTy01a2/x4dlNi
jfsyKo5Zi0UY4FTnqfNmlOWMa0kDm7am7h+R/7bvuu7rAAcQqNMVAwvju6pnhy4A3vjdTQQbdEb0
D+ekdBC8k6JkdP95PM0XNJH1NM+Yo4zEipxe5Dnmu12m51D+ZMGAMfGsTdrVrXuOb9rzW3vceEgH
/eZg30MPfbYVcOeU8q6oEh39X9/xzoMdgMlq8ZQD8O473nNol9CUjGMh4QYzSFkUFBPlvRmzXM+7
qSSs5AqLlEfm902aLIBZFl8d163vGa1VilHpy00E7BhDTkzefdXt7Owiyr8HcHMqHPc3b064Fk0S
KhP9bqeJU4/56l/0XhOFuUlzb2rrsfLA1sBtO/zUpz3tYOHi3NpuZ23rcoqurXAXg8E7yxw2z69c
/AAyJ+0A2iaAEPkvD4TgDdZ9z7s84bjjDirC1QUzH9sHJfeM0094XU1t6KJ/ur4HjzB7dqWuG+eN
agLyY9Zdd90v7vf+uz5waI63PfAhqBIJR02y2qBlxByAc1Zq5RhS22f30Q/TPZs12F30UWvgRm9k
kJRw0EQLRAN5GcFHhz66C+DiVcR5hCYuz6OMuIcONgeOmuSLAktZJeC7QKmuiD8v88n7iy4Siygh
4r1JuRiOm/bLAcRxbtq7zhrXq0wa/YYyqZPu5YQZ4/C+O393pwAcWOZaJW3UVsaCgeOtcxQe/Ey7
oL3vRJXAbEitLUk68/IVVhn/6bvDgHKbfm4N3Kx89kJv3PcamwAwGhDHOcV2zlavi5NMyoMBgGIZ
oATCWWrGgDjnr6lzZPdlaaBtKXlh6Uk6EzEnFwEt2XHoFosotrXe3SIriw81tWNsn+NNca36cV4t
Df2Fy8fD6qOm8rpje89F28OA58OYP3T37zfOsXjGkU8cqebQovVYOC5RkZDhNF8Xee6i7zhdv4HA
/Yf33HNoa5Y9yzYD+okjn9w75UdSQqm/1+/TGoC3zXdnXRPbzAAQx5aVBqE8ELjt8VcWRXkCPHqo
DMKViyeq3cW/4YkDbQtzGygE72AHRlEy6/SceH+JOoyXQDKqZZGa3qvMjaG/K94T3m+k6bdtA2No
B6tq4CLzQ3+WNYPUnmn73Om68QDxomPR2uOOJICoJSHIt8jD0CpRj9g9LHiR71U9MZM9gJvHU8fv
5ToprlHvoU3b73zfnYfql/BoSg6boSh53+yJ+v2cfb278wG7oIfatHuoa+xmpHDTsOeaGWUAM0Dc
NXh+HD/9tyJeiwDVUO+1zHOohTJwt1VcHXjd+9mj4iht14N+U1I4ByVl/ralL5d5x+k74wH61sD9
ppvefABiAAzoLjqQ+OZcZyTKuq4iJdOO0K8ChrrgYCkJbLsl1a7MoQMkSRK5amBZyztzvTxNihon
n2wLQNWNOb4VlQY4Tj/jjMZqgkEbveqVr6poF5z/pgOO2juZKln0RBrzg7fcdp7or7L07aLO1KLr
d7p+A4GbNxAAqcDQrKSUpsHloYa6wgJ2T5QEj94C5sW15c49izwq2jVLW569ctcInDW10+c85EgM
CUCmo+U9x/dxm2gAWZne66ILL6ooBB6Xd13kXdq0aczXABPv7N31R13lv6CO4l9jh6eVI0B5s6lU
SnmQQlvnYNnx5Jk/55xzDlRenBZ05LL3m743HlBuMxatPW7b2zimzCRZpfjPw198uJIz5SxMv/NQ
/Z1kDxhKI24KJMbZj0HhlJlpOiEnAB1/wglVZl6bznENVUgZudeu7Bnlcx/jINy2nlPbdmzSdd6d
VPShP/1sZfjKE8rnUSl2ZCSFApqblEBCbRPz2b99Z8aWFTfrkn42ac5MbV3McLQG7gx+R09Mua81
+NUNCs9KAo0jr6IGcc5W5I23UZ/wdEL94T51JVZzGrtrFuEfywxNbUSfTAkO7SaaXQsqxXzhVQvw
5sMBZiX0UK0w3oLiXaTU9wkM5kicQep97DS6UE3Na7N6P/lgEt732PupzzHYtXu3Bm6V4HI1vjK9
fJmOs6jRI2iSOFg2vHoLwOJtOo4pe9zap55K2ZayOuEiHrd72fbmOhAM17JU0TL9tC3fQRuJcxgz
oIwiyf1a54nra3PDmPnu2HYy5rAEs5OectKBlt9xcA767XPcytOgPLNtYLPPdk33bufQrNpPrYE7
1ykRVKxLAV+2MVFU34LO8jLb5qagFVUD+iOokjrgft3rrjlUVrYtxx3vkxOIgpttKhG7SF9Y/KiB
Rb6z6dcGiNPLk8JFglKdBx6xELpwAbixADg5q2C4nWG029oYQqtPjpupxqmE6zCAOZZ11wq4LTLg
lydn12m1FBzqXWR5U1NdEZ2Yjxwzkes4bkXm474Cq4tG/J0xecXlVxyq0yH41pX3pz0veckVOwXc
eQEAQFt/YORw4jpteEgKjbFywgynqoXrWEjWA932ta//z4dkkNpG8joEN+85ea0A7nX0xfTM9RiM
VsBtIl7TE3BbBAKA+ZBUBkKiTBs6Jqs+6lQlwNUBrZnmwZsuOuFemU611z5c7azDhBe5N6qIJ1lW
jVvkHttybfDhPFbzYZ4XDiSpeFAGQ3G75qrEIyCZM2Ija9EYtq3fs8qYaYfM5ZjTdpyLxG1Wefb0
3fUAddnvrYE7F7qflejSZlBNOrIvQUXbZEFPXGdOWsFz+3sTTeJ5r736Vw+VbVXsJ7fDQrry5Vce
qmq4TFnZrAWP2iX02W3eed41vEwGh6xx1Xtt0/eNvUQpOnjzQ7ZtHY2i73DgZJl9SS/DudCWMtXf
vOVkCIrbmQ0xBtrDsEV/2KF0vQMe4j2mZyxvBFoDdz7FGnC3LYhTDg4PGChbcKWaJPhjBZ7aVEoz
gfM5kVW79hdwfqYgUa5V0kapUtfmfGp8APesQxkoCtp4gXHWoIXf1Uky27YYSC1J32QJ2uXUBTND
gXTHu+9o1e9t+yjOc0TLUD9xKHIpgyc+8Ul7goJAsy+jUddWQcif3qeUArhPPfW0SeW078S1Hddt
uK41cEtrjolSB5CLdAZOt24BAnOeRNMpNfEs3jRvK9oFlMsgH+7cob9xjcVfdzzUvPbno6PiPj/1
3HNnRvHftF8NkGqiCbzxurylukNgF+nPXbgWiDLmAPysfRCtK3Bl/qDFuqi+aN7woo1NOVc9R9IY
Sqdv9Ujd2FYllp/6eIllOvmmubYLc2SX3rEVcANIEzhAC/e4yuLgoeQAlEi8VHJ8ZZP8Lw8OLXUG
ZVvqkmPUTtmO0fbnnXfeQt6RLTuwyIsXaJRJOLldcaTZOxrKAgi+uhcQ6CrQue2TVz8xzlROdZmZ
+hP3LUFsmdowAFDA2z1ydchQLQFJ83SdGZ65oJX3tevchEOVt31uDvl+rYDbZM4ACbhXCcLIhszJ
A2gI91sUvFAST/mRftbCqqvHLfEjgy6uvu2C1iZeV26r53j/eZmjUbucdz8rUUcbbLPdD5Wz6LsP
OUnG+Cx0gbGN8gmZ/wZmuGgA3Hasv/e971f3MxdLVYv7SbpiwNcJ2DEODEdOOkPljHGMpjb1R9+0
Bu58+g1KYlXgzls9gLuMhKpMjBE8Khdq9pYtQF7wPJD0fVSNAGqULc3bckYAFTIPEP7s80fT5AFA
rmuSJ3Lw2wCHDHIC7uUmubFyGHWdhFDsAC03b6z0u10ZuWupYoliWGM6CxOXnqWAdqtlXGcCzOXm
0ib1W2vgzvU66GhXqaXN43bienhJ7rdM1lfO5hQ4Ks+ctChzKvLxx59QKVnmDRBA5QnTe5c8Ki+H
cWhKdwfcDnP1fQGzWTxl0E8vfOEFE3CvEFwyFxnok0855ZDyJIKWsxQ7nA/G3ziUY81A0+oz4G3U
TUMt+q997etV7ZdYO3Yci9CLQ7Vzek6/xqMVcPNqMl1gQi/jIcdgAu5nnPk4cD/rWWcvDNzlAQk8
D4ssTxiBoxy8tLCbZFMWac4SjQVCQXDzzbe00m7zgMIDnHXghBKecUI84BhSlbCNi0r/CRbm04hC
pYSyyhLQ8LKNc4xTTmbhpKAfxkCLlGOF/slttoOc5k6/IDnG9dIKuHF/eStKMbGKFwK4M1UCwBb1
uEX94xzLkOeVEsK6a9rU/lZ7ogxMeX/b7jaLhBcXQOC4s1ked3hOgqptlTRjnERjaRNArjvQ2FjY
RRl7DocyCbO8bPEG8Ys24zz0e/OsOU0xt+zqKJOGbsf0vPUbilbALUCXT5TmRa7CyVpAmXp57rmz
pXWzJonFlcHVhC4Xm8zLfE1d8LLu/jz1Urcd2ZwObpgnJ9QvOVlnlsdtEV5y8c9XW167hb7LgO7K
YsNnK0hVHmiM+kBzyXrMKqNcxgF3PNYT6s0r2ZF5HZLOrkJZ7sqc2Mb3bARuCyEHQyyAZU6/yZ2X
qQQLhze0iIcTSTx5e1tnTG7+zbceKsRzyz7V0dbgaGP26GOBWzi8MpyqpBn1MiwefCmPHwDbmsc2
fVZdFO2IE0y8hwDYNk6wdbyT8cgHf8TYmbulJjsUKEBx0V3fkO/GUcnFrE488cl793788QM9hmzL
9KwN8LgtAt5s9kxWrQzII8oLiCe0CHADybJNZUU2W+J81iTARYG0nXQMFj6xPE8y+kEwFO9PJiZA
5Aflkc9ebCr/ms8MVE+5KejZtu3TdX9f9WUuWlaXLh8aeka6rUFfR99ab2i17KiY299a8bDtdbzL
9MxuQL/R485if5OfF7oKwFgguczqMh48/XYOlvJwy8wxbQzPN2iORYvbMyZKwJYBrzoQqPsbD4nC
ZNZkVYsjtvQMS11lw2miH53oYir6h7ySsqIN0Lp2luE179BhYykRO2uc0X0ZtGMNruo8TfOqGwBd
Vz/OBW6LQ3Q9e8eOFVtFUcJbLg8MXpTfLWsRC5bW8ds5oKq2wzLV/NzXNhU/ng95aAPe3nMeB6kv
cikBC3QVo7iuSTTEc81FuyrGWIldc6ZpHto10dyXUj//X6S0whDvVz7DvLvnD+/Zo7jK7Ten1Zxv
m1i0jrZPz+zfKMwFbgG0DLIAfNXAJE8hZzvOyy6smwCAsKRA6k60yQYnOOQ2XlrdM8tiQ/NObQlA
90wUUNMkRpdE5TvlOUkOl21n07M2/XP9Qs551jOfWe24QrI3770k16CwsqFdlDYbut8YdMf62ell
0NZu79xksIZu7/S8/oG67OO5wM2rEQSJSW8izdv6Nw0gLyLXzzYpRfkX4bfRHXn7i7oppXTAPQJ/
2t7VQo2TagQc7TwYHX0CREr5YNtnCmjiyaOPvU+T1rypn7f5c+CNk5bAxYBeeullc+vmxK4x75ai
vscqktY++tj8Upte7ZG6+cQRQBP18ezpnsOD7yp9PhO4gZ861jkgAgwXsfbf2PfYczEqv2elxjIy
uFvfdush6ob3XQK/5+QIvGeuUhSrroM98ytf/WqlLAG0pXyw7YHC7sPLLvt5knnNXkgATrJVpKgL
VH/+z2bHElR3zAlfjOQy5X1XWWhN3yUx5RBwBsyF7GlbJ3Zmj+4H3JvuM32+WQC87HjVAjcvpTyM
tC4zcd5DBQt5DjwiWz9SK//PBfHRMIuk65aZkLySOppEWnucQxlywz69Kx5/TuH3TAalLeVBO5wD
qZHs0/b7yw7+Jn8PeKuuGCfGm0uzarjrR95qWXNGfsK6+8C8FEMxX0ovO6SKH/3IRxdymNb9TtPz
+zcetcANSATjshfIo2yrc5XOHds9IKRWBClepl38ndxukUEuMzgVty9pEh5sTlm3Rb7zfXe2BtFF
2hPXlvJGC3CRgCtgASKZOxeoXHSXoC92SSLGkEe8wzj/p2t+beYctSvKSiRz2zmfbef0MvOi6TvW
Gc66PAaN4TcX5DeghaZAZP9A2DRWY/v8GOBGhZTJCyb8vDKm8VJRA8KCyCdQ84aypC4WzSLeNkC+
KSkEgh8vJ7XFkDlj2+k+pVMoDbuKHPzy/EVBV7tz8SDv56Sgtvw/zw2VNasa4dgmXlft+cSRTx7M
Lc6AnWLdvQE0ZySPE8BEo3TVlrb30RYKGcXF6hKC4ii0SWE0AfasOXUIuAGvsyBz8A+A8GCbuG0A
w6uO+sh5W1rKsSyYRUtRylAM/i/SxOtAyt/ylnNZGWDbRah4kaOjMiCQJy7qJen7fGJ9aM/bGh1c
uwV/993zqx+2fa9NuU4/ZxpEDZJZYCzjt6RLzPeh3lVbBdeVRChrvEcQfR1HoQ31/tNzujNEh4Cb
l1iK/S2Eed6jyWih8NIjWFQCdQY1XDkOelFgK487086yJjjjQaWSKR5b0T65YrKtUrK1CE2SJ7Pi
W+e/4PwDI+C+dRr1cgFkvX1ZIXEXFgvjGTu6edJPRj3XMAmnZIg+4mWjDOuKW2kHySK6bDqCrDtw
G2Jc1/WMA+A2Ya56zVXHRLMBZh3w2Zo7QioOca1Lcii3gbay6p4sGigE0Fm14b4medmukibh1eDF
++rcOprEAlyUJslUU2mgAFLT7iRolkUDyH31y9D3tRuM04TMQ1RVXbVFnHhJR/le3woebRHzKQtf
xc7RZ9ZSnw7G0GMyPa9fA1QBt4kvwyxTDII9vGiAbmL78fsXH3648pgdUACk4qT27OXyvH03n64u
MAm0F+G1Y/B5kXnSz5Jy2fbmd7BI+1yUpeww1CSL7ibyJLfIM0evXxnHWQshBzb7kD1uygJE04Wj
4N86tVEU9so7QHO4TanfZfrBPEB1Pf/55x+TdauN57/gBRUnv84A6TLvNX2nX1Bu078/hl4weerK
YArm2KrzCETv8dc8wADrMu0baDq4AIDyqh2oC3gALU9ymePOtC/uExX3tKcM2vm/v2cD0ncWovcs
DxFWZa5Nx7sGkDCGjz76uD7XYs+n9nifiy68aObiRhOElJCeeVdBoMyQvOzFl9UabScS5d2hXeBD
f/rZ1mPWdmxprsUb1J0v4z1iIqSMY6+T0vZdp+uGB/IfA9om0ixeuu7v5d8ANlAHzrlWtWAbwMf5
LuuF2kLmQxcYmLqgZJnc0zdNYrKWJ+W0Vd/ELodXiAIqMyUpDrJBYCwVpCoXCEPIsEbCxg033Ng5
AG3KojS/8mlHnIU6yqqO515UltrUJ4ynHWydM8S4UmgtShc2PXP6fHjwXGef/5jgHcCZF1CsK6gE
WAAKYAY0AmslRxd1qpd9Qfe74cbfOLTNRL/Uee602hnsbE+XKSrVtq3aELxq9I8DIdrsKvQLjt7C
rlPsUB5k+aT3KgOe7qFuTFBDm8pvOyf0/gc+1Vr2OG98bv/t2w/msT6rq1fNy821S8x7O7q24950
HdAm4yzPLG1bW6Xp/tPnuwXQs8b7x/DbtLAABLcKAEoqxOR20K6TQyS9ACwVypR8zdv8ricV7jEO
1A25lO1naSAAdC48JTsTL9xnsKcuW1K/ND0TpQNwLexZem8JTOftVzPMBtPWOugV/SJekPl8nnuf
fH7XYxv3Qy3pB/+21azPaotYSD6PsW4H4hn007kYGP37qs/Wpgq0r3/joXGJYCmvvklS21cfT/fd
PrA/UJXYagIEII4+4YnzHHi8vCIeH3WDa7qY5E2TCQCS2mUvGojXJSU89NDnDulieav+1vSMVT7X
F2WKMk696Z6CVVH1bZZUMaskAmDw3t5dEM52OxvXIWihpvda9nM7FBSHgDZwazJ8856T6TKA6b4l
WLp/Wer1eeedt7IMz5ownrmUsDbYISoctcp7Ldu30/e2D7BjTBvrca9r8AXtcto9oOJ1lgvA/3k5
ufobz7dvDjGrGCJoqqbEvP4iR5NVakED23lVAF90wc8c8rgpRsQRojZHALp+cSRb3+/b5zzgFMQO
BMgt+yw7ryz3s3usK/0qqOx50YfGIp8Cv8zz3bPMDmY4lpWGLtOG6TvbC9Tl2DaegLOuyeAk7uzR
Aq66E2x4oT/13HMPFqHvANC+PRwcdZl486G7f38u6DiROwJWQHgWtWH3U6ZnZ7VMBu1r9/nZeYcX
r2v8FnmuMYyMW5RXmzhB3f2NudhGppgYNgHcLPkr9f6otVUKTnEysvTVWDkgQ7bvIv0wXbs7wLvq
WI8SuGm9nXKSwUpGZJ0yRTZaBniBp7rki1U7qvw+GqmUlTE2s55TVqibVz0QEGQeti447J2lem9L
ph3eX3+iGub147xx1McXXnTRIeCOgk2opgDvOroE/bRsX+YiY96B17/KzqHruTrdb/sMwiiBm0ol
c4W2oHW0gmDQy6/8pUMAL8i6rPRwkQn+mquOyvACVKMK4qx7MEaX/PwlB9fP03uXyocM3KGLf9ut
v7W0Z7rIew51ba7eJ4N3GeoHIF9+xUsPBR5zUg7qQmzCvNHHmVaJEsGL7tSM6wUvuuBgLrgPZ2Ko
fpues32g3GZMRwfcEhdyenvUk6hbyLyaXBALDfHxe/9okEUT+ukAVQtWRumsTkfznH76GRWoAJPy
VPr8PSD2xCc+zsEGh86AXfO6ayojNoRxajOBurqGtxuJRMtmgAJdJ7vHmFBB2ZUEPWUuhYTV+OUM
Vd/x/0WD2koq5IJRAujTKTW7CaZdrYU29xkdcEtOyIkLJ598Sq23HdRDDkriSfvUbucOJTUrM+Lm
8aRZhcI7nwfcgnWUDoAMZ0uuRt6oAuAynmibiTCGayIgW+rWecgKmQn08ZTFBuo8Y3/LsQHzSOIS
tU9dnZC6+jq88kWotnff8Z5KKhvG9XX7hnUI1dUYxmtqw/oM1KiAm7ftLMfMbeOC68BKQCtrvC12
9MOiW91lJ9/77vzdY5KWFPKf9XwSy3ivJvmehR/1Yfz72P7/l23nJn0PzRUA+Ppr33DwzrId43xP
eQR2ZGrhMIY5wPu9733/0ElC+tlOJ+pfl5Uv62IHDrJeJJNSPkOer7j0Terzqa3rA99V+n5UwE1D
nredvCSyu7oXLIOSVYrzFx8ebNHYGZQ6bt5xBhIgzsC4NtM/6J1JJnbsgiH3DDC9+JJLDsYSj2wX
gt5AN0WKv7miXyXeMO769Mz9Q4TjHq7NSiRAnyV7OQnHLoi3DrQXOdvxXe+649ChIXZHQzkPqyz8
6bubCdgxbqMBboulLK5k21onDQOOOVPSQrZFHZL3tZ3ONVSAACCRYGPhUjAAojrtNfBYBrjxwNtc
RAodFGBKTlfKJe1EgC8J5IlPfvKBd84QoqnQT5kSKRO26qo5RgwF+OvfRUG3rFwpAE2vPwHjZgPj
2MdvNMAtyIPPziqNWcG+crEsc1r8qgNTV4sbCEhFtxugNMjHt+Vt+TIeN68TYG3zQQkkgdFPvN9Z
8rzvfOe7lWSQ9DNoCrufnLDlPhKxsuFXsOz0M44GiLMWfp78kIGeF1fQxlyeYFNrxqy6HqbvD2uo
RgHc0pJLlQY9bp23XZ5yYwEK5K2jTkdojzMQ8LrjJKA6DtXfTj7llMbDEcqFgDLiqbc5+3NTFxGj
F31mp6Jmy6x34Rnb3Ui+mlXBUpnf/P2yeFeTwgdoU6nMO5dSO96xfyRaBMkjzf1PH3poClLu12/Z
1Lk49naPArh521nWh298/10fqB30snzr0EHJEgie+rSnHZPwMQuw4++8skXOOkQBCdouS7GMfRJG
+xjvtsAd30GdlLI+95ANWWrlpbXneRbAXVdF0P2jTr2x4hgEFccD/9b+/81FnLisyVJh5G+LqFM2
ZYymdo7DGK0duHnb+QAEi8kBv3Un5fBubr7lLYcKTwlK2gKvY0JZwLzEeSVxGSFcaw6K0Wh/5KP/
rXWbbcd5oN51m8EgS/nmUSXlWAPeEpDtfEpNNg48uPFMlZBZlvcMT9rYomTEVBgW/179K6+tCn0Z
j7pT2v0doA8Zc1nH/J+euT4QXztwf/K++w8tuirz7EPHlm41SSg0yjMDgf46FwgvLtd3zgk5cRqQ
dmdViW01b67txHdcHDAATqsWQ6p7pv5TV2OdZUcZp598zjkHHjePtW0KunaXBlTfl8Zfn5dKIABf
Z/gBN0nivN1TqFuyEdBudNY652TbeTVdtz7gXbXv1wrclCSlt82zrCvd6kXxvHnhzToNZ9VOWeT7
FihJWNkuQJKBJ6fmW+iLFDVCB8gC5L0ve4L8vHeStERDveyZoIv016xrgSfjFCBInbFI3OIvv/xI
VSs+dOB1/Zu19PGcWSflAG66/CbaC3jz4s1bqphZc7eLPprusblA2/XYrRW467ztu95fX5PZIqaR
zbQE72aoTMl5Hc+zi+AqYwI0Su/1tVf/6qG2SyBpO5iAG2h7d8fDtf3eItdJo6d7dhrMOuRsDFKu
T0MOuEj7Aa0+1UdP39dyl5UkfX7T/nFiJRBL7KlLUa9ouf2My6z1RnnZ8flBlaBN3nTTmyulD8Be
VEq4yPtN106gnefA2oC7jtu2IGZ5LLafvM5MRcyiVNYxySkPLGbgUUc58May0UGdtF3ogDv0yYpb
9fF+1Dq87uNPOKECuKHTtlXYyxmIl1522cF76qc2qf5RN0Q5gpKqcI/yqDlzSaJPXTxFH2tTpLPH
qUocBVp6P23a1MdYTfecQHxtwF162/PUIeVJ7xYcJcHYAnXO3ZzFy1LJZOC2tW4L3HjtCG7yEPva
jqsX7jl436H14opBZe8WtRQAJXhYt4spAUy/oN7qkpsY08yhB6XCgM7io3ntCl5Fu/R9HzGGCYgn
IF50DqwFuOu87VnHknkhCyjznwDQQt+kABAqIAO33YVEkjYDluuyUKT0wXNrBwMZJ/SsUp+6zTuV
15QHEfD+4xpqEOM/78SguHYWZQHMy0zXyJqc1V79EfRLAL2yBnZ/Q+9IlunT6TvbaxDWAtx13vas
w33rqgCeetpprRbxmCYu0MmVDM9+9tmtdwy25PjU8Pxs+fsCDgE8u58h60rbpeSCYQBVvfEYP/NF
Vq0Yx7Ip/2WN99BwO3x63jyxq4vTeQK8qXt49opfrVOJM6b5PbVlWCMxOHCb6OqKZO+TnK7uWDKT
Qc2P55zzuEzM9172sis3jl+USZc1v4tSPTmrEHDIGuxjsVB3oAf0M+97iF1NeXCEZzPk8X7mwDn7
UsGmwypm9QfjPyvLtU39bX2dKZOQATIkiyhf+hiv6Z7DAuZY+ntw4LYIeMxZ+wqUZgEEbjMDnsU7
78CCsXRs2Q4edzZWiwL3/Q986tCBADIplwmO6ed5XqLPLnvxZdX4oBZmGdSmfpZtCBTb8PgCu+VB
u1nO5x64aG2SmLMox293cumlR98p//Ck52nFPVfc4u37Ke25jo57oG7U+m7qh+nz5YG1SYq5y58P
Ctx13jZPZtb5fKL9Eiky4OEY2yZmjGnRlBpiga58gG1TW+PU+5isyxYzElxjKOdRDs73DFpg2WO4
aNuBbBvgL1PRjTewzH1y5/vurAy4H9mzi1BFPPoyLd4zUE74at69M0TFTUgA1VrnoePZgXuZHcl5
kE4/xG6kaV5s8+e7DMxN7z4ocFfe9qmPe9s43zrpVkzGUttrAfHE2nhxY5vQb3nLWw8ZIMC9qMd8
2223H5LMCSAu6n0aA97ivGJVwDroAKV2l+lvEkaUDuAD3vPu4fO8C4vgcx5D4BtHm8UZpG3bpfpf
1oiHUWL8Qh8f75v/rVs8rmeUluXaxzYvx9ye6P//667/vfcTH/6rvc99/Yc7v8OJPhkMuOuUJABk
lrxKVmWuub3q1n2dE5RnllPevYtjutoCT+Z6cxBPAHHRU38A94knPrnyKGf1iWBgnHm5SM2QfD8e
cSRMUdCgTmaBXVXbPBXrijhGvp++uvVttx4YrjAITeMaqeuzKgg2eTZZoshwMAITaC9PfzSNV/48
A/cE3kf7fHDgBhinnXrqIa2uLfms7WY+9Ts8JNcvskVeZJL0eS2vWOGsDBIyFBd9JhDKXrf7AfJF
9OxAGeCjoGY9n246ijbxbpfVLqPAwkvm3VJi0IeX2a76R/Ax909dyjsu/Nlnn31A4+Ctm94dRx1t
aAvSMd/0k35gvFAoJIWLGttFx3i6/nGjUAL3BN4DA3cdtw0QbKfrJmqpnzWAcbrMJk7sOspn3mHB
s94RaKCKsveIbgIqbQ3akU8cqb5PNz0rSIl7D05Y5uCRI0cWNjLeQXsBdWjwPReAo3hQR8afigUg
5sqAxlvael0iDRonn9rOALnHLEAt+z7AACh7R+CPDsJncwzw3GIASguQ+2njmNPZv/GNb1ZtVMcH
7fgrv3J1tdPxw1D6m7nGiC5zws8611sdcO86eA/qcZfctgV83fVvnMnx8qws3AxQFtgY6pIsOpHx
2GUhLTVB2sjQymdZoPnUlxjEtskp7gf4w1Pnjda9T1mFcZGCWOX9AOrH7/2jY9odIC447Z3KU9jF
M+pqsjM2ADafLoSKUUa1lObp+ytffuUxapLI0m063WbRsR7qeu9lLqiTwgDbFXinWXSQz1zDYDpO
j0H84Q//biljPNQ7ZloAWJc/u8p5DwbcJhlvJk8qk2hWFlxdze3gcoecNF08y7vw+PIByDpefYxF
A5MWG7ol1/PI/KsiV2287kjkkf49S9UCHHMmIy9ulf7QD+gX3rFaKCVlUQc4VT/tnz5TV0eE5ygX
IKs9AL93+8N77jnwkAVgyzrd7stQNFEsq7xvX9+NMze9O2M9q9/mUUL6zE4D5bZoYLuv95p131ke
d4D4LoL3YMBdlus02a7Zn3jztum55raGOtNv7JOsbvJRS+TzCL0LI7TI6TdA788+//k91fJioVI2
lMHOUFrMW1xAMLh23PhXvlrvcbuH4F9MEp5aF9yuKnwoiDhAuYlz1le8/bo4CPCWjl6qReK0druc
so+Cu77xhv/SysgNDVTznqfvBJQjOSr3nX5ijOjv0T52JHa0ytIyZvqb85CBHoAzpKisLsa2j75q
Au5dpE0GAW7bsVzrIbjqeTUnymL3Jpjt3VgnV92E1VacYnl4rYVj6153luas+yj8dP4Lzj/kaV/9
2qtr67dYsPP6CWUVFRbdc1ZVPG3JHndTosqii5anb5zxsIw0oxPSPP/6v78DX22etZOg7qCqEXys
O5h5FnXgfcxLuyGBV/0wVk22dsm6BcB5h+Hd9JM+xGFzkNS+Kcdf3zFy+pEqR1/l8zEBPkdi0R3g
omO+zPVtgHvXwHsQ4C7PhzTZbOlnedsA7YrLrzjkGdgStkniWGZidP0diwYIyOy0QErgsEiUHm3z
XEEnSSc51Tq4aWBjQUr9z54XL3oW/RE1X6JNvOh57ciZhtrQB7UAlICK92HM8bb+xf/bYbWhfryX
tgkoZgBv8ub1A08V+DGwjJ7dgGcbwzE4Cjh7oIzayPpy3jP6kXOwCODqb33FaOWYgj4gcxzDO+c5
2Ra4dwm8ewdui47aIYNXU7afIBaNceZuTdA2C7gNGPZ5jQXEg2N4AEJ+b78DFaA0b3H4DGA5jxJw
lsdsAdB8DwYiP8f1lBB172nBPutZR6V0fgDdvP7IRa2MW5vKfH32b9O9A8DDk9dX5TjMAvPowwji
2W3IpGRknayzDm+c8QiAze3TNgqSVYpb+S4jlWkm/WX9jQm8FwHuXQHv3oGbt/2MMx9Xhph8decA
xoKUcIOfy0DEs2jroTYt7L4/B9y8tvCMMkjEu+MT9YsTwnlTfnicdhTekxSN91eX5Rfeel5YZblb
z6zThzN8OM/oW4DW1K833Pgbh+rJNF3fd/8ucn9jgTpgxPSp1HZeKwNUpq/PA/M46Nm4uhfjNwSI
2zV5ZjY82uJvTTsf7UMhxfyqA3h/0y/ZMQiJ6CJlGBYZk2WuXRS4dwG8ewVuQKH+Qy5jauLVybti
QIFQLjSkgbbzbfngZSZG19+x5S+pjbx7iCASr0ngDKDgW723TMU60Ac0wJwqo/SG9E3moj3rogsv
OuSN+Q7QycqWeZRK9ImyqhnUcMld99dQ9+MU8JztGnjkdnH63i5Iv7QBc2Pn+mv3E6fsrPrSdmsj
ByevHfMDbTYrY/Ox/fXGIXBij8C/uWVe+MGBA3wKm5B/iptQ2zgr0+fhKOgHXv4i9EufY7gMcG87
ePcK3DmBIx70gvPP3/vG/vavbqB5CWXZzagHPaatW9Mk9R70xKUByuBd5+HNknVZULbsTmCf9exM
abg3zzK8Jn2HN858u2dZyE3vEnrvaG+b7zTdc0yf8zr1E6D80N2/XykwOApiKnUUS5ZhGhegqNgV
h2MV2iL6RCBfolM5VsYTNVLn6RtfOwtjY0cWWm6SS7/nIKR3EpBmgN+0fzSdz6PWjV1aGK95iXFD
j9+ywL3N4N0bcJtMvO3sxZg0PJ1ZIAyYymBen0d09TkB7TZk91FFLKOzzcCuEmITKOjr/B3AYzvt
e7jysiqeIl9t+Grjle/bFMzss0+HujePFhBSWaASeL6ArPTIM4jrbwF3XviyVSvtnACqZ+V763M7
rTrQNs8icGnX4Fo7CY6DtvjBY/sbIxNyQGsxNOA+CwMWElzv6t3HEFdaBbi3Fbx7A25byHxiiAfN
OwTYolRtrZQ6zasaONRCXuU5PDGH7i6bKKHfXrm/jW1qg8VbxgUsWFK6MhvRdZI32ixKCz9v143p
JtFWTf3W9Dknw2n3xjECnpyJWd64vqaj1vd/8aUvtcpMRHGgLYzVk35ElRl3z0BhzOKzA7R52eqy
i53MMxoUSp848snq2hw/YXAYK+9KchvJUXnX1tRPfX6+KnBvI3j3Btx1OuxZx5IZdGCAb8zgMy+z
ss+J0vW9cYUWPhqI9+ZgAgsn6kpHEaMyGGlw9EcbXpn3nI0esA1wKT1+3HZbaaWFntu1qdmGXY0p
sASkMjMBLXCr48YjM5E3S2In7sGZESyks/av/6OwUBylYecZmy/zgBjYi3swEotUKgzPPsbVOkPD
AG4xgNidmT/48q76btn7dAHc2wbevQD3UR325cfosOdVlxM0KT3Dy694aSNFsOxkWMf3LAyL9osP
P1zxmLxZ2/HQLNvmlty3xUOe1dRe9yhlg3UUDUBYRKsr6SNz9ZsgCWzqq64+B+KADnCKMQDAUv5p
PIG4PrRb4ZzwoiMoqj/L7zCsHJ95wUG0CSouAHeRd9JuSTgxX0Kmal76LEpT+Du6ZJF793FtV8C9
TeDdC3CXIByBsFlbcwEZE6TUIrfxNPuYKOu4J71uHXBTp1hQTW0C3HX1P7IhABJOlFlELZBPlo8d
wBi8sKb+GPpzHjQPmBqjTABqE+NwDXD3fcXV2gTjeePLyBJ9L3YK5lzw3igT74GyDFBnbIbuy/J5
XQL3toB358D9ve99vyopWfKt8wJh5SGxGrWpQcllJ7l6IXX1ogWU2myDee7zAOK0/WAkqmoR0PYu
jK36KNkASApaBjCW7ZtN+p5+EWRn3MjxSi8896PxApASosRyZGu2iTs09UdkoqLD4odyJgLcDMxT
nnJSJVm19uwYtAN1IqhprcbuF6g3Pa/vz7sG7m0A786Bm4406i7HzfG688DHZCmDkuRvuwQOaKSy
eqD+s21tszBK2V70vQUJ/O2CFgXteG4+Wd598dwCb23atcvXhBdul4MeAeTWgqxa1IrkJgHFrrIy
43nWjjEHzLx465FToA3miYqA5gVv27q02xOwjOQbYB9z0d/WPYZ9APemg3enwF2VYt1Pby8lgPO2
1ibbq155dNJEY0waE3rdE2bI51OFZPVGcKNtD1qgPNGH+j6kXnjUu+++e6HDiOveWWGiHKCMgGmb
7fyQfTjmZ/GkgaQYh59ljWjdO4aOGzBnuZ/f/eQgdaTzG0NzJrxwMZe4loHJ/Pe6+7Uv4N5k8O4U
uMsTyN1cved5pVgjeytvIV/4wgsqCda6J8xQz7fwylrl+mOR48KkotvyAmreNa+pPFBg2fcxfj/1
3HMP1Y4h7eQpLnvP6XvdnNdo7hhvAU30Bo/eqUJHA96frfTfnCB/c02unnjhRRcdrE1GJZ/tmh2p
dY9Vn8C9qeDdKXDXBSXn6bBNOtlb2dOMU0l2yZtj8MqUdQMTW9l1LxzPp+8t1Q/06Y8++rcTeO/3
z7rGiIGu1CovfnGlMqHVrmsL2pGhzRUBedWyJaOs7/vu/N0DTztKLJiX63q3eG7fwL2J4N0ZcJsY
dTW35xUlqlNS8DJ5CuueLEM+/8HPPFibJNNUuW/INgpi5ZPlTRz0Ca1xFwG1Id9lW54Vx7fRgbc9
YMR38NzheYdW2/oVwIz4VMg+0Trr7q8hgHvTwLsz4K6rS9KkiMjR6xzIbErvXvdE6vL5FkxUE8x0
kYMO7GC6fNYq97IDoi3O5Xa1Fy/6X9/xzq3S26/ST0N+lxCA4WwL2trGADvEI9cvAdYoS3SJY+LC
KLeNr/T9zkMB9yaBd2fArUBPDmA1UR6AAI2St9++o/rZLtEkDF6dDPCCF13QSgbY96LJ9xdQs6sq
E314Z7ff9ts7lQo/ZL/PehYHZ5GDswE80LbmyBTj+DP/J+EF3JFPYS0qnjWG9xwSuDcFvDsB7lkH
Ac87wTxokgzcR2mSz41isgw1YSUZ1RUv4kkN1YZFnmPcctZdTCDvIIGDF9jW8LpulySfi/Rz19fq
azJA42SXZPfEow7ZHyDndUfFQOuSY9V1O5a539DAvQng3QlwC66VXmNTYE2NhlK37Du7RJOoi1we
iBw66TbZksssgi6+A7zx76VEMHTAOPs2gAwoeHhS/yeevN8AJ287Km+i5gSV8dekfyE9NaYCzlEW
diwlfNcB3GMH706AmwY01xkx8LTb8zwvvGiZdEOy1GbBdwE+676H97RQjnvCcYeyEoEfOqKt17qu
97DLkljCU8vcvN9twe0kmsCYwSdBY8Ddq+n6db3rNjw3jijT15HFbI7ldYgCy1UPr7/u10cxJusC
7jGD98rAHVx1BmGLmUc9j5uzrc40CeDneW3DImnzDpQzZYZpgN6Yve2S85ZqH4fYZgA3niSETSVg
JfegyADKWIJhbcZvk67Jii/SQUfmRftRk3XG11hyLMbgSK0TuMcK3isDt4DGS15yxSGvq5wc5SS3
bZM2nRc6qdnXvv71nQBu769mc1lbxP8tlrF723k8tdXiV1601Hnz3kjP5tFfjz32g4N0a1TZrNOR
6oBSghEdc5Nx2CSQ7aOtdkdxQpJStHk80F55LaK/0Ce//JrXtCon3Ed7y3uuG7jHCN4rA3fWfrpZ
lIKcZ6lpu8va0ybULmyVvSNwrqvhjINsOgR2iIWyzDMAqF1USX/xvNEm84yRbXzUDxc0a/t8BoN8
Tbag5JOuMkXbPn9TrsNlP++886q16Wi2PBYcL0Y3gOCZZ51V6bn9fSzrcQzAPTbwXhm40RsZhHlZ
FuK8SX2U233CodPDcZybshBWaSdqoW5rqg83vVwqb1mcopQL8ug+97nPzxzfPId43ZHJ19TPAAjV
YrfmkGVlAxbRNDfdf1s+JxlUegJwl0XLeOMMXwAB56Ft/w/VP2MB7jGB98rATetZnkRNEtbEb2ea
RInJeRmWQ02Qvp+jbkSdZjt2KZl77Lstfd3foi/rrng/qdWzdmEOAwiw9+8HP3j3QkZcLY44E5KM
cpECTmiDTaKmlhk38yqyXgW+8ziUHndT0twyz1/1O2MC7rGA90rAbYGUWX/47XklXOukgzyybfeU
lEF16G8dr00SqHj+qhN8LN9Hm5QGSgCzjgYyH3K9b/2ziNftnQFRJI40BcZLft5Oz3eV1R1DIK6P
MWSc4pAOXLe5Zoz0PUlq5rit50UMXx/tHSPHDbDzz098+K/2Pvf1H65tza4E3LyrrEMOz3EeN8Yb
L/XbL7rgZ0Y3WbqckACrPE8zOp507jMPPri2CdDle8a9ItmjzIpFa+TnKYgUuuG8A+N1N/HiZbud
jRnHgOHa24Iw9RMv88xnnFlRVW2/10e/9XFPem0KpqBDrD1GFFjzwh0xmEu4vummN49uLo7N4w4A
Xyd4rwTcvOR8HqHAVBNXjc8sOdDr9wu/jyUQ0vXiAdrqJD/huMN6bR1vETlEYhu36l/4wsOH5I5A
XOZe9K8AGO8uH7fmmgB7Hvu8M0rLccqlA2Z597PGlq6ZAT11/5Sgj33s3tEB16JzkvEx7xxB5tCG
oJFKvX35f3EWtNWiz+v7+rEC9zppk5WAm7eSE28MfJMWl7a3LvGm78Ffx/0tnlJpER2u3/Cx25op
yhDbSWVwkE7Ny8Zh26mVHjluHICGOonBm3fKeR5TYBWUi/nVNA/zd7U1KD+UwibTdkq3OqLunP1g
ZJ1yaR54P/WpT1v50I0+1tmYgXtd4L0ScFuA2XvGL+LO5g1eGbjy/dtu/53RWflVJyDQvuo1V9Uu
HgbOSUHbCtrRd2pdZKAQ/wCMoUIK4AYw5gWQVgclAMe/DH1bmZ/AW4D+InSJ9kap0+NPOL6q47Hq
+A/9fcoR6/Hc/QMvZgG2v3MY4jgz69VYxE5Hoamx8dv6cezAvQ7wXgm4oyBN3ITFnpcMkYNI8R0T
Z9uOKQt6pG4BVaD9m2/detC24PDUbbbn5KExb8gGs9fNsPMg24B3PrvUiT0OYG4DoKiSn37eUZ2z
9jIubT39Nvfv8xo0G2fp1a++6piSu2HEZOjavTBItO/5EGG7Zo4T0B5TGeHcZ5sA3EOD99LAbcKQ
eOXtLl5y3gKjNpFokxcznlexoT4n95D3Btoyz0r1iHfeJdDW5+iKWcCtf3DRPN1QIX3ve9+vqtPl
XZzr/B+t1ATeQChiLm1lhQJ3gnR5vHxXQs+Q82aZZ/GytfPsZ59dq1Z6+n7Ala4eUDd50uiisQZm
NwW4hwTvpYHbNt/2Ni9MZ9jN2/5boLaw+TuLyLeWmdxDfgdoi97nIFvmtC2ibadHcn/f8e47jgFu
fQNcSfB4fxGY9a/ELZr+OrBv43lTLGVpm7GYdZSXdpqPL3vZ0frU5TN9d97uEdAxJH7cZ2jQw2U7
zT3HmMLD9jdrE2BvQ9B/k4B7KPBeGrgf3QfuqH8QN3nFK14117Kb4LZsJXBLTBkSYPt4lkVy0YUX
1YKAXQWudpdAWx+//to3HJw8rw+kVuOh0SG5L4A27zwrlOrAW3YkpcQsMProRz56TBYvumaWt0lB
kU/0iXKmnp2P9MrzBYWCkjHXUSreCchzSLybzFgGyWHXfaiFGAp9JbibE9+02f/lClDGzMul6GP+
93nPTQPuIcB7eeDe14eGqD9uYvLO25KZTNe87liqZF4lwT4nRFf3tt0+L3GkGXRIzJoKLXXVjrHd
R+wCyJGAMs7UGqVnar44PWkWaKOXcqwAX1tn6HnH5W7OODgCrq7ELPDPToSdHzomtwPX/sn77j8A
YO33jKx7zrsrv2ure9CGowVRGebHqkDO0N3/wKcqg1HnZTOMgsGbWutm3tzdRODuG7yXBm6Wn0og
g5QCNvOAmwdSLi6T0OIYG+i0bQ9+vuRIo08sfB7YNmxX2/bHItfhtOn+Tz75lFp6BJgKqF392qsP
djLAsczuA2pANwNq9kbdh4Y8e/kALmgV9wR65nRZbtg1Tj+PwyNKL7fcGZS0CyBnvHnmAoAMGcPz
5UceqbziWV45AxfVD6lFGBnvUXd/RsLuYVvn2aYCd5/gvTRw16Wu8zCagiCve901xwSCeESLLPgx
XGuRWCw//syzanlcgTf1V/rYLo/h/VdtA+4ZtVAePpxjAtQk+hn1kLlrBjHq4QA/4M/jDFDzOXBH
rQTvy3PH+/J+ZROiG0KWeOppp+392eePFsFCeamQF+1wT87Fq17xykPFwQAy719A3vMia3NeMNZn
cXSY97nk5y/Ze/mVv1RV7NMX3te/2s6A2NF6RqZwcrt8Jm6C7151PMb8/U0G7r7AeyXgftazzj4E
WiRJTcAtpTZvff1u8o154pRtAyY8waftyx/rPC7SMhKzCbTrj+PCcfMgZ+mNAapDo8ND1o8kg1n3
jYb504ceqkCurE4JyHmrgDrAOwAcjSE2g3KI+/FYQ/7nWWRxgLWurkzw3+as7FCeOCNivFFi7m0H
xiDVBT0z8M4C+fKafB+/87wBu93etnrZec1tOnD3Ad4rAfezzz4M3GRwTcDN0ylT3i2wTZmA2mnr
Wnd6jUV16aWX1XKwm2SY+mqr7b9dSGRN1gEbzxVol9K/j9/7R4cSd1APcUp5TGLp8zzW+C7PGoVy
+uln1IJwPF+iVJ5/2gkUAXqdcZmn83YfNIi4DXC3JqwT77VoJmMGdt9lTKwVdVl2KdC9DcDdNXgv
Ddw8DUkOeXKJaDdFs+uKTD333HMbv9cXmCx6X/SIRKPSW7KwUEWbnC69aF8scj3NMU94nnIE3VFy
0fEM8yYSc+o8VR4uoCwBH5A6vBg4Zzole7XAte5dVM5DX6hlHaAL7OUvtH136wGQ88jt0nzXbkN8
yPsInnJkgg6JAKe/8awZOTtZ3Lg++OEP/671s9u2cezXbQtwdwneSwO3CVmqSnCDTUkStqQWQl58
m6LlFlTCXZfAYZHZym9Ktt2QCxX1AHBQGvkg2tyHwIo3Cdhm7bwYxKgpXX7X38VJ5jkNPuMFA05g
yAMWaPRsPPOsPtF+gUy7LDQIwF01Jd6u1FxBteDvBecFsSlQPvzhj1S/a2uUXm3axQ45nut41jYB
d1fgvTRw1+m4eVNN4GUSvuaqwwcF8zbwg2PmhC2iUkWj8/CrkknIvdYxqcf8TGN978fvrfqtLikp
eGeUBKCaN/7mVQC3e+l3dAkvm2FoO3cYBvdSShcAX3f9G1ufrei7DMh0xmV97KKvubhtwN0FeC8N
3BYlwMrej61oG0227WfJ91ncYwU/JUPz8U7xzlEsihHra9Ju6n31mfT1svZ6ni88cLRBG+AFtuYb
SR2wPnLkSAWibQF7U/txavdmFJkqD1po8/9V6nkvDdwm1A03/sYx0j6a16bJ5gSOMrgHBFfdgjY9
d5nPBYHqDvfVXn+fQPuw91V52fuKD95wnYwtJpzdmcDhIqe6LzN+03eG9Y776O9t9LhXPYxhJeDm
OSuDmQM9wKxp8IChgEspcxpbVTbqAoaoPJGepyhhYwLtx0GB58vL5hXP87LNFZQHyd2mKIma5vP0
eb/GYZuBe1naZCXgJu3KoAaIbX3bBFOyvCsaARB53WPZ/uK1y2AkL/LGG/7LaGmddYAIhZHgHbpr
npcd4yxpxThPVEe/gLeOudDHM7cduJcB75WAm4dFI5t5S5mETQFKg4vPFqUvvW7qgjEUnfJu5TmR
2ko6Nkn+jgKOnROZmz4pdyV1kr2S3z6aqv2RKomljwU/3XM7DMMuAPei4L0ScJP+lZJAulSeeJtF
o/hQXcEcQAA429yjj2u+853v7t2yf0JNGUC1xSff6uOZm3RPgC0ILRmkiRZpA+COHKOPn9Qa2wG0
Xc/lXQHuRcB7JeDGAedUZDdbRNoXNb3LDDr6WqAgAaLrSdB0P8+UfVdmdwqmtTVITc9Y9+fGTX2L
NpRWbmsGbNr7WaCs7xi5uoSXWd/hsTPYNM2KT627j6bnj8eI7BJwtwXvlYDb5C7PnXRDW+CmDMpY
GJIbKBDqqp7JRBzK8wZiUonr0pwZIwZq6GL5fYAHw+Rd9Hkb6WZQIq6VRFNXoS4mkX4K+gOdhEZR
VKxMTa8D7xh/9y8PWeijH6Z7jgeYm8Zi14C7DXivDNyAtUwBt/gUAGoakPgcZVJX+wMQXHzxJZW8
rC/QFAiVwQbMeNV1hYUWOW287Tuv4zpjdeXLXl7tigQSv/b1r88dIx62eAPAruubDNgMgRNsyoCj
cVN5T/8K9M4rvJTVSWId5IJTAHNzALavOb2LwN0E3isDt8XNM84LMuiStmALPHnuddtv9+WxWcRd
et8KEAElxz/VVYLTMbb8Q3r9fU189/W+KKCoheEkmVnPM6YP/eln967f75t5gK1/nPoTCpF57TcX
qHRISNEobQouhQevMFnbHVyffTjdez1GZFeBex54rwzcJjNPq+SELc426pJYDHhNtRpmFSGyiNWY
ADgy7RbVADMOFj/w0N6XvOSKmdt+4EayJg1/WxQPEQiOuiBRzzqDEXBFiaAq5gE2PtpOCKAu6hGH
3lvfGs82AC6AjXIxdmORik4gPhyI7zJwzwLvToCbJ1zqnS1uFc0WmeCAg7pg1oky4S3ykB3yavHf
d98D1YL+1r7ChRoEOPuX4gV/DoiAFm+TvC8K03vxOlqE18/L3iaQ4G179xhsRZXKMqboDICtf2bR
GYwzwCbh60IBYt7wwBnJJgolDM5733vn1hjTRdbGLl+768BdB96dAHedusRCIxVc1GPlUQFNHvET
n3T0BJNZP9QnvDFgozSs5wEodUWibCZlgzrNs4ocBYC77pp9r05AbdtqHastHbJL/ZDLEgR4zqKL
ct8zqA/c/0Cn/RPj7YCNNm1gPK64/IrKIC+669pl8Nvkd5+A+3/vleDdCXCbFACvpDmqk0z2aYll
Jo2jrfDezzvvvMbt9CxvbR5Yh3QRf056iO9uKkm7zHuM4TuOxoqBZqCMFRWNnYga6m3oijBwzocU
rBTQ7ZK2YPydjKPs6jyaJtrBWL9jv773oo7BGMZjasNiNMsE3EeBO4N3Z8CNo1a5rQRRaoNlMw2j
FjJKxPl8Tef6zfPOY8HHWYGyNm27l+HLN2nhAbZcjhYt8dnPfW6PhzsreYZXa9zwylGDOve9MXY8
W1Mp1mX6iUFxX3RVmZxVjq920n4D/C6NyDLtnr6zGBgv0l8TcD8O3AHenQH3LK87zpRcNNmjHFge
uOQMXLXFalvNo88nh2Q5WfDhFj+vGn3CUxRQA9bbRofMWgh2ErJZo2/OfvbZFZ1UV1NEf+qnD939
+wdBR56wIDMv3TmHOQh9/gte0KnSJ78DXp4MFP1VBr4zgOdDGLZ1x7QIyG3jtU0O2S5//mNdDDjO
UQ3mvPW2sGx9LcKuvCIBSIFHYAKI1WdWEN822w+Jn6AXKoCsDVBb1F09v4u+Guoed3/o7mPqwdQl
O/GwqXrmBR0BuASbbCD1cZ/v8rWvfb066IDBmRfAjFPczYtdHOc+x2Dd995lYG56906A2wBbOHEY
bF7gF7zogirNet2TYNeej76aNfjhrd7x7jvm0lm8bifGiAXkYlJ4Zsaz7z6NAKbd1rzaKMc94bjK
sGjTFLjsj7roe7yn+7cfu86A2yIjA6wrHnX1a69eSNs9DWD7AazrK3GHLAPMAI5+QH3IcJ2XKMXL
BuxZ8QHw8eZ2UUMCJPqEhx/lY2cZJAZFUtBEnaw2f6b1N/7+6wy4DTYqg3dWUibAglZ4UgIMMyFm
HbBLq96UXCQmoagWjjmPI49X+vo6KQkSRt73vEJXcULRsoHxCbSGmaNTP6/Wz50Ct8H48iOPVIu+
5CWf+MQnVYtuAu/VBqzNhJdUU0o0eaO81nnBYl62uEEAY8gq8eC+O4bArt0Ej3+enNHpTALZ8gLa
9Nd0Tf9zcurjbvu4c+A2QBI/6goL8bwpPBZJiZ8GfPEBv/+BTx2TxMRozgre+TspXqhOgopAe/ne
Or3sWePP+xaYnsV9MzoMzhgO55jm8OJzeOqz+X3WC3ADAinsZeW/kOrhWIHBWAYHJyqwtS3ba1RH
3vH4Xbp6XX/zwCl0cvr5QfByX9Ux5hrZ2mYnMK9UgveazrmcgHMsWNNVO3oBbo0D3nTBp59x+Iiz
2H5ToNjyrqrzXrUjeG6Cp+iB99/1gdEYk1XeS4JRGZDU1+U99f3b97MQs9dqfNAQdk1tqzyu0tZV
v2ueOZ1ICd5Zum8OhMD5kAHVVd9r+v5kbObNgd6AO4N3WVA/wBtgCFrSW68DJADXrW+7tQrCCWrZ
JWzDgnnrW289BNwoD15nfjfvrmTuiSc++eBa/WA3VFdBcOz9Evz8LOqEYaYLn8B7AsSxz+U27esV
uAO8/+AP7jlG4x0eIQ2u7SwQ+fM//9KgAP6xj917EIizM5BC3abTxn5NqeEGWvnUG16qpJsMckB7
04PHgqfea1bRKu9LVTOB9wTeY1/DTe3rHbgDvEX41b+YVdjI3wE4D9g2vW8FA48zHwRhsW8Lx11q
uFEF+TAKWaXeN4ynvr/xhhs7KdnaNOH6/jxqi9N812VcAm+13SfwnsC777nY5/0HAe54AcAYcrN5
lf1I2a58+ZXV1hZ/SULYNZXCkGQ98E8999zOn9HnwM27t9PTM8f948886wC4AXg+69M4APptMVrR
LwpqkQQqAVwm7Kh0KA4wgfcE3utao6s+d1Dg1tjH9uuaUDFYVPOKCEX51VNPPW1P2rzEHqVibfmB
OaBxcIKsunkytzhgAfhbzNQjAnXlsWuXXnbZVgA3MALMGaxIMwH2X//131T9mMFMkHhb9c7O1iwT
wqJfOAeyLCfwnsB7VRBdx/cHB+54ScEkfGNTGnNZEU4Q0aIDRs49VFyfEaAqEFh77dW/Wv37yv3/
8yR9po6F61EGtsoMRlmzmyZ4G4oU6dcSuFFQwFkguMyGxPNvw3vPWjz645abf7PWSRA0Z8i3+f3X
ASrTM/s3hmsD7uC+4yQWYBOAOq840iKHJ5Ra5nkVtwRHt2EB16W7o4TKFHYALp6wCx6nyocqR9bt
8Ow4HA4xgU3/YDP1cXd9vFbgjoGMg2RRKAKY+XzIpvKGXXwO4Jc9sWdskxFw47TLnUr5f/28S+UH
4rT7EryNvVrkOXg7tjGd2tMd4G1LX44CuHNnUpPY1gseARcUB3qk6TiyVQCc9ykQug2DStJY1ikp
+wY9ta289rwxRJuQPJbKJv9XT148ZBvmwPQO2w/0owPuEsTj4ARJJa9+9VUVX42blFSSuepZwB5/
j3/pxusOFNgWjxtnO+/oLzLAXeZ1gbcYSDkHOAecha7VSxOIbj+IrmOMRw3cZYfQXuMrZfZRiFCH
ANwb9jXITsCReALceep+ImBJQYLjfNutv1UtTl589kJ5XNsE3PnQg3yohfdWx2QbuPxVFgtOu07n
zahtSxLWKv0zfXf8xmajgLuLCYXXLVUXxx9/wt777vzdrdgmM2alNxmV8iQ27TpoxxzST3Zuddw/
2WQXc226x/gBcFPHaOeA26LM5yeGXnxbOO677z581qT3A1A55X1TJ2uX7WbAZFCWuxP0m7kwUSYT
6HY537q+184BN6qFiqD0tLYFuIFRGYxU9nRSTRwLRIKRdXw3SmkXg7ddg8t0v/6M304Ct6ScErhl
0W3DRCsrA3pPWuWvfOWrW/F+XY8RgK6TT1KZrLvkcNfvOt2vPyAdum93DrglnPCySq9UMso28L8y
R+vkf30X7Rp64nb5PIHpUt8taWk6PWd7gK7L+TKGe+0ccOv0V7ziVccE8Byptg3A/ZKXXHEMcEto
ol9Go9hZODXmyCeO/Kjuy2ero+Tm1XwZw0Ttsw0C1oqalZm26pxMXvcE3n3OvWXvvZPADaRL5QXe
exsCUhdedLgyYEkJkT7yLgXl1G1Rhxyne8nPX1LJJwG8+um03njxXQEuxqw8hIHXTXa67OKavjeB
fl9zYCeBm5a7zJ5T1nXT63bUVQZsk1EaRiySlI4/4YQKxBSnood/8003V5p5QP7YYz/YSiBDJXnX
Oq97Gwx6XwAy3Xc9xmkngfvIkSPHADfJ3JgOMF5mQdRVBmwD3HXXlADGQ+eZiw84ZUYSy7Z543Ve
N+M1KXLWA07LrIFd+c5OArfMy6ecdNIhLtj/ZRVu8sDXVQZcFrhngTlAt1th6IC40+M9dxviA7xu
VRTzu6OVaOM3eV5Mbd8+w7OTwM2Dqkt7R6Fs8iT3XvlIsi5Be1a1QcAmfVzg84sPP7zxcQK7iaww
Yaiuv+7XN55G2+R5PbX9WMOzk8D97W9/uzpgoQQj2t1N9hzJ1/JxbLlOCS85fsrCW66bVee8Cfzj
e+591jOfWR1Nh3La1H5k/J7+jDMPzQ0JTNt2tNsEhpvthe8kcJu0ClKVYOWsxk0OUFKCnHjik4+R
A6rNotY5WsO2/913vKdSjyi8pQAXeSRFiVIAklGAf90pQU0g7nPHouGFyQ5x7psGEAKRr7nqsM5f
n37+zz6/ce+yaX0/tbe9MdlZ4JbirsRrBiM0wyYHKAF3qZbxfiomzlsUwMouxA+PE+Vx/wOf2rvt
9t+pgN0RcDjtqIveBOAMIuD3PeeDbpoqg9HJ/ej399/1gQm49x2eCVzH0Qc7C9z0uSc++bB3qo41
ZcGmTs6PfuSjtZQH+mLZdwK66rswaH/8x0cqaSCayWENdSeol/QTwL/tttsro7BsG4b+HgOYKSeG
SNngodsxPW8cIDnGcdhZ4MZZ0m6XQPPOd962sfwsgKzzhgUOu5p8uOtv7YOwGh+ed/Ell1QHN8zj
yHnqDuzdlKPSvvLVrx4q+erd0Eld9eF0nwmQV50DOwvcuGw0wDZlUPIKS+D2fn0W0OKN81Cv3+fL
eeGzABzdQD64CZpocwNPn/sS7bPqYpu+PwF2V3NgZ4FbBwrSlZzwWfvBuU0Al7oJcOlllx0D3Lhm
WY9dTZhZ96GBpmpRTkDWZR2A62tB0K997eu9t2eV9wXcP/288w71pazKTePqV+mD6bvjNjI7Ddyy
/8qDdTeV5wY25QERPEbv84kjnxwMKL/3ve9XChba7jL4G4dWULTw1McKDvryuec+TqMxQpdf8dLR
tnes/Ti1qz/w32ngxtWqCrcNPDcvFliWVIng4F986UuDg45g5huvv+GYcqnaZxcgljDWuidS+TNV
MnHc/QHQBO7L9e1OA7dJc/PNt2wFzw0on3Hm4cQRICl5RLBtHQtEMFJSU93hxVQbVCrraFfTM/Vl
Po8ScF93/RtH2damd5k+Xw4Yx95vOw/ceNkSWOi5N+3EGGdKokVKj9vpN+vkZnmvv/Vbb6/1vF/4
wgtGmZEoJpDnBG5eKvzYF/PUvu0E6bpx3XngJgt8/vPPPwR4m8hzP3D/A7XJNxdffMnaAYfn7VCC
MmAJEH/n9neNSn5J7kj3ntuqANmffX7KnJwMw3gMw84Dt4X6utddc0wdZl7iJtXbqDskmPctrX0M
C042Jtqm3BGMrWyqNP0yVqBkwCam749h3Kc29AP2Ow/cJtbHPnbvMVt5dUvWSTEsOuHVXqnTcH/w
g+MoScoIStgp5ZeyL5UfWPR9+7r+937vrkM0SZU1ee0bNsqI99U30337AeFl+nUC7n3g/ssvP3JM
OVRlX9cV1Ft0IGdJAYfScLdtr6BfWU6XsaHtHsNhxrxqiTbZAKLNxhpEbdvv03XjAdyuxmIC7n3g
BhoO2c28piSS++57YDSe4LwBn3WAgkOCadW7miyr3ofXDaTHSJdom+qJOShpPlx66WV73/3ud0fT
h6uOwfT97QDxCbh/VPHsTTe9+RBw29JvysEKFCUnn3zKMYB4/gvOHx03e9f77zomSMlI/ulDD60V
HP/8z790TJo7EO+zXMAEotsBousYxwm4fwTctsP55BNeIXXBJgQo7/nDe2or9aniN7b2q75Yyi/1
O+OzjgXgmd/61rerOirlOZuyJSdvewLXdc3Lec+dgPtHwK0+SU66ANybUp/ihhturA1Myk4c26RT
Trc8pWedwC0ATZFT1ho//fQz1mpMxjZuU3vGZcAm4P4RcKudccnFP38IAF9w/vmjV5bg58tj2Bgd
QDTG2uIClE996tOOCQCuw+MG2nZap5562jEHBFO6PLZfs2QCrHEB1jQeR8djAu4fATdKAQDm7bJC
Q2OXBDqxvu6AYOoNapmxTXR1vMvCXnY63mPotgLtsu+Mv53WN77xzcHbM/T7T8/bXKM0AXc6jskR
Xxm4f/I554weuI8cua82Y5IaYoxG5w/+4J5jOG6a+e98Z1jlBsWQ5J+S11ZhcZOPr5vAeHPBeJGx
m4A7AXd5gLATcsYIfjHAdgkq8JWp5P5/552/NzqPUXsdfVaC5c23vGWwthpPtUie9ayzj2mHui6f
+9yU2r4IgEzXrsdQTMD9I+C2oGmMM6gogjRm4KbfrivliopYB2fctIhpyp0in3Xc2qrQV9N3u/jc
WPK00SOl8ZCOv25JYhfvON1jPUA6dL9PwP0j4JY1d8GLLjgEKmqYjE1OlycIEKormYomGUMmYm6r
/i2PigOeN+4rYlQQ7Hviyy5F00hKKuuv87SHMh59v+d0/wm4e19MY5pkTm0ps+bGKKeLPgNEdfVJ
ouLemPoWaJMslnVKBFAFK/tuqxPmFQ2T6FOCNk6bRLHvNkz33w1AHWqcJ4973+MWjFIBLm+faY0F
/oYaiEWfw0MsvUegBAzHElxDTThIWP2PErQZSSVd+6ai0EniAOXORHuoiGRMLtr30/UTCK97Duw0
cAMNHh9qoeQ8f+EXfmF0dEP2tnmwdUHJsZRxZTxooc98xpm1dbgFKfvOSjS2pH11RsO5l5t2WMa6
wWJ6/ngM1s4BN84aYAjeObaMhrgEQAGzIU5GX3YhfObBB2u9bdl+Plv2vqt+jyGUgQqw8cYnHH/8
MRmdQFR6eZ/1rcPTF3AsDbLxlinZt9FYtS+n748HJMc4FlsD3ADZgo0fwTncJoAA0gJ5Mgl5qj/3
cz+3d9qppx4D2HEqOj607y38spNBhmcZ5NPuqm70669dS7sFF1E3YgLAsqz5Eryyv6Mt+vR0jTlg
ZnwzaKv7bdzRX2Md22XnxPS93QP5jQNuQTlFgWyDLUKeseL3wBZNwJvDXV5x+RWVVM4BuhaxwNTx
J5xwjAcWoGKRk4lZ9GNTZMTCBJDAsQ4YcdsPPTRckA34MYqUGgxJCZRlEBAf//a3v6Mypn0BDYPw
hmuvO6buiJra/j4W7r+v95/uuzsAvhHADSSkRCuxCZhtw9ECFiQQs/0O78q/JfVR1n/OYO37tMVA
nzEYq/zvaL3ojx5ToMm7eIehzm5kPOxggLBxKJU4JWAzmK/c18d/+tMP9ubpmh+MOI+aZ10aY4Z9
okZ2B9R2wYCNHrh5Ubxp3nAG6FlgXAJHALnvAjhg716Cj3TajvbiifHkxzrgwLJOgxwUieBqn5yx
fnF/uxuGk+JmloH0dzsbOwABQCDfp5ft3u+/6wPHxCqMNyD3/IkamUB7rGt72XaNGrgVScpSsjLQ
5P8WKK/PSdy8cKDMEwTMMiFtkf/TNb9WgT+OW0qzABoPbBMWNNpGsO+0ooJdGCgA2WeWpH7Sb0Aw
Sp+WoB3jIPCnz6XbD2EMSfmcHl9K/Xj5b33rrXukgMsujOl7E9iPeQ6MFrgturJaH4DgNQNnMi+g
jD4ReESlAAtgzzvkiSlcNERWXl8D7D3I5uwS6nYYAMqOoQ96xz31Kf7a82eB9elnnFGNk9iA64eg
JOyOjLkYRmnMGW19ssnj3td8mu67PcZolMDNE+YxHX/C8QcLk2fN+8ZX8pjHGkDsYnEAJioNu4ZS
gxwAbochUNkXxSNx5tz9Ilt1WnEGA1h7PrB+9NG/HcyzZdBvfdutVbA5GxMGnTFfR3nYLsZ8usf2
gOoQYzlK4C5PA7dAcavbvvWNhKA3vemmmSoNfYFj7hO0v/zII3sqI5beLGUIOd+RI0cqZU8fnv6s
Sc9AoYRQNmUwmqIFFdY3zz/EgpyeMQF4mzkwOuAObzt7mrjTIaVubTquy2uAEooHl42znqWK8Xc6
aZxzX542MAaCuQ28WZSJMejrufP6k8FmqErtfQQgHYiwCfGKLufMdK/dBvjRAbdFiqcMSsDilOE4
pHc31KJAMfAi8dgAOzzJOnoCz3zNvgpGcLXPvmBAGIfc/w5N5mEP1S/xHEYCZaMQVEkZ6Q+qFbTZ
0O2anrfboDmG8R8dcKvSlxNMANo28ZbACNjcffeHKwWGbf5xTziuNvgYGu2LLrxoT78MEfjj9WeQ
VJN8aAqCYUKXMdghPczabIZdUHoKQE4AOgYQXUcbRgXc0rmzkmRbvO0AaxQH+Zojs2alhYc22+cq
FpLW2YX06WXHxAPQvNucoi4YPOTEpAaiWQfOOZkmDkAW69gmQz5k307P2h5DNyrgxlVm6dsme9sZ
rGVloh9CBx3gXEr8UCTen5rkfXf+7mCAHQv6Yx+7d++JT3zSAXD/9PPOG8zbjsAsw1bKH/WLucCI
rIOymQBvewBvW8ZyNMBta8zbC35307xtwMNbVJQ/aBDnGmawrtNihzYdMN20ryaRnWjnMfQE420z
GJnblkY/RDvsJh64/4G9s599+BzIoIrswsZcjmCIPpqeMRmPPAdGAdw4X1vg4FaBGZpgzPK/DNT3
fvzeSibH8Jy6n+FYV860TMWPRCIeJqAnwXtsTWn3gJM3m+kbdI42DQEYxj8HpKOvnvrUp+3ddtvt
g3n9Q7zr9IwJgLuYA2sD7qiLTTVQJprQC+ODu3jBLu6hrQJhvFIZe4o9ydoE1IKL8/jqoEUYoxNP
fHKljwbyH/7wRyoJ4LrAOveLMXDgQQ4AamPJq0dmahd9mu/hviSfpXETgJxkfhPQdT3ftuF+gwC3
xQf4qCJ40fc/8Km9u95/VxWIzKoB4Aa0BafWuWA9W2amINgn77u/qrxHAcILlbE3K5uxzqv2PjL6
SOrc62tf+/patNCzJit5oUOSswQRH/8XXzr2SK/rrn9jJV3seuJ/4xvfPMbj1p4+ntV126f7TYZl
HXOgd+B+7LEfVMAnXZ2HisutAz9gaLssQFaCNu64b45TO/HTPP2gPYBuU0Axe6negSHynhJWeIza
rf1DqEIWmUD6WKnVErQFBkkC69prDC++5JLOgVu7abJL/Tq6bGgp4iJ9OF07gfa65kDvwA0AqCrq
vNQIzPFkaXZnFbpHTfDO+9TtfuLIJ6vtOtoj18CYl8XoWkANYJy4TroHqL/5zW+udccwbzIZD2AI
nBXryu/HSN3+27fX1oGxW/rZn71oj667j8mKrhEfyLsW7UFN9fG86Z4T6G7yHOgduHWOxcfLzt6p
7fj11/36QdGoWdQIWZ0tsxoVfQK3Y7/mgXQYGV44z5MxCo96zECdJyfwlchz8cWXHOLlo/6Jwl6z
5HaKXp188ilVPKKPCW+cHbhQ1ke5dn9ctrmgWB99Od1z+43SIMBdJtZIrFDhrU0moJrL6BXqiz55
bx5zCdx2CbzSV73yVZXxQOPYFYyR+mizWEvJH0NaVV188YsrGeKsOiQMZhg24N7mWctcIwZgB5O9
bsFfRmOZ+03f2X4A29UxHgS4da6AI1VFLEoLEp88D4x95oisIY7mcthCCdwMBqBmYMbGUS87Yd/7
3jsP0VY4bRrqWePgvR0LZscEVPHiyz676XsMh1OJSq+bgmcdxa2a2jt9PhmGdc2BwYCbl/qyl115
6GxItANeGNVQB4xUHRHM5I312Un0wiUPj87p08vv831m3ZvX7aizAEf/Pn1fCkjl47M8Dn5XBOus
Zz6zut6up2/aQoxAzCN73ebJNleHXMc8mJ652UZnMOA2UQBxeWqJABTe9O4P3b33hS88XJ1aw7vi
6ZLgAQwBsTa0yiqTEV9dAjcA2Tbg1kckgBQ8ZelWahhBS6UHALYdEaoIiDJivlfXx13uRtwLHZO1
8WE0KH9WGePpu5sNVtP4PT5+gwK3RQkMpIKXtISFyrMCHnTPUTD/iU96UuUNdgkOdRMAHVAH3HYD
2zZhwpPORjTGQ/wBfYIWiZohfqfsmTUGgL7Lwk+0/sY/zxFt6PNszW0b4+l9tttIDQrcMZkEwuYd
y5XVJxbwEFpeW/SyuBFD0iUgjWkxAeEvPvxwVWogzpSsq6XCoKKR5u08qEHosLt8P0okcZA8F0hC
h5gLXb7HdK/tBtB1je9agNvL8qqctBIlTuukeBYuJccQnaNeBq43g9dJTzmpCswN8fx1PQMF9Yf3
3FMpZxiqvOswJtQk4hPz2se4khh2+Q4MhfmR28OICK72vfvq8j2me03A3cccWBtwe5ngslEhZa0K
3LeknKHUBCSLACgDN9BAEfTR8WO7p6CjXQeNevSBxKJZSVHRfh6w8q8vuuBnOu8nxp1ByIFUnPtE
mUxgOLb1M3R71grcsV3n1eU60DwrErBZAck+PC73zKqXKA7F6+vjeUMPdJvnAW5ed5RTVTGw6d3x
24wsuqTNMxa9hvwwAqQxJi95yRW9Uybem9fPcdjGAPWi4zBdPy5juRbgthgk1pACokrySSe03rIS
56lIcOR9eF033/KWY4KmuPgm8NqWSU1REt7t8847b+8bDYFZ3nYEkVU77KMf9D16JMcf7IQkRHVZ
txw4ex/zSplevP6NN9xYzUXPMlfRdmIefWbw9tGH0z3HBbpdjMcgwB2nmwBcsjsBMV5UHI4bnhS6
REGqeaAdWZhO/e6iA/I9eI9liVYyONXrun7WGO/Hkw2apCnYiFpxjTGMRKW+3glQvmn/kIk8Nn6X
nLUKiJqXxhZYKyxGZXPKflp/1KvJtBnngsLJjkSQVOmAoY6U66tfp/tuLqAPAtwWl4XBayqDX1En
Q3KHbXHTtlQFP0FLHlHXE0+AMm/LLVwZg7tQ6IixvOTin6+A25h88IN3z+1fhz+EGuWGfc+0710J
Waasyjx/PJ+hXyQpSDtdL6HHHMLjz1PV1CltgkoC9OgkuQddz8XpfpsLqkOM3SDA7UXUo86LDi8q
g882VC2KNouPAbhlP2BpofF4uu4gbbj8ipceoku0GUh1/ayx3Y/3GKfQ8DiPHDlSvXMAnSClCn7x
85PPOacCeYZuVmJO1++oDairHKw0F8QhmmSC6LmvfOWr1QEWPGbGvzyM2H2Nt3v63A7wGWeeWXnZ
4XSU6ifzWDymKYjbdV9M99ttYB8MuG1Hsy739DPOqLyeJg87T1CgEQuKd9zH5GVgysUpg7Nvj7KP
d1nknoCbBwmMjz/hhKroFDBEbQE6IGb3ETVLovRtk7fddb8JoJbJOY6KQ/PYsZEuAmk/dhHmGCPP
W0fplBmZgNo7uSfqhwdtrppfgD5+GCfUzIUXXXRMjfaqUNe+GmcC790G00XW26rXDgbcvGWHC2Rv
yWRvC8AWRUjDVPJbBPAX6aSHHvrsoRK0ke7d5NEt8owxXmt8ZK0GVaLkLhqhju/NhcLmBYmBqEzZ
rssVKI1gt1bSbrzi5z///CrzlrHxexwtl41xHHhx5cuv3Puv73hnBdRtS/O6TnkGRu64Jxx3TIJQ
2/k8xjkwtWlzDM9gwG1SWHC8nlj4FpAFhreeB8TOZgT64R2pNNjXJBP8zKedaytA2AWe+xWveNWh
sSmPYit3IrzUeRQXEAP+dkpdj5c5gaIoPehZnLS2G0fGSaBTm5Y1KHYR1CXX7Hvx8fygWZQrbkP7
dd0f0/02B3S7GKtBgduEtxXNNZdNeNtwFIVtsEkfIO56f+NBAW2cpCDn9773/c6BIHdmKQvURlx8
19v+Lgawy3ugRcqSqjhc0kCGE1CGzhtA0t/Pez5wZahJ6bpsZ9zrr//6b6rgZJ1CKfPVvGPjp8Jk
WQEx7oVasUNArQSPz9EI6qWu/e6FXkEthcFAu4zpoOs++n265/qNxKDAbcBtyWVKluANmIECb5dH
dNvtv1NViaPzDj7VAhyCR7R4Tz7llENZlDzHJl3zpk9oRvKpT33aQQIO7xQIOeCYdxq67QCp9935
u3MBGQUByPqQbkZfM/K8X1m2r371VRXXzdAzMjjpzzz4YNXuWTs6OyxA7aQdwVnUipN+/Pjd3/Dj
gpriAOV9zEfndpY1VbrUmG/6vJra3z3QDw7cAd487/LMwzz5A6yDcwXgfWy56yYVkMo1q4Mu2fa6
JUBJIPbEJz+5VqmB+gjliT7hoc9alHYnEeg11kMsXrs1Y+enqVSC9gk4yikA0D/+zLOqAKOdxdWv
vbr63W5BQpi5iBLx7hRGUTHSMzgZdiWZokHJhCpniPeentE9MI69T9cC3DrFwiEDtHB432iQukJT
/nb2s8+uOOa+ApJ1g0THXPKnvLgh27COyWO3AZzqCkt95atfPQTcd77vzpmAzNsOJUofWa6r9g0a
xO6OoaKg4U0H6Pv30Uf/tvrbx+/9o4oS8i52heaEuAwvnyE3d/3NQcoB4ObsLsyVVcdg+v7yBmdt
wB2DhjrhSfPObHN5PxnAeeUWyNCAmXXN4U1py7aWeY3xiBoddYuKR4syKrMrjQ0vFEDzNHniPFbj
eNGFFx14qGNaqNrJQLUJJHo/78YbD5WNjFpOh3c0b7/8yCPVv7lA165k3I5pXHelLWsH7sxV8uhy
ggUPpqnQke3qw188GkTqctDiJJYsOfP7UNv+Lt+ly3tlxQ3PUwBSjRMVAvHZgC2XMhBM7vL5Xd3L
vFk02GyOBTUSwU9p8Dx27RKEjfnCEwfmXbV3us/y3uk29t1ogFvnCoTl7aYgUxMg410F0frI3hN4
Ks8/5HFuu6Z73kS3MwqvUhIV3rc8OSg+p7b4xJFPbhV48dAVngoaTRAzzsMUCGW8IiVe7ZttBI3p
ndZvREYD3LajuMSgSdqmtdN0U6Pgy7ueUDyym3/zrYdSoy3YPnTkUUK063fo+n68y1yCt5QP5v+f
etpplUa/6zZ0cb+DmiV/+tnKYSArpH5B86DuOASzApwMd+wMvS9JIMqPoY+68rtSKqGLsZjusbgh
GA1w86zzNhyH2OTZklwJLlksfckE3VdbsuJFO5vaNmsyAmjBL9toAVclRIEGT1b6uMJHgAR4kOE1
qSOGnvQl9w+47JJINRUKu+Lyyw+ML2nhGDMJzZsjnzhS8fBxtqZ3OP6E4ytPmtNAUcKzJpEsx8A7
kQ+G8sk9ot5O6NwB9zzVzdDjNj1vcXAcc5+NBrgBQq7MJ4tvHmjxmICeRYa+WKW857wB8hzcZVlS
VP2LNhypa7TNYhcQw5HKOGRstB2dIHU6lwII8FDIiTpBYOxb3+qWw19lUl53/RsPaesF+RgyBone
OYwcGqGPndAqbQfaPGT9j4q74cbf2PvQ3b9fGUtcPU7+hS+84KAeiWA5TzwkgMaR4c4qqPC63Tt7
3E0VFld5j+m72wXEi47naIDbgshFqHhv85QkPCGeMM8GndEGRBftnLgeKIVKInTlnj1LYaItQEwb
ARmAYJR4dVmfPis9O54R/wJ4gcAHP/PgKDzw6Ht6Zwdi5H5l5DLHbVcRihM0C87bbmMdOwnjApzt
0vDPdSnvrqEGYYzsIkICSEFi98ULN4bmaqhMvO8zzzqrAv/scfdRwXLZOTx9b7uAfjTArQpbBm5H
YQEIi4GSQ+nO4CCdA8nLjnT5CA71OTm1IwJPAaikbv4O2FE92sur1lZetS10BO6yRx1g4H4WukUv
CGp7PquEqO+7HqVid9LnuzbdG7ihcuqyA/H/eXdC32ys9AXDJbmHEfMeFClNz+ry8zhNh3qpzX0B
ddTIiQqAxsB7vPuO91RUViQkGR+HS0epWNcMlTDW5l2maybgbjXpF50owOhZzzr7UM0HIGYBhLws
JFihpY0aIkN4b+gOR1nlGs5RuAjg+glwyiAdbbbgn3POOZX2F10C4AC9944fQOB31IjjuniG+iAH
/KIw1xDGatExdL3Elkibn7ejCCB0/TLPWfY7i84VRpk+O3ZK/kWVqJNiR4hayTukeGfjNskBtwss
l51zfXxvNB63U0TyCePzFn18xlMdEsB4YGUt6Lp2RsDu6c84s6JJFK0iVwQCixTIci1wVyCJQiMb
hIsuvHCUyUDkcsoFtBk/76N/lg309rEg6u7Jcz7j9DOqd2JwMnctmJx3VaFjv+zFl3V6JuZQ7zo9
ZzOMzWiA24TJckCL2iIIOiG876zuoMIYOqMSkPK48k4gUx9oAfw8fhNv/+g+kM1aDLbuUfR/XkKI
z3Cyihll8AZ6vPSxLTa7haBL9A29NypI4K4809PnIacb23tEexgjlEl41m+66c0H8y6/q1iEwlvA
HNffZ9xlrH01tWsY4B8VcAtk4bkF/oAfLjvoBCBoWxrA5bohve08IdEZvC6GQ7CKMsH/BSubCvL/
8IdHTxN/4P4HqgVONQIUvJvFjiNXhbDOILl/cPvh/fHG26RtD7mgQucMqO027FT0mTGsKy7GOHvv
sQFdVB7Ex2fFk6BlGExjJnvSeKDKQpa6KCUz5PhMzxoGXPvs51EBNwBS1EegsgQuYJAr0wl6LUI7
9NmJbe4dJ90rtM8wASseGs89vPc479B7Uj8AgRLMUC5ZVw4sIuW6TTuGusZJQrj6chy9j91DrusN
9M597rmVkR6qfU3PEdOgCIoKllkNZNzCacget3fqK5+gqb3T55sPxouM4aiAe17DLeqnnHTSAXfK
Qx2aJlmkY/O1vC8gAHD9CHJKugG4VRLO/r+O0OJ9P/vssw/qfQAzIFd6b0A9lwbAKY/N657XV8bN
boPCJFNfdlmhl162r7v4nv42PnH6O/COCoHaK0Dtc8+SZBMcN098DO3vog+me4zbEGwMcAO3zI/i
RUnw0AfAj3fn/2PbblsAvDBqEoscZTBrGw3Q0AnkhFQqIQG8/bdv3xO8da84NivvPo7Wf75vNN5q
m0VPQ51jGlHfAyCuk2bQv4ysHZH+FzC3y+GBG8PguePcU1RVeONX/8prlz4OrU2fTdeMG0yHHJ+N
BW7ejUWF6wZcsvT8zaIb2+kjAFmb2hqVKPKPDgqFSgAaDzwSj0pvdciJ08WzopxAljsaz3UaIQlF
QY+IJ0SSlTHhLARwi0vkE4Eie7KLfpnuMQF00xzYGOBGlQDoDFaxiPLCRyGgIrZhyxrp1d4Pl33H
u+840HXri7wD4YGPXVZXNxnLxCZjygCvo+45T//6H2VG8rgFx6PNgBuVFfPPPGNAg7Ly77ZVQmwC
j+nz9RmYjQFuUfyyxOosrTBAu2X/DMK+6pd0MWHbVgOM9PJQkQBxniDqKKtsAM0mZuoBS3TDCccf
f8goK+IkyaWLvm57D/13+r5eWx/zqHPcwHhdfMklxzgOMQcZznVntLZ9z+m69QFuV32/McANhBWe
yjpmXqdtbZ0+2GdjKvJj4fOIAS4JGYkZ4JXGTwqHNphlaHKBfu8b2YaAJnYh+kXRra4mxpD3YZTz
ARrAUPEtXP9QQVcetedFXKE8MxLVJe6Qd3w5gxeNsinB8iHHdnpWP0ZiY4DbBJDUYktqweC34wRy
lAJZVikx4wWNQZ6lfXe9//2VnDFqXTzpiU+q1AiRvMP4RCXAAABgop61vwct4h0DuHOJVYADeDZ1
oTy0Xxe73FExSrj9umJQXb8nzz+OZTO3ygM8Pnnf/VUcJYDbeDG6xkYVRwHyrts03a8f0NuGft0o
4MZbq98h8aXkc4Gdim644FhcQNE2fJ2eUGRaAiXV9GTdCaBGGVESuFxGFDDzsAGHaoBOH891MvzO
Wzf5gM3FFz++fef1beqkZKQk5+Q4hnEkGQSOn/70g1WAd1HFSZTVtZuZ94NTV2NF/0qqyv0YVQXz
bu/Kl19ZjZEdgWJZi7ZrU8dpavc4jMlGAbdJM49SsDABdT5KCxCuM7GDPpvXqCLdLCqEEWJ0eOSh
IvEewN7/o6h/7Cgc1RbKGbVTwlCN9XzHtosd+N28H5so0+KDvvDeVYbp/unyKCcS0I997N6Dnzis
2M6M8eMRM3KC1Qwk3vo1V/3ynsqTaLdXv/qqPbI+hoHUz8k+nkWmaFcDlIE2rj1nrLpGobC27zVd
Nw6w26Zx2Djgbup8tISDazMXaWGuyyOy+Nt6/AwMcAIMUahfxUSApP1Ax3udfMopB4HI7HED+6b+
GfvnDNI1r7vmmHMss3JI3wTFBOTRZ9LO/Y4bDwoqH1DRVPQq3999yBLVgqEsYVTzTgDdNVEjExiv
cy1tHXDzkGTlWcCxWNEnwG+dHd322QKOUZccmLzj7e840H8DkChxqywsMM8ed2TztX3WWK9DiTG2
IbWbVYEx5KBNoLzK5wHiZXGvpkOsx9q3U7u2w+BsHXCbmHVet63yurzuRRZLdWjytW84UM9odyTu
MD6R0QfYBCdpniPrsI9DjBdpe5fXOqoN542iCPXGKgC87HezJx79nPXdXb7zdK/tANUhxnErgVvH
UVhkrpvXLcA1RKeu8gyFs/C2wfPiuUMfzCCFJI18juLktFNPrYD7aLXEz47+/RbpGwYL///+uz5Q
8dPUG3FYRdS9fpwWOUqfzPvxnVk/+XslWGfajeLE0WaLvMd07QTIXc+BrQVuIJflZRYjRcrY0uFj
QJV7VRNDkAw4BXigC0jRXAfAozIgAOd1x3XPf/75o323LiatwC4Qf/iLD1cp8bxxgUwqHYFCiho/
fvc3fL/PnUf61rfeWtWJEbS0K6Ho8fOH99xT/c1nrqnu5/v7P3H6UDb+dju+18X7TPeYwHyVObC1
wI0WoSjI3pMA0xi3uQKYKv7xmkP6F0ek+T/OPoA7jNHRAOZxB7UztiEwucpE7vK7PH0HYKhbIm5A
7cNTJ0MdczZul30w3WvchmVrgdvEo9KQKJG3uiiGMdX0YGCAdpQQBd50xKiBMDrUDd6HFPIZZ555
zLFgvrMpwddNAwQgrt/JC8c0bzatH6f2dmsIthq4gWKu5xHBJR5sW4le3xOOHhlPDaTV36Yq4dX5
N7bpaBDtAM4hS/MZRQnDRI88VGp43/0x1vu3rew41vZP7eoWONfdn1sN3HVeN/CWyDKGgkw8OOdI
Rptwt1lBEkdi4bW9C341wBwPrsSrXcU6Kumte+JOz98uIJrGc7Hx3HrgjupzwRmH9leiiwDmuiYM
gJYBCIhpznGpeRcgIBkgDbjLsqL53MN1vcP03MUW29RfU391NQe2Hrh1FI80n9MY4P3Sl760Au91
bIM9N06xqSsJivcOjltFQMqH836UEervFCXraHdXE2+6zwRi0xxYfg7sBHAfPY7qo8cUMAKAPG+0
ydDJOWiP0CID6TyJtTcHJ3Mtbr+TCNJ6TxN/+Yk/9d3Ud5s8B3YCuA1QnHGYdbnheVNlkA7iix99
9GhhoT4H1f1lRDIcVRGsP/v8oedlbzxn/IUH/oLzz58UDvtj2ucYTfee+nfMc2BngNsgCAa+7GVX
HlPAKABcwI9cUFU5HvGf/MlDVVIL0KfaaCoN6jqH+vpRyyJ+vpV+9zftiNrP/mUs8iSRFJIr5PGw
Qy7o7+++4z0TaE3APc2BHZ4DOwXcAd5KetaVDg2PVmILsJQph18GrqR3QB0vTlftx++XXnZZ9RnK
xXV+yPfw1nh1CTPx4/+Ciq6NAkqupRMOqgawu3dZ3ZBskNFRDXBKuZ68wTF7g1Pb+p+fOwfcAd6o
kZxaPqsI0ay6FXUURt3fclW5us9RN4wDVQnvPrjvuJbxiJR3oL5OJcy0IPtfkFMfT33cZg7sJHDr
GB4ukOTdBg2xbAW5Lr5nB6BOSV19lSGO7mozWaZrJlCZ5sA45sDOAndMQOVDAbiTUBRuOvHEJx/U
vO4CkBe5R9QpyXXEy0Nrp4UzjoUzjcM0DuucAzsP3NH5PHDV93DJKsVRfagQh7/GTQN1lIZaIU9/
xpnV736eedZZ1Wd+nn322Qd89nPOOWfPj1KkvGifxT2cbYim4emXKpcA7TGcl7nOiTk9ewLGaQ7M
ngMTcM+ITANyKhJqEmcOOpXlGzN+fNbmJ38fVy1lXSlSwJ4BnOd96aWXTZK/HVYNTKA1Ga55c2AC
7jWDA033lx95pKof/ZSnnFRpuylTKE2mxTst3mkOTHOgbg5MwL1m4I5B4dmrWihYOoH2tFgnwJ7m
wLw58P8DQELpkCZPAQEAAAAASUVORK5CYII=</Image>
        <Image id="Profile.Org.Kanton" row="0" column="0" columnspan="0" label="Profile.Org.Kanton" locked="False" readonly="False" visible="True">iVBORw0KGgoAAAANSUhEUgAAAEcAAABHCAMAAABibqotAAAAAXNSR0IArs4c6QAAAARnQU1BAACx
jwv8YQUAAAMAUExURR0dGxiw5kq26dLo+dLo+v7//wAAAAAAAAAAAAAAAAAAAAAAAAAAAAAAAAAA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AAAAAAAAAAAAAAAAAAAAAAAAAAAAAAAAAAAAAAAAAAAAAAAAAAAAAAAAAAAAAAAAAAAAAAAAAAAA
AAAAAAAAAAAAAAAAAAAAAAAAAAAAAAAAAAAAAAAAAAAAAAAAAAAAALAP+UwAAAAJcEhZcwAALiIA
AC4iAari3ZIAAAAYdEVYdFNvZnR3YXJlAHBhaW50Lm5ldCA0LjAuMvvhp8YAAAEASURBVFhHzdVL
FsMgDEPRJG33v+W2+QLBtmQxiBZwz4MBTNPjtrw/6tYzzTq0OfPyEoN2Ry46HBU6HRG6HA0qHAkq
HQWqHAGqnTzUOGmodbLQzUlCdycHdZwU1HMyUNdJQH2HhwyHhiyHhUyHhGyHgxyHgjyHgVyH+I58
By8KHBiKHBQKHRCKHQwCHAhCHASCHADCnBgCnRBCnQiCnQDCHR8iHBdiHA+iHAfiHBsiHRNiHQui
HQPinf7jn3C6RRmnB6WcDpRz7neUdG5FWaeF0k4D5Z0aEpwKUpwSkpwC0pwLEp0TUp0Dkp0d0p0N
GuCs0AjnDw1xftAYZ15W51H7AqeANBO/3Ma0AAAAAElFTkSuQmCC</Image>
        <Image id="Profile.Org.Logo" row="0" column="0" columnspan="0" label="Profile.Org.Logo" locked="False" readonly="False" visible="Tru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3" locked="False" label="Profile.Org.Postal.Country" readonly="False" visible="True" required="False" regex="" validationmessage="" tooltip="" tracked="False"><![CDATA[Schweiz]]></Text>
        <Text id="Profile.Org.Postal.LZip" row="0" column="0" columnspan="0" multiline="False" multilinerows="3" locked="False" label="Profile.Org.Postal.LZip" readonly="False" visible="True" required="False" regex="" validationmessage="" tooltip="" tracked="False"><![CDATA[CH]]></Text>
        <Text id="Profile.Org.Title" row="0" column="0" columnspan="0" multiline="False" multilinerows="3" locked="False" label="Profile.Org.Title" readonly="False" visible="True" required="False" regex="" validationmessage="" tooltip="" tracked="False"><![CDATA[Kanton Zürich]]></Text>
        <Text id="Profile.User.Alias" row="0" column="0" columnspan="0" multiline="False" multilinerows="3" locked="False" label="Profile.User.Alias" readonly="False" visible="True" required="False" regex="" validationmessage="" tooltip="" tracked="False"><![CDATA[ ]]></Text>
        <Text id="Profile.User.Email" row="0" column="0" columnspan="0" multiline="False" multilinerows="3" locked="False" label="Profile.User.Email" readonly="False" visible="True" required="False" regex="" validationmessage="" tooltip="" tracked="False"><![CDATA[roger.zedi@sk.zh.ch]]></Text>
        <Text id="Profile.User.Fax" row="0" column="0" columnspan="0" multiline="False" multilinerows="3" locked="False" label="Profile.User.Fax" readonly="False" visible="True" required="False" regex="" validationmessage="" tooltip="" tracked="False"><![CDATA[+41 43 259 51 91]]></Text>
        <Text id="Profile.User.FirstName" row="0" column="0" columnspan="0" multiline="False" multilinerows="3" locked="False" label="Profile.User.FirstName" readonly="False" visible="True" required="False" regex="" validationmessage="" tooltip="" tracked="False"><![CDATA[Roger]]></Text>
        <Text id="Profile.User.Function" row="0" column="0" columnspan="0" multiline="False" multilinerows="3" locked="False" label="Profile.User.Function" readonly="False" visible="True" required="False" regex="" validationmessage="" tooltip="" tracked="False"><![CDATA[Redaktor/in]]></Text>
        <Text id="Profile.User.JobDescription" row="0" column="0" columnspan="0" multiline="False" multilinerows="3" locked="False" label="Profile.User.JobDescription" readonly="False" visible="True" required="False" regex="" validationmessage="" tooltip="" tracked="False"><![CDATA[ ]]></Text>
        <Text id="Profile.User.LastName" row="0" column="0" columnspan="0" multiline="False" multilinerows="3" locked="False" label="Profile.User.LastName" readonly="False" visible="True" required="False" regex="" validationmessage="" tooltip="" tracked="False"><![CDATA[Zedi]]></Text>
        <Text id="Profile.User.OuLev1" row="0" column="0" columnspan="0" multiline="False" multilinerows="3" locked="False" label="Profile.User.OuLev1" readonly="False" visible="True" required="False" regex="" validationmessage="" tooltip="" tracked="False"><![CDATA[Kanton Zürich]]></Text>
        <Text id="Profile.User.OuLev2" row="0" column="0" columnspan="0" multiline="False" multilinerows="3" locked="False" label="Profile.User.OuLev2" readonly="False" visible="True" required="False" regex="" validationmessage="" tooltip="" tracked="False"><![CDATA[Staatskanzlei]]></Text>
        <Text id="Profile.User.OuLev3" row="0" column="0" columnspan="0" multiline="False" multilinerows="3" locked="False" label="Profile.User.OuLev3" readonly="False" visible="True" required="False" regex="" validationmessage="" tooltip="" tracked="False"><![CDATA[Kommunikationsabteilung des Regierungsrates]]></Text>
        <Text id="Profile.User.OuLev4" row="0" column="0" columnspan="0" multiline="False" multilinerows="3" locked="False" label="Profile.User.OuLev4" readonly="False" visible="True" required="False" regex="" validationmessage="" tooltip="" tracked="False"><![CDATA[ ]]></Text>
        <Text id="Profile.User.OuLev5" row="0" column="0" columnspan="0" multiline="False" multilinerows="3" locked="False" label="Profile.User.OuLev5" readonly="False" visible="True" required="False" regex="" validationmessage="" tooltip="" tracked="False"><![CDATA[ ]]></Text>
        <Text id="Profile.User.OuLev6" row="0" column="0" columnspan="0" multiline="False" multilinerows="3" locked="False" label="Profile.User.OuLev6" readonly="False" visible="True" required="False" regex="" validationmessage="" tooltip="" tracked="False"><![CDATA[ ]]></Text>
        <Text id="Profile.User.OuLev7" row="0" column="0" columnspan="0" multiline="False" multilinerows="3" locked="False" label="Profile.User.OuLev7" readonly="False" visible="True" required="False" regex="" validationmessage="" tooltip="" tracked="False"><![CDATA[ ]]></Text>
        <Text id="Profile.User.Phone" row="0" column="0" columnspan="0" multiline="False" multilinerows="3" locked="False" label="Profile.User.Phone" readonly="False" visible="True" required="False" regex="" validationmessage="" tooltip="" tracked="False"><![CDATA[+41 43 259 20 43]]></Text>
        <Text id="Profile.User.Postal.City" row="0" column="0" columnspan="0" multiline="False" multilinerows="3" locked="False" label="Profile.User.Postal.City" readonly="False" visible="True" required="False" regex="" validationmessage="" tooltip="" tracked="False"><![CDATA[Zürich]]></Text>
        <Text id="Profile.User.Postal.OfficeName" row="0" column="0" columnspan="0" multiline="False" multilinerows="3" locked="False" label="Profile.User.Postal.OfficeName" readonly="False" visible="True" required="False" regex="" validationmessage="" tooltip="" tracked="False"><![CDATA[433]]></Text>
        <Text id="Profile.User.Postal.POBox" row="0" column="0" columnspan="0" multiline="False" multilinerows="3" locked="False" label="Profile.User.Postal.POBox" readonly="False" visible="True" required="False" regex="" validationmessage="" tooltip="" tracked="False"><![CDATA[ ]]></Text>
        <Text id="Profile.User.Postal.Street" row="0" column="0" columnspan="0" multiline="False" multilinerows="3" locked="False" label="Profile.User.Postal.Street" readonly="False" visible="True" required="False" regex="" validationmessage="" tooltip="" tracked="False"><![CDATA[Neumühlequai 10]]></Text>
        <Text id="Profile.User.Postal.Zip" row="0" column="0" columnspan="0" multiline="False" multilinerows="3" locked="False" label="Profile.User.Postal.Zip" readonly="False" visible="True" required="False" regex="" validationmessage="" tooltip="" tracked="False"><![CDATA[8090]]></Text>
        <Text id="Profile.User.Salutation" row="0" column="0" columnspan="0" multiline="False" multilinerows="3" locked="False" label="Profile.User.Salutation" readonly="False" visible="True" required="False" regex="" validationmessage="" tooltip="" tracked="False"><![CDATA[Herr]]></Text>
        <Image id="Profile.User.Sign" row="0" column="0" columnspan="0" label="Profile.User.Sign" locked="False" readonly="False" visible="True">/9j/4AAQSkZJRgABAgEAAAAAAAD/7gAOQWRvYmUAZAAAAAAB/+wAEUR1Y2t5AAEABAAAAFAAAP/b
AEMAAgICAgICAgICAgMCAgIDBAMCAgMEBQQEBAQEBQYFBQUFBQUGBgcHCAcHBgkJCgoJCQwMDAwM
DAwMDAwMDAwMDP/bAEMBAwMDBQQFCQYGCQ0LCQsNDw4ODg4PDwwMDAwMDw8MDAwMDAwPDAwMDAwM
DAwMDAwMDAwMDAwMDAwMDAwMDAwMDP/AABEIAWUCLgMBEQACEQEDEQH/xAAdAAEAAAcBAQAAAAAA
AAAAAAAAAQIDBAYHCAUJ/8QATxAAAQMDAwIEAwUEBgUKBAcAAQACAxEEBSESBjEHQSITCFEyFGFx
gZFCobFSI8HRYjMVFuFyJCUJ8JKistJDU3OTF/GCwjRUdEUmRicY/8QAGwEBAAIDAQEAAAAAAAAA
AAAAAAIDAQQFBgf/xABAEQEAAgECBAMGBAUDAQYHAAAAAQIDEQQhMRIFQVETYXGBIjIGkbHBFPCh
0eEjQjMVUvFykrIkFmKCotJDNAf/2gAMAwEAAhEDEQA/APv4gICAgICAgICAgICAgICAgICAgICA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ggdAUEocVnQTEqM8GEhc6hpSvgq63mZ0ktrpw5pA6XxAV8xCmLZPJUBPjRRmYXV18Uj3uodpDXeB
IqsROsp9Kj6krdXzM/5p/rU5rPgdMp2zgtruBNeoCptXL4RDPRIJ6kAeKqr68T80RozNE+99fCi2
oiJhjphJLJIw+UBc7cbjLS2lYhCUY5HuIDqardxTNq6ypi8zOi4U1wgICAgICAgICAgg40BISGYS
BxWZhnRHcfsVVuqOTGiIJJWKzfXjyJhMrWBAQEBAQEBAQEBAQEBBI8uDat6rMIXmYjgtGS3BeA5o
Da6mi5WHcZ7ZYraI01NZ0XQcdV0ctumOCdePMa5xdTwos0nqrqlMcFRSREBAQEBAQEBAQEBAQEBA
QEBAQEBAQEBAKCWiywpyyxQsMkz2xsHVzjQLExqG5r2B7HBzXDyuHiq7U4cGY5qJO0je7bXpVQrS
0rJtEJpJIoI3zSyhkcbS57ydA0CpJV1cczwU2zVhrrK93+2GHbcjKc3xNn9MP9obJcsaW/fUj4rb
x9tzZpilKzrPJR+8prza3yfuq7F4xp//AH9h7imvluoj/wDUt2ftTuFY16bfzZne1ZHxD3CdouZw
Quw/NsRLczyuiisRcxmUkO2jygnqei5+btW/w/8A47fgzG8pPi3DHdRSekW7ds3928dDpXRcecm5
mem1Z08VsZ6zw1XrXMcPKQSOq3MOunFPqhEtB69VO2OLc0Z4otYAQVPlCEU46qiwsEBAQEBAQEBA
QQqKkV1HUIJHSMB2lw3Ho1YtbpjUQ3N+IVcZoNQFhqA6pHVWRkiTqTDr1WeqJNU6AgICAgICAgIC
AgICAgpTGjK1pQ6lYtkrjjW3JKnNaMuYZGbo5WuaTTcDUVClWKzxhPpXTQVRmtFuEIynAoVZSvTX
RGZTqTAgICAgICAgICAgICAgICAgICAgICAgIIHoVi06QJQVXW+otrp07GF1vGJ3kgem6lAPj1Cv
iI8WGuee9wuJ8QsA7PuN1dPFIsdate+R7iCdo2AgdPEq7FitaeCvLbprMtP3HcnuZzIMte3fFhiL
Bw2tyOSADm01Ogl+FP0rdjBjp9XFzpy3tySY3tPyjkF9Jc9wu42SuMnM1rZ8PjRE2zEWu0bnW5dU
jQ+dSncVxx8kI+je3Nktp7du1eOuhey8VGTvozuGQnmeX7v4trXtFfD5VVk7vk28etWdJr4Qx+0t
Hg93/wBmO2txo/idvrpru/7Sxi++N5k4dVvwhmNpMtf8v9qXaHkZfJeY64xbpWhkZsnlpYQKbm6O
18dV08P3RuLRpaIn3/2lG2zlz5yHhPez2yW1zyzh3L48/wBtcE5txkeNX1Jb2SKQhm2LYyLUPcD1
6Lq13G07ppi6NMk8Iny8TFhvjtE+Duvt7zvF8+4vjuW2EgbDcsDbmOhGyTaHFpB103heR7lg/a5b
4/8ApmYdOtteLP7YH0tZPV3uc9rv7LjUD8AubhzxdsRGiu12oC2JZmFVYREBAQEBAQEBAQU97S57
WEeo35q1QefcXscLT613axEfxPAP7Ss1x9c9KNuSzGVsz/8Aqdl/6rf61m2z08JU6z5qjJLG4O5k
8FxK75vTkBr+RWvfbzB1K1vBEy5Y4QFj6Gjya+H3qrHWYtxSpbi9Zba4QEBAQEBAQEBAQEBAQeNn
r23x2Okv7u7bZWtoRLczuNB6bAS4HQ+A8FDJtbbmOivNr7rcRgp1y4eyXvf47Y9ycfwuDCSTYm/l
EMGa9J+1z9pJo4PA6g/pXr8v2pk2+0tmt/piJ/Jz8fdIvOjvCOQSVcDUEVBXi4xTGSfe6uPLFoVW
HzfgtqVs8lVRREBAQEBAQEBAQEBAQEBAQEBAQEBAQQqjGpVDVSmEropGwvEcpH8t7huAP2ioqo3j
hLMTx4rCa4ngjcXhrREKyXDtG6fYf61nBiieavPk6eMNMZTnmZ5LmMlxbgwMV2yFguOSSRultYy7
eHNZTY3c2h6P+C6lNrSleq7mTvMkzpXR6nCu2OPxFw/I8hvXco5DMS+a7u6SNicTUGJjy8sIFAPM
tfLk4/LwbeO1r8LNvttYWNDWs2sH6BoPyWvN5ldGCsJG2UMZPpF0LSamOM7W1PU0HiVibTPNbERC
Ztpbsd6mwOkH/eu1d+aqmsJ9Uq6zWIYSU8zj4upX8FKZ0Z4Mb5BhsZf4u+bkrKG+Z6LzW5Y2Smn9
oK3Z7jLTNWazpOvgp3V+jHa0c4cfez6G5fxrlmO9cy4o5iYtaD8m6KIUYakAaDwXpvumtcl5t4zM
6uPstzkyfV7HbWPDRbMY2u2AmFu7U0jO0V/JeJwYK1ng7lbTML4NAI+K25lmbJ0YEBAQEEDWmnVR
trpw5imZKUGlfFTrE6cUojVTEsm+TcAIxTa746LVzZppOkGi1mu3RnYJ497tWildB10r8Arctcls
Uzi+rw1+H6ITlx15y1pznvVwbt/jby9z+esIbu3ZI6HFC5j+pmdGCdrIql5JNBQNPVbvbu2bvN/u
10jhx/Nq5N3SPpchXPuj709yw+PtD2ov8ZjLtzm2PKcnb3EkcrYyY3uEboIKUeCB5/Bex2HZO2Uj
/wBXlnX2T0/18HPy77P/AKIh5Ufto74c7lhyXcTvZc2FxcavwGIimtHEddHfXPpQmp8vQLWtu+1b
W8X22O/VHK034eU/L0xrw9qqm53Vp0vpp7v7s1h9l2MZahtz3b5p9Zt1eMrK1u6n8O8/vVFu+XvP
Gusfo2eq7Fp/ar3Z4lPPmO2XebPtvYzW3tcxeTXttKKahsf1MQb0+J/atjFu+2ZZiM9LR5zE/wBm
dbst7V+5rkuH5Jj+23e/CzYHlF697LHOzRywWtxsYaEeozb5nNIH8w9Vqdw7PhivqYJ1rw9vH3sV
3F683cDb6WWCN8D2SOuAHwPAq0tcKg9deoXkrWtW/TPm6GLJNtNV+2ST9VOnwWdzecdYmG3NYVGO
J6rG3va9Nbc1c81RXAgICAgICAgke4tbUdVmI1ZrGspS8gtHx6pMxCq1pidFvLdtjeIvmkcKtaBV
VzbjGi2Y0rq519wGIyHcHijuBY3Ptws2Xu4WXc0L9s3oua5j2gh7CK7139h1bb/NWOPJ5jcZrbrL
6F/p58OermPuZ2h49wXD9suF4y3hyd9aXomlyMkbH3ri76h5LpBV1PNReiw94z5tlm9S0zExppMz
MaaxPBuY+3YqTGj6Q2jXR20DXCj9gDwvnW9z2pf5fGXVw4oryXrR5vwVlPmjqnmvnkqqaIgICAgI
CAgICAgLEiCxqMaxXM+JZ3KZXB4PlOHzOawUj4s3iLG+t7i6s3xvMT23EMT3PiLXgtIcBQinVbeb
Y7nBjrkyY7Vpb6ZmsxFvH5ZmNJ4ceCnHuMWS01raJmOcRMTMe+PBkgJK1YlcmWQQEBAQEBBBGEpc
0GhIB+CyJJXtbE95PlAqSFmsazohe2lZlpTNv5BzbJmwwWZis8VbEC9iNPUdTU6hjj4jxW9FYxRx
5tCbzkZ9gONWeEs22mMto7ZgefrJzUySSGge6pqdT9q18mafGdV2Pbsmgt4rc/ymbS8+dxJJP51W
pOSZlu1pEQvVMEED0KMwlCjbgIF7QQD49Fis6ozbRr/ufkW2PBuRyNu22cwtf5UzjShc9ra/tXU7
XT/1FJmOGv6NTdX6sdoai9tXBrngfblv1Eb5b/J3YuZhrXa9kTa6/ChKv7vupy5bRPKJlq7TB0x+
DppgY1o2Da13m/E6lcXHXxdeI0VK+ZqxM8dEfFOpsiAgICCV3ylNSFp83ma7cASDT7FmctYWxK0f
cW9xK6ybO0zw0dPCD5g0jx/5wWtbbzlt1TyU5p0hwX3O90mX5HyS/wC0XYLCTcp52/bBcZ+GOOW0
xha8yTm4J9UisDHAfyzq4dOo9fsO30wTGXPHyRPGPy/no8vm3F8luiviuO33tGxsGZx/PO8dxkef
c1yMzLmS1bPcfQWMr3CR1YhLDGQHO1BipRvRS7n9wTl1pjiKVjWOHjHh7l232lomJtr4O4cNjbPG
W0NhaYuDHQ24LYobWNrIWtqSNtA3rWp061Xlc2e2TlMy7GDFEc1++FxlDxDEXt+WQ/MPxotG+HJS
Orq10bs46THJO6OQj+5hLv7RP9Supup6dPFV6MLGWCk0D5beR0jHVj9An02aEa6tr+S0L1z2yTbi
nGKrRnfHs9Zdx+N31xdxw23IMTsvMJmIQRLD9LI2cs3NDT59m3x6r2Hbu4dFoxTPyzPL8mtucUen
M+K77C8sus5wKVmRl9bI8Ze+xuXOoXD0HPjaT94jWr3Tb+lfX2yr2k/o37EPI0V3Gla/fquFkyTk
nR0FYCjgt6temNFXiqLKQgICAgICAgpyfL+KzXmlXmpPPl3D9IWnvLzSNUZrxYxyXP2PHsTlc1dO
DRi7KS4lcaeRjQ47jXwW12jDO5vWvno1s+bpjRx/2Ovcj3a5TmOfXj5rjj8GQczEhp/lvHrPo9u0
gUaGCv3r13dbV22P0a/VGjjYMP8Am6/Y3FecbtuT91jPdQPdbYSBroC+paXbWjy6/wBsrQ/ddG19
Pzj9XVpz1dCsqWsJG001BXmN1TWY97bxyrNGtVdj4VTlOpsCAgICAgICAgICAsSIKI+UvHMJiOH/
APES/wAvcVx8HHcCPWDcPj2i3tg2fixu5GCJlGhhmO/aBtBpQCgX2fd7jJu/s71c1pvfh81uM8M3
THGfHp4a83hsOKuHvnRjjpr5Rwj6Nfz4vqw3qvjMPcp1IEBAQEBAQQRhTewEh1abdT9yyNR9wLrN
ZW5sMFx+WgvJRDezt/Q1w1JJPgp0npnVC9eqJhnOLs4bCxbYwER3rGgTPodTWpNaU6KGfcayxi28
Ve5BUMa0mrqed3xPiVrVydUtma6K+9u5o8StiKeLXnLGuiqiwQSv+RyzHNmvNTYfL+Chm4JWebc7
KzNfIWMmjO+SoAYGjrU9Oqxt5nVoZ7cXKN/lrzu73JbwvHyU45w6Vtxlr5oIbcj0wNm41Bo6cdB+
lekr0bXFOv1zxho0vOS8R4OsrSxix1hBZQCkcLAxv3BcDPkm9tfN2MOPRcNdWlOgFErHBfMaKpP8
xg+xakz/AJIUTzV1spCAgICClMaRuIdt6eb8QoZKzaukMw8u4vGMnNqfK0xufJJ0AFPitfHtbzbj
5qM24ijgvvlz3lfcfldx2P7cSOtXQTwPyHJ4KHa2S3D3N3k7dHTgfL4L2fb9rj2uOMmThrw/n/Zy
rbz1raQ6Y7T9neM9qsdZWWFtm3GVG52YzT9ZpnOZtqSA0eAHRcnddxtn4XmI4co97b22xrS8W8v6
N1h5/VqubfFF3U6YVBQjQ0PwVcU6FdqpRXcK9EjNFp6dFcVms6zyT0HWqr/b/N1e1Z1wt3xkvJ3L
bjJWOCyMsaLbJNDreRhG9kwET2/2Xnaf2FatcV43Ncscoj+rWz3iccw4z7MZC6wffjufwQtphp/9
thafFz3F1Kj/AM0+C9P3nHN8eO3nX+ijaRzdsRkhrS8bSdKLy+LD03lvqod/MDfsU5yx6nQr04qq
tZEBAQEBAQEErhUJrozCwElQ5nxKjusfVjn3Lb10jVyR7w+cM4j2rv7KJ7W5Dk8sWLtWalzvVniY
4Cn2PK9R9o7Lqmcn/RXX+UvM73PpfT2s89vPF4eF9l+K2UbfSuzjIru6JIJ9SaJshrT7SVz+77+m
4301jyhv48WmPqZ7wnDzRS3+aunbp75zmx/6oIFf+itPNk1TxtjW7XthjbIdz2tAcftWreOptUVx
1oqqTx0WplawICAgICAgICAgICxIgoj588Ngxcv/ABBu7cl/Day3drxS2lwj7hrHSR3RsMNG51uX
6tk9B8rSWa7C8fKXL6dv7ZI+0NtFZnScs9Wnl1ZZ+b2dXTz8dPHR5TbRWe9ZddNeiNPfpTl7dNfh
q+gMfU/cvmUPVqykCAgICAggdAUEhcQAVLRHJOjFeUZe5xeNknti315PIwOFRrp0/FS6Ya3q21Wn
Ece+3tvr7wk3WRO4l3hUk0APRYtGrbrHDVmhhjJLttHHq4dVRbFWUuuUWxNZ0qlcUV5E2mUDG2of
rUdFd1eCn0q66pqlY0W6JvBRtOjCjM/bE9x0ACqrkmJ48k6xxWAuHMd9K6QfUyNLo9NA2h1Ov2FZ
ya3n5eSOadOTmrvp3HdibUdv+M3n1PNOcsdi4HQP3m0dI0QiT02ElprKD1HRdzt/b6xHXk4V8PBy
Mt5tOjNuzHbyHt3xrFYSSY3fI3+pc8gyMw3yTeo9zgN5JdoHNGpPRae63c3tpbTyhft9tWs6w3kW
AihrRacxq6ETokZBHGKNr1J1PxUonRKbzKfY3cHeI6Kv0411V6J1NkQEBAQWl9GJbWRhJAq0ktND
5XA/0KvLeaVmY5s15ubvcV3Fn4Pw9tlh7mJnK+a+tjeMBzQXF7w2IbW1q4tM7Oi9B2TaxuInJblS
uvx0mY/JyO4+Xnqo+2rtFacC4hFm8o27uuacnM11yK9vpHSO3uneWNiD6uY3YG6V8Fqdz32S1pxx
OtYmNPwQ7fsqRGvHXT9XStvbsibGxpdRniTUnTq4+K4+XBW+SLTziHc10jSF2WNPVXVjp5I6pfSZ
9qn1Sz1Sj6bftVfTGurEzrGhsap6odEJDAwmprVat9rS9uqebMQoXbAIi9oq4OaNddKhblZ4qM8a
Ulx7x+yuLf3Oc3kha0WUWHhuGv2+YzGOJ1C74VJ0Xa3u4t+3xx7Jj8mNrHP4Oxm+alfgCvL4815y
2rPJu+CcNBkDvGivnBXr6/FTrx0VlYkICAgICAgIJX9FC86QarUwsYdwrXqsXy2m0V8JSyZJ6JfL
73mfX807r9n+DWctLePNQz3tuASXNZMHEkVGn8tfROz452vbrZa87RaPhFdf1eX3VItmifa72msH
YfFtxVmXta1tlagCtPTZGWP206eC8JttvXJm9e3OY0dueGLT2s6sbVtvYW1uwuaGDTXXUk6/msWi
JkpD2BUBQbVawhudWugUJ6YnVPgb3fEJ6lWOBvd8QnqVOCZriTqQsxeJ5E6eCeqyjqVQ1RQEZEBA
QEBAWNBxb369uPMuX9yuJd4eznIsbw/n2EDYsvcXz5LaG5FvUQTF1razPle6NzoJWy7mvhDI9GtI
d737b+6tttNll2G/pbJhtyiNJmNecfNaIiNdLV6dJrfW3OdY873Ts+XNnpuNvaK5I568NdOXKJ18
p1510h1zgP8AGv8ABsR/mT6L/MX0Nv8A4/8A4Z6n0X1vpt+o+m9b+Z6Xqbtm/wA22ldV4ncRi9W3
o69Gs9PVp1dOvy9WnDq056cNeTv4uvojr06tI105a+Omvh5PZVKYgICAgIJHuDGOc40a0VJSGYUn
ObQNrrStPsUoV5eTDJ2HOZd9sWGbFWdA6cfL67Sd7K6GooKqbSjjZlzYmD0IWs2sg2lh8NBQKDo1
5L1RYEBBLRZZQc5rKbnAVNB95WJjVhLKWhvm/VoB8SqcmLrrMQdWnFqDufzy24Rxu5zIjM2QnAtr
OIAbtz3NY3qQNC+q7PaO39cx18IrGsq75NYah7Ido77/ABW+7p85Lr/M8glbeYe1nLi60jc50rHB
oDWioc2lK9Fs957pi09On0xpya0YeOrq61hc2QSSgOm1DpQKVFdB4eFF5albXvFp8GxThL1FurRA
QEBAQEBBK8AtId0PVYmvVGjEzo4F5NbHu57j8ZgruMsxvaa5F5ZwOJDZHmYOdTbqf/sx8y9ThzU2
e06fG9f0/u5GeJvf3S7rtRG23i9KgjaNrQPDbpT8KLy1o1vMS6e2ppWF20+YD4pbmstbjorLLIgI
CAgtrskW8hAq4Dyj4nwU8f1Qo3P+3LkbgMuSynejudk/o3usrO0ZbG7oNoka3bsr8fIfyXT7haOi
kRy0/oq2k83XcY8rT4lo/cuHGLS82828qDRw+5X+Cr/UnWExAQEBAQEBBI/ooZOTEqb+g+5VW/3K
l/pl8ruZZB3JffrxXjc/8qyxWMkmZI7RplY3IO0prXyBfTb2nb9nx8Nerqn/AOmHnMvHL8X0TdkY
rzkdnhYx63pxSy3Mg6NMRYGg+OtSvn+K01wdXtdrHE2pp7Wc02lgpRo6la85VkU0lXDgRoaqE3mV
sSle5gHmdtFeqjWs2S06uEIAMIqH1Cs9FH05Qd6bRVz6BPRIxynYG1qHVqFmuPpnVjp0VVNkQAhC
KMiAgICAgIKJaanTxQTMBB1HggqICAgICAgpys3xPYf1AhIZh515PHbW5unGgjG0/iaf0qyFWfhD
z8HB6NtI/wD/ABc77j/1KFZlp43vD5mqEujXkrqLAggeijadIEAVCt9WVJ8gjeASTvIAaNafarog
az51z7AducZf5rN35nEbN0VhHV8hJpQNaxrj+xbeDDOW0RyU7i3RjmWme3nF+S825Y3uTz23+hyM
IczAYGMt+n+nLXUc4bpDWsjv1joNPj091mrgpGPHM+LR22SbuprV1sYnCJ1AHuEjSCKPB8wGngV5
vPt7ZZ1mXWrWdF6KBzR8VZrFeCjTirLKwQEBAQEBAQWOT9b6C7Nu4tmbGXREfEagfirMOnXGqvNO
lJcc9hs+7OdyO7LMrYGz5FYX/pRyOaQXs9a7FdSf4fiu33bSmLHpyiJ/KHMx/Nb4uxGPBhZT8fv8
f2rzuK3VeZ9js4a8FYH+ewfZ/WpW5te0/wCSF0srhAQEBBjPMsnHh+L5zJSSCL6WzldG89N+07Bp
8XUW5sMM5c9KxGvFRuf9uWjuxfH7xvDs3mbmXbkeZXc1w4kj5PUlLKfeJE7pl6c/RHhaY/mp2kT+
To2HQBpNdrQCfuC1L8nRmOCs01cq8VtaqJ+pUU0xAQEBAQEBBI/ooZOTEqb+g+5VW/3Kl/pl8qo5
Mkz/AIglZoGeh9FdC0cTqWGLIf2v6F9M7nWs9n22n/TP46POX/3Z976L8d+qkyGZnubVjpI7hzIQ
CAdm94rq74AL5zXW2HT2u9tY+Xj7WXlzR/eWYb98jB/So1xNiYW7p7NhJ9KJrvH+bH/2lfXFDWvO
i2ucxbQRg/WWVlqB6tzMzZ92jxqs221rxpTn7pQrmik6y8yXlOAgFbzkWG/+SYH9zyo17bubcon8
Fv7+keKwZ3B4TcyG2g5LGZYjsc2FshbUfA7CCPxVn/Ebvylj9/jXsvLuLxRtM2VdcMLgGtEcjjX4
0axRnY58HzX5M13VMs6Q9rH5fH37QcdIX16bmuaP+kGqKb327trd3zU81PisMpgsEIoyICAgICAg
ICAgICAgICCnKXCN5b8wBogxfkW428Nmw/y53N9UeNK10Ph0U4lG8dXNkNtbRwQQxMB2xMDW1NTQ
Cix1Sh6VVdwDQSNCOiheZ6Z05ra+S1kupGtrFF6xHWhp/QVHFF5jijkma8kILqWaMvfCYHhxGx32
eOoCry+rWeCdI1hXke9sZI1NKgAVU6TrHzsf6ohSbJIW7qh1OtPBa2aZ4ejxWW6Yan7p9zsV25wl
xlHX0E+bu2vixGF9Rhmup2NoyOKOpdUuc0Ha09Roux2/Z5csf5IaGfNav0tJdt+2HJ+cZmx7jd2Z
5b+PISmXEcNkhdFFahtY2OuWvcWygtYTtdGPmB8NdjNetfonSYadcuXJaKXj5Zdfx4m0itxbR+ox
jabHteQ9oHg13UBc++S1p1l0Me3pj5LllnBG0Na06dTXUnxJPiT4lOuW16kq+xpc13i3oqLYotaL
TzhBOrAQEBAQEBAQSSRiRjmEkA01aaHQ16rMTojasWjSWr7DgNri+aZDllhatt7zKGl9I1tGyDc8
1IFKnznUq7Lub5axW3KI0hVXb0rOsNmiCMNDaU8fzWtSsU5NiLaJvTbvD/1DopSr6I118VRExBBx
IBp1WJmI4yxOvgp7nDUnTxWJyViNUfm8VochGXXDGmpt3Brx9pAP9K0bbueuYjklN61ji5/765q7
yFnhuA4+UC75bcw1EerzBBMySalNdWNcvV9ty02VZ3Vtfl4fjw/VG+Tb3r021bT47hYcLY4PGQB8
cWMs2RRs3GhIawEuHiajxXD3W6w58s5OOusz+M6s0jDH06sstGvZE0PcXP1qT96jk3WO08F02ieS
4eXBpLCA7wJWtW1vportWZ4xzWn1sjZPSLS939kVV0Y9xprOiMVvHOExu2PeY23kTJW/NCaFw+8V
qrK0yeKyNI5qxndEAZDuHi5oTLeuOvVKNr1iEPrGHo1x/CipruqW5a/gq9aqEt4xkbnuf6Ab1e4V
A/Oi2K/NyYncUhh+R5zgMSHTXnKcTExjtrorq4htWip8ZHPPT4UVk7TcXjTHWZn3Izu8deMywvN+
4vs9xyL1Mz3E49bkfM2PJ2klD1/8UeC2Nv2LueblTT3xMfornuGDzamvffD2Xgbdf4ZeZDkboCRF
LjrYTRS9NY5InPDh9oXoNt9g95zxrWKf+L+x/wAjg82vH+/e0yEgtOMdneVZy7dM1sbX29zBGYya
F28Wkn5UWxm//n3cttXr3FscV/8AhtFp9nDgxO9peNKc02W9yvf/AClzbO4v2LytpZSgF5nZcS0F
NdTYN8Vz79l22LLTrvEx4zrp+rS3e7z1rPTH8nEvJ8337y3urxeUw+Gbged3Vi99hbXMT3sijIvN
zXwujj3EDfqQP2L6rbbdmjtOKL2/0z/q8dHlrb3cTl+Pk7dHD/d1nbOzdLzmw4rPODJk723saOdL
pRrWtmiIBJd4rwO3/wDb9cPTNb2nXwt/2vWbbLnjHrHP2w9qx7G+4G+aDmu+968nr6EMzP3X6082
47NX6MN/jef6LZzbmfGPwZTbe3HPPDf8X7u8lmmI/nyRX13EHO8SGi7NPuXNy77aR9GPT32/sptO
efGPwZHivbVx11z/AL85jybkVtsP+xXOVunR76ij9r5pBUa+Cpp3ecU9WLSJ/FLFt7ZJ0ycmZW/t
27XQChw8tz/+Yl9X/rAq/wD9x7zzj8Gx/wAdh8p/FlOL7S8Cw7mussBbt2fKHRscPy2rXy973WTn
fT3cGY7fijwZXFxjj0JqzCWIIFB/s8X/AGVo5d1lyxpe0zHtmVuLbUxzrWF8zGWMX9xbsth8IWhn
/VAVGq/RetaGtDak0FKk1P4lYZTICAgICAgICAgICAgICAgICDF5mOu8iGAb2ReKmiyYCgA+Cgyp
zvbHDI9/ytbVya6MxzaY7q5/lWCOIbxZm+S6la2Zu1rqAk1PmB8AursKY71tNmtuMmktmYqW5bib
O4ykwNyYGSXTwKAOLQToAPGvguflvWOPg2sVtar26u2NtnTx1lYGVaGdT91aLn3ictZpHiozX6Z1
aX7w928H2f4zJmMpdNbJfPEVrCQXEySubG2gFPErvdg7N6nC08Kxxa37jWWhu0/aXMdxORjvH3Bf
Pd2eSfDdcNwMri1toA4ytuXMZtaWyh0bgCXfL0Hj2O69xw4Y9PHyjTiupTqds21vNDJaxBpa+DSa
cU9N8YrRrR8engOi8v6sX1lbGGI4vcUFggICAgICAgICAgIKXqP37fTdt/i8P3oKqAgICCjOS2Jx
H2fvWJp18E6RrK0ZcNB2vcBWgSdtGiy2Pg867bHbyzTBlIJWGW5uCdAWimv4BZxbakT7XN3G3vZy
72zvx3N7i3/MnH6zCcTmnteOXoFI5/Uje12waE0a9p8wXf7huMWLbTimOE6Tr8Whs9heMsTaeDq5
j9BM+La8VAB+C81Gbb68LQ7cbaInmqsuWS7g1wDmfOPgrq2xzy4pTNaeKyvclY2ERmuryOFjdXFz
vDxVno2y/LSOMqMu9x441mWmuXe5TsxwkSszHN8fb3rDQ27hIXVAr4Mp+1dXD9s7++nyTo0b92xz
ylzdyP8A4gfa+3fLbcQxt5yzLNNCy0gZsc7+y580ZOnxXVwfaO6/1cGrffzbkw5vul9w3P4HY7t9
2fyllkrkiS0vLmK1MQjb5nVrPL+n+yujt/trbba/VvLxFPHX+XJrxky5J0hVbx73082ANxnbDh28
V23EUA2+FDsspfvV+f8A4Pax/jnq9395hL9vlnmWfs/7+Zi6ffcz9wd6Zrs7720x7YWwA0pSP/Yo
jTRc7J9wbDF9NJ/CP6s/tcjPLL2LcVvBGzlvO+Q8lbUOmtX3D4WOeNd26B0TtCtbF9+Ts79eGlOr
3a8/fwW49hN50ltHD+z7sxhbdsLOMMyrmim6/vL59da6/wA9y19z/wD0Lue45TWI9la//avntFf4
1bIwHZXt3gYhDY8SsbL0tGNa10jBp+kyOcSPvXPyfcncM0cbT8OH5aMf8NHmzW34vx2xMZONso27
mshDLeNpDujRVrQVy8vc9zSOrJa0x75/q2tr2/0ba66vYa20a51rFC2J4buA2gaadKfeqv382yVr
5rt3hia6vlj3LzeLsffPwaa1iu5bxtk+xuPS27XS0vg4avHg/wCC+kX2WXJ2mmvlaY93S8nbBHrf
F9RbONjZnxxSOMxa2S4tpNQzeKtr1oevRfKa7C9cOkWnXV7Db4orXV67WTD9MY+6v9SjTZ5fGf5t
j5VMi83GkcBbXQkur+5bVdpPjLGlVxAJw/8AmMjaKdWVrX8Qr6YYpx1RtFfBeKxAQEBAQEBAQEBA
QEBAQEBAQEBAQEBBj9j/APfzf8vAKUovfUWVG4j9WGWP+NpCxMaxoNTc1eLnkWEsRrtAcR/z/wCp
bWGLUq5m6v8AM2GXzwRxQ2kQluHNa0hxFGhvidR8VpZYm06N3Bbg0r3e7x4LgONkx/rNyHMZWVxO
IhZI9zpyKtB2A08p8SF3+09m9XTLkjTHHOWruLa2iGpO2fZzlHJOTWvdHvUfW5dAZI+PcajfG60j
g9J1HPG6Y7g6WQj+YOg0+PQ7n3bHir6O3+WsTPHXnwYphmOMu0LYOEETfTEO1jQ6IHRpA1A+5eIz
Uvn5cm5jt0r1tKip18FsYqzSNJW9cSqqxkQEBAQEBAQEBAQEBAQEBAQUpmNkjLXmjSRX8DVRvaax
rCVZ0lYyzCHrtjaP+9eQG6fiFoRny5LxEa82L5Onm5s9xHcODAcHvrG2ztpjspkbmKGGRso3OhI3
OcGh1dC2i9d2bsu63cz01mdI56Odn7njxc5a0k9zHYntJxOwwlryccnuGxxu/wAGtILiaWaTytc5
rooXNFAKkH4Ldv8AaO9zz07inTXz/iWl/wA7j/8AxzrLCXe87mPKpfo+1naLI37HaRz3sUrGGugP
nEHirsX2XtsHHJkj8lGTumfJwh5F3de9zuJcyxw2WP4RibwjZ6ZpKxoGoJ+uI1P9ldCu07LtI0yW
ifhr7fCGjkw7zNy1TWfsv5RyQsf3L7q5K/M5DrvHwOYAXfMKFzJRo5UV+4e27eddvhiL+E6x8WMH
Y95a2tpnRu3ifsx7RcXibNNZT564aB57t8Lq616CFq0t3947qY+SIj3a6/m6WPst682+sL254Thr
S2jxvHLOybA0iKPaKt1PwovM7z7o3t+fXLo4e2TVmthbmCRkcUcMcDQQ1sbSCNNPErh4u5bjc5Oi
1ZrHnpLert+jjL2Tp9q34xX8bJ9NVNzx/wCHVT9Cs/VKUY4Ws0pYyrYSD8R1WnvZxbTH6kU658o5
pdOnJLHcPcRWN/4rU23dYvPDDav8e5Xa1oXZJc0HbT711pmclYmJ6VPq2iVAND3D1GghnmFfAjxW
vXbWtPz36o8l1ckzzeVmb6Oxx1xe0DZ3D04CepNf9C6W22mO2avCFG8ydNPg+VvejCzcc9xfZvl9
4C2fKXDHXDjT5pHTNPTX9S+nzu4v2ua1/wBHXHw6YeXteIyx74/N9W8a1s1zdXzel1HAWn7A0/1r
5NgzTevF6uszNNIe1tKu1Y0slO5VWvPgz02RZu3anSijjm0zxSiJVlcyICAgICAgICAgICAgICAg
ICAgICCV5Ia4jqAswjedImWPYomT6ud39415DT9lB4KzJERPBVgvNub12SyOYwk6uaCdFVHtbfTC
E8kzIJXsG5zW1aPipa1Y0q09eMuLvudbxSAyWltY+o8gaNf/ADRqfyXQvGmGsx4ubu6UmdYY93X7
yWXb7Hy2mPmjzHL79hZjsTbOa6ZpeNsbnRjc6lXaaarY7R2yc+SPW5fxwc2d3kpOleLW3Zns/kst
nv8A3Q7qxOvc9kpPVxOPvdxFuagR0jk0rsZp5fFdTu3d60xzg2/CkxpaNIbW3672i13Y4xdqIzGf
Ucaktlc9xkbUU8rzqB9y8hlj1Obq9ELuOBkUbImlxbG0NBcSSaClSTqSlY6Y0g6IThjQQfELMxqR
SITokICAgICAgIIHpohCWpUbz5M6IbiOpCqj1ZZ0UzI7wOqv6Z09pOkRrKO6Q9CFKNIjijF6ykdK
9lS4inxVVs+Ovizalp+lbOu3mhZICB1ZQEla+bfYsVeuddIRphy9UdXIdcTxwyzeox5a0lkclI21
oertf3LOLeU3Mf4onX2+3ksvXpat5T3v4JwWCR/L+RYzF3UJAnsmXcT3t3Dc3RxYdW0PRdfY9g7p
vJ+SnCfGeEfk0s29xY+blPlPv447cifF9teFZTneafT6GG1rsk2Hc87oo5/lYC7ovWz9hb3a45z7
qaRijnpOs8eEcNI8Zjxc/wD5it56cevUwm35t7tO81jc3rcP/wC3fGNr3MhngeyfZqCBMYIXeUBb
222XYsE11434cp14+7VpbnNvLx+PgxXgftL5T3K5gOSd0+YZXO4LHMdFiLKO8umw0qA7cBLted5f
qRp08Fu7v7ljtMzXaxEfCOUxq50bPLuPlu7Q4h7TexnF3277Phtje3Vo57o7u8jZcztL27XfzJA5
2oHxXj9797dy3s6XyRpp4Rpy4+DrbL7fwYbdXF0DiOK8cwMbIsPhbLHMjADfp4I4zQfaxoXDzbzN
mn57TPvmXaptcdOUPc9Nu0M1oOmq08lIyc2xX5eSg6xtXEOdE0vHR9NfzWvi2WLFfrrHFbGa0cNU
30kI6Aj8St6Lyx6tgWkA/RU/Ep6lj1bKjII2GrW0KxNpnmjN5nmqUChoihtCjOOJEkjRt0CzTHFZ
1hG9prGsKbQrZVxltPNWI0C18uOLL6ytpW+UgGhd5QfvXPy4ppGtOaXOGquTzXGYyVpx+xl/n2jx
NdgCtGUPUD/XC9NhwUrh9S31acHGxXnPk6LctdHG3v2x7MBgeAc6sm7c1iOQWzLS56xsgdc27SCz
5TpI7Ur0X29lvnw5sc8axWZ+Mxp+jjd8rG2vSacNbaO5u3OYkzPFeJ5CSRsrsphLG6le0Che+3je
6lPtcvG5Kenfo00eq2Pz7aLzz1bDoFhbqhtCzqzqiGgdE1NUVhgQEBAQEBAQEBAQEBAQEBAQEBAQ
EEr/AJHfcsxzQv8ATLHsN/c3v/mn9wU5U7fg9ITQwst2yv2mQBrBQ6nT4LXzTwbuqndXPpRPdQuD
QfKOpXOr12vEectXPmitZcg90+8WO7fcoyeNinZPyDO2rYsZZtaXSEucRp4DRpOpX0vtHaK58FJv
wisauJOebzK27L9kLu5ycHdLmjZbnkeQdG6OxuH1EMcZL4/K3y/r/Yuf3fuOLWaUny4w3NvtfF2Q
yN7HxCSMSASD0wzpGACK60Xkc82tkrMcnUriiIeothkQEBAQEBAQEBAQQd0KhkjWsswlGqjjjTmy
puLKkE9PBWTkiPFGb6LZtzDICYnbqafBU23ddPl5o1vF50TCeNzHPLmsYyoc4mgFOvVa9vUz8NP4
lO0Vo1X3A7y9ve2dlNkOWcntLCFhDQw7pHVLS7pG1x6BdPt321n3E6xro5u57pGKXDuc9+2V5Rcy
YXsx29v+X3l1RlllYYWMia5p3vr9RPH+gfw+K9ztftbZYJi26vpSOfl7PDXm4+b7jyaaVrGqSw4d
7tu97AOf8hg4XxC8PmxVqI2XjYpvnbuZA8VDdPn6rby7rs3bomdtWLW4+emsctdfD3I49/uc/wBX
L+rY3GvYX2kxL4snmZs5y+7dV07b+8lIc6vUhkjBQUoFxd197bjp0xVrHHw/u3KdvnPxnV1Hxftv
xPiQtYuOcZsMbZta4SDaXzDc0t0c8u+yuq8Xm+4e77zJFc1fkmOM6+XGOGunP2N7F2mm3tGSJ5fr
wal7+cvfaMwfb3i7ZZsnnZ/p7+C0a0OihfsYXEuoBUSeC9R2inRivntHzRXWPwltzNLcG+eCcYtO
GcSwvHbJs00VlE4meYgvc6Z7pn7jXwc8heV71vcme82nxmPyW48NK8mXRD07lrGwuaHAkv0p0PXV
WbfF045156r7aTXm9FWKRAQEBAQEBBK4VFFmEbRrCQNos6oRXRK2eJwk2vB9F2yT7HaGn7VGY1Ti
dHmZrK2uKsJLueUNcRS1aa+eUjyNFPiVLDg67xGjPVDCuKY2f6m75Jfwujvsi1zPRNNGBwAOhp0Y
FjuG46Y6Y8nP2mLpvr7WmPd9w3/OPZnktvBbm5v8JAL6xhBoS6KSOSo8P+7XpPtHdelkiLcr1mJ/
CXO79g9XpnynVW9onJmcg7McDkubgOyOMxzbHIQnrE+FjIw13h+g9FrfcO36d3NojSNI/J1u1ZIj
a9Hjq6tc9jG7nGjfiuG3EwIIqOhQRQEBAQEBAQEBAQEBAQEBAQEBAQEBAQSv+V33LMc0bcpY5hj/
ACr7/wA0/uCs3HyyqxQ9Imd0MrWgBphAgd47yDWuv3LUxWi88VmWdIc194+91j20wsuKw7o+Q88m
3NxuEbue90rwXtDgyppqB1C9P2vsk7j57RpSPFwtzl14RzaY9v8A2ug5Tya67udx2vu+Sve5lljZ
gHRw1YGirXBzv1u8V1e8b2+PHGLDrXp56TzjRZstvEcZd+WwkY1wk2hoe4QBooBH+nxPgvnFK3y5
erwd+ldI0XbSA5tTqflW7fJFJivjLEyrqxEQEBAQEBAQEBAQSSGjHFZrzSrzU2nyk/Yqs9tIZs8K
6nNtcSzvt44YKN9bIySsY2gA6g06LXw4L5Z4NDPeY5Oae6Pup7Sdv2y28nIhm85EG+hhMcJJ3SuL
qU3QskGmp/Bes2P2lnvMZLVmtY8Z/o5O63VorPRM6+xyrd8s90HucvHY/i+LfwbtzO8skyTi+G4l
glOh/mTRVIYP4PFd+ldh2zjbS1vxnWPdy+LSxzucs8dWzODewbtnibtvJub5HKcsztwK3r7h8UkT
ntIaPKYXHRrQPmWlu/uu2sxiiIj2+74Otg7ZGSPndo4jivHeOWkFpgsfZWeHjbSezbD53n9NCCAK
Gh6eC8xn32TPbXLaZ4aazLoYu04Kzyj9GW20tu8COK2EbdAKCgWnnpGSOF4/NtftcVOWi7A2N9MC
jB/TqtSmK2GdecMaafSxfk/IcdxrC5HKXcscLbG3dIzeabngeRv3udQBdDt9r7rcVwxWdZa28y29
Kebnrs/bXXKsnl+73JbCSG4mmkgw1g5hq2Jr37XtBBcNGtIK6/ds9dt/jrbSI1ifbpwaW0ra3GfY
6wgbWGMl5O4bqnrrqvP61zTr4On0WiFRv94K9aK6bRyV0mdVwsLxAQEBAQEBBBxoKqF50hmEoNVi
ttSYWsgZEXAABsjjJKfuHX9ivrCi86NW5a4fynkNrjrM+rYY9zzcOGoEgLaV8P0lbmKfS+aVMX1l
syK3bbwwQDXYKLl7jDOWdWzWnTxeJnsVFncVlMHfGsWTjmh+NI3spr1+1bWw3HoXrMc6tTdY/UiX
zl9vXJ7jsf3w592U5gHWfHeTZB15wrIz1YxzWzy+Rh1b5hcM+C9l3zttcuyjuETxtNY08uH9nM7d
nmM/peyZfTy3bs8vq+rG5u+Op8F4h6FdMcHta4dHCqCZAQEBAQEBAQEBAQEBAQEBAQEBAQEBBb3R
e22nMZDXhh2E9AVi2uny81eWdKTLx7D0WxPZbDc9x3TmtRVYtebV/wAnNDazFo1lpDvp3rxfaHBi
WSf6jO5VhteP4uPYXC5dRjXuaTVw3PbpQ9F1/trstt3kj1ImK68fb7Gjvt3NZ0q0p2I7J5rkXIrj
vV3XkOW5BkqXOFtntdFHA3cPSrAKRmjGN/SvQ957xTDpt9pOldJrbz4cOE80Kbas0m9uccXSfbaC
H/Cb66hhYJJL5zHnaCNuyPoOg/BeW7zuckZZrrw1/Rt9vjqrrPk222NrWloqQTXUkrSisUjg6F7T
HGFQNaXMcRq3oqfTre3VPOOSuvHiuFcyICAgICCCjqJd7QdpOqaiZZ1EVkEFKfd6T9oqdKD8Vibd
PFKnNprurzrlHDsFc3fHuNXGXu2RPdF6bS4VaNNNjqrt9q2G33d49a3Dhw9/xcvuW5y4o+T2uGcF
mO9Huby+a4lnc/k+2mPx4D7mGCAwyPYQGgNfGYHGofXqvWb3adt7Zhi+GmttdOM+es+3yeewbndZ
76Xnhp5Ok+1XtM7Q8Dl3S2cfNsxC5z5crl2fVyAubt6zvmI/PxXmd99z7zPHpzbSsxyj3vVYNpjr
HVpxdV2mIxuPt4rXH2UWPtoaenb2rBCwU6eVgA8Fwr5LX1mZ11bGkL4RRtBAb5T1b4fkqPSrrqzq
oy2sBjcPSaK06ADxWM2KMtJpPKWLzrXilbAyMN9MU01WMG2pijgjSlZW08skU1vA2B0glqXza0aN
eqt1v1TpySvaaxwct9x4cl3G5tj+31g2R3H3SMmz9xE5wo+0e65iBkZqAXxNBFdRodCvUYOna7Sc
9eGWJ4T5ROkT/KZc+N1kzZIxW+mfY6UtcXaYTG460gt2j6WGOD0oxtYdrQ0naNCdOq8vuo/c2m2T
jMzM/jzb9KRTk9+ONgY2gIFNAeqhixVxRpVZNplO5uu4DzDok0jXq8UY0Uy94OquiI0T0g3PoTuG
p0HwVGabR9KE8FD1Z9xFQfg3oqMU5pt83JTbJ5IMuZ3OcySEx/wyDUfuC29VuPjzVWyOaAJJA4jq
6gFfwUb6xyWzVJcXBhZ6m8AUo1p/U49APtJWtac1vp5q9YieLmzuv7muK9tcgzjkLZM/zebb6fD7
XYbhrXMDhI9oJeAdzf0/qC9P23smTc1i1piI0/m1M+5inJZ9jvcJed1c5yjj95hZsVfceu3W0nqt
AoRFFJQjaP4/FVdz7fG2nSvm18W6vaXUQMm1jXEOdTzkfFcOa304upTzTh235kxxxZtLCuWZa5ji
diMVMGZvIRg2bi0ODWVO47TWvla7wW7ir5tLLaUnBsDHhrWUTNc7K3O1+TlcSQ6TUktB+UEk6BZz
Tx4IYI1nizwxtcQSNW9FR1S3vDRRfawuMjyDuezYSCemvT4dVXFIidfFGaRLhn3jdn5+UcPsOe8R
s5G897a3bMxi7qAv9We3tW+rLbuDPnMhhYBuB/avYfbe6x7i/wCz3UzOC8xOnL54+njzjnOvm5G9
20YI9bDGl+XwZl7d+/bu7XbvFZaAxX/NcdvtOScb3tjns/SkdGC+ONpOrdhqWj5lw++duybTJpTS
I0156+K3Z7q9/rdWSSzNY0RPYPvp0XGjd48caZNdXYpOOY4qkdw9zQ3c10g6/BU4+4Y8mTSNdNGJ
6fBN6lx/Cw/j/oW562P2sfKpf4hatJjdcxCZuj49w0PwULZInkjrCX65tavmhjj8JA+uvwpQKuL3
Z1hA38f6bmF33uAVsZI8TWqu243tBa9oJHUUI/BPXpBrUjdNvJdOHtpowNA/aoZtzXp+Xmz8s8ly
HErOPLrzY0RqVZbXTgA3V1Oirx+p1fNyJTK5gQEBAQEBAQEBAQEFKdnqwyR1pvaRX71Kk6TEo2jW
JaW5HzzEdueIcg5Vm7ttrjcf8ty9riC9xYxo2tG4+Z3wW3tthbebrSvKdHPyZvThxV2Q4fmfcN3B
u++PPLSZvGbOdtvxSxe5rY5hbOfKycMaXOAdvYfMR9y9p9y7rD2XBO3rOk8J198/2aGLFbLbWX0a
Zut7eaYj6a2t4fTgtdKNa2gB0r8Pivmew3M77LNvKfzdrLjmmC3uYh2ttLmzwNzbX0RguH3b5BGS
D5S1gBqCR4Lo94mJzTMeant0/LHubPHT8VXfk3svJO3qFXTxYryVlIEBAQEBYkQUR4tyy7N650cZ
dCQ2jqj4aoPXjJ2tDtHeIWYFRSBBK8EtIBofio3r1RoQtJYy8bXsje3x3AlZx9VEb4ovzWbLKGCQ
y21rBG+T+9eG0cQPtCsnNa3irrtKxK89KVs8Jg9NkAr9QCDvOhpTw60Wv6c9Wq7lwXqtBBK80aSe
gWY5o35LV1xGxrXudRjiADQ+KqyTPVEe1CttGme8PcL/ACrjY8ViL1juVZl7Y8NjQxznvq1xOtNo
+X9RC7XbdpGWdbRwiP5sXtrCp2j4NkeIYv18zI+45HmD6+TLy13oktA2kgAdQelVpbrdRktpHkqx
YZrbVulodt3PG5w6BazbTRuLmBzmGMnqw0qPyQSzyNijL3GgFNevU/YsxGqGSdK6qQka9gNRqNPB
UWyTFtE8dtYUpJmQtL5HBkcYJe8mgC2aU6tPNLJyc/ZnPZ/nHK7XF8Fvv92Y9/8AvjMNAayBzHEh
h9QVdu208rSt7NgjFj0tws4tJtbLHk35ZQ3cFnawXUn1c7GtbcTjSpA1PQfuXNng6+Pkr1a1zvU8
XUYPjpVTiNUr30hyp7iO+l326trPjPFHQ3/PuV3EWM4xidjpHCa6kbA2dxFGtETpGuO4/gV29hss
d4i+T6XC3e5tWPl5tO3t7dcUx2FxOUgsOQe5DmMMrbvNsY6SO2je/dGXU2sHpt9Fnynp49VsW3F6
8Z4UjXSPPi065ZvOni6s7Q9upO33Gbe3yRhy3K7usnIc7AKC6mdQbwCGUG1oHyjouJvt/fNaZnzd
TbYZhuYAsLKiopQu+B/0rUi3VGjq66Qsr+6iijq54ap1opm+rFsbipLvJSchuonGa1c+LGNqPPCW
03U+0vd1U5lCa6swhY4Ssl9LYZmAzf2SBoOv2lRmeDNKaTqvlBepncTSmnxQWt1bRyRHfH6gbr6Q
p5qfp101UL5vSjqYtSL8JfNru37ZO4nCO5E3fX25Xz8Nn8m1rOUcJc+Mx30YAYQwStcxpPpRn+8b
0Xue3d2227wTh3XCdPq9n8exyt1inHxqh/8A7W5Xx64fju4fYzkfHLiwcYr+RotJmNe3R1DDey1F
fgudvPs3HvLxbFf5ZnWOPhPwc6m7vE6TD38V7+O1N7dfTR8fzbL3YS6E2cu4UpUVrt6n4qzL9j/t
8MW6o5/H8nSpn1j2s5tPdizLgHj/AG4zmTaflOyJn/XnYtSvYKV+qUvVll1j3J755hsdzj+1NpaW
N2BJaOvJGeqI3at3hl2dadU/Y7Ok6WvMafx5M+pZkdtlO+ly7dd8cwkMVKiHdJUO8OkhU7YNjWPl
vx/j2Mxey8k5B3rt27WcMw9zToWveP3zBadtvtf+uf4+CXqWVGdyeWWDWjkXCZce6MUuZ4jG6PcP
mLAJnOp8KhVz2umX6bHq2h6uI7ycJu7p1rd5H6C5DC5zJYpQKggUrtI8fiqb9jtXjXisxZdZ4tm4
/N4nKMEmPvorpp6bD/R1WpfZ2x84bPqL4XcBf6fqDfWlKEa/ksRHSx6kKzXN30B1pWiz1RKUX14K
qMiAgICAgICAgICAgo3BcIJS00cGmhUqxrKrNbppM+x8rvclmsv3s7t8Z7J8Yu3R4WFzJ8+2Ina4
xiWQ7m1a3wb1X0DteOnbcE5cvO8TH8fg8zbP619H0Z4bxjEcK4vieM4uKOG1xFvHbjY0NDjGxrC4
geJ2r5r3LcW7lE06+qZ04668nqttg046Ic7v3YviGfvbYepPBYySRMHUkDSlFf2TZ122WtZnnMNX
uGaa1mvnEo8Elmu+PW9zcRmGaap1FDTT4q/vERGaYjzQ7d9MT7GX28ToYy10hkJcXbj9vgq7uhmn
WFy3qFXTxRryVlIEBAQEBYkQURIeqA3qFmBUUgQQd0KMwpEACrjRJtBN9EoMZ6FQrbRH1YlUAo4K
zVOZVFhEQUbhxZE5wFSKafZUVVWbL6dJt5MW5Nd8+59he32DlzGUuWMErH/QwudT1JQ2oaOvUkBd
Htu0ndaTHLhM/Fo5b9LRfZ/jGZ5rnc33W5tC8ty0m7jmLmaSLeOEMgDmh9SN3pF2gHzLqb7N6ERh
pwms/pr+pgnXjLq22Ja6L1KmWYHd9lBWi8xaerLEx5On0/LMvRV6sQUp3FsT3NFXAaA/FSrGssxX
q4MYyN5bWtocjmJRZx2wc9rN4G4N1/Hp4LGPbTkyREc9eDV3GSMMauDu+He/kfJ+Q8c7Ydt2zGfm
jg7I38ReXWjI/Uq123bSohB1I6r3Pbe1U2+P1cvCfCZcz9/6k6RLsztjxGHhOAs+POd9Tf2cEZvr
8ijpnlu0knWurSeq8fvN5GbLp46N/Dh0+Zs9adubcq1p3B5nYcEwedy9zKyOS1tHXlu64eGsfLpG
2JlaamlaDVdDY7b1rxHg1N1k6YfObtjcZDLXE/d5lnLnu7ndaSUYbj0gLm4azA9SdwBBcyjLvSpb
XZ9i9vfbejwvww0ivHzny1+HGHCx6Zr9PjLsTtR2TtOAXl7zrMz3PIuY54brx9yQ424eQ/ZHUOcA
3a0dV4/uXcsee+lfliNY583b23boo6Msmsgt4YInukZGKNe41cdfErm6Vtx4OlGGKRor3L2tiLnO
p6RDzr126qFJrNumObWz20hh7Gv5LeNuKvtraycQGGvnI0+z7Vs3r0Ro1qW6mcxFpja5oo0jQdFr
2nRt04qgOtFXW2srNEymwIKUzg1lT0qnpxfhJrot3iOUDcdKKqsXx24I5MMZIeLcYe1vnPZPHa3E
QJpHJGHmnwNSujTd2xxrGsT72tbYaLCPiXGI5j/uPHRyU/vPRYCteO+7q1+m1rdPvkrtojg9eHHW
9oKWTbW2HgGsA/cQo33k385n3rPQlfsg2gOJaXkVc4CgJVNs158CNuiACdodr96otbJPLVKMPsVA
z7arNbZI56szhUpLZs9WzQMlZ4B1Dotmme9fNGcLEuQcQ4vlLZttkOPWt5G+UF1Y2VadpG7Vp6VW
xXul8fG1p09qu+PpjXRpXNdkp8K6TIdteWT8XyJbVltI7dGSTQ+Vj4aeX7V1cO+rmjTJGsecIe5g
GF9xGW7f8gteCd8cd6WRnvBZ8e5PBFJ9PcMZIIhM91JWt31Y7V/irNz2mLY/UxTw0mf109jHXpPF
2dh72DI20N7a3cV5b3MYkhmhIc0tdqNQT0XnPRtS06r8VtZewprxAQEBAQEBAQEBAQULo0t5j/YK
nj+qFWaaxSerlpxfLb2i4WTmPerujz/Pu9a+wt1Jb451Sz02+lAPlbRp0kPVe++682LJscXpR4/p
LkbPb4Mk60h9MYjby27nbxI6QGRpGnUVHRfLe07ScFOq3PWXoJ9WnJg/cWWdvGLhts9rXTN9GQOA
cHNc0mlCD8F2tlkw3vbJaJno5e9ydzaL2it+cszw0JixNhC5u0GOjtvl+J8KLV3u5x5LzadebZw4
pxxpD2YSHCg6NJGv2LSpupyTo2tNY4qmu9o8KrfrERCUREQrrCAgICAgICxoIUCaBQJoIrIICCRz
Gu6hR6YYmsTzSiGMdB+1OiEYx1hM+oaS35vBSrWNVlUm5+3rqBqqK3tN5jw1Yv7EgfJ1J6eFFZuL
dFdYQrr4vEyWVbFjb29MnpW9pE6WZ7gOjBuI/FV7TBbdV6MnHWdPyZ3NujFa0c/7uDrCe+90XObq
wvmT2nbvg+SdsgFWevIyYioli2uIPodC7xXp81Y7di9PHOmsaT/8saR+bh472yTrLvrFY2ysbW0t
bRmy3s4WwwMaSGhrKN6Vp4Lzt897WnWdXVwUrzXwa1sok8aKcY4jk3+caLgOJ1BS2kc1cxotZbps
Tw2adtvV9Iq08+laCqr9SJ4QxOkNfc/7hYDhGGdlOTZFuPYx7WwY4OaJbiR72siDS4tPzkVoVZix
ZOqLW+nxlC15j6ebn93IOUcuhy/O+X3JxvbzDW0s2NwLmNikuSBuafVaGONWsP6j1XosOLF10jDG
tp8fL26PP722a8/NPDiw72k8a/zgc/3p5Fx//DLnk91NJgLOYEm0ig2WgDAQGjd6LnafxKXdt7nm
IwTbhWeXw/us7fsYn5p5zDuX1ZI22+0j6m4FS+g8BU/vXl71pj/zZPDh+Lv4qTFtLclaCS4HqCS6
bK4dGbWin5LX9b17x6f0+Ke4mta/LGj5ne9Tk2V5tyPhnZji97I7MXOQhvMtHAaEbPUftcWebbSM
GnRfR/t3t+LHgnNljny4vK7ndXtk6dXX/Z3tDjuCOkyl9btl5Jkre3bJcguDIvRDy5sUZo2Ku8h2
wCugPQLz/de5X3VuFp6OHD2+519ts6Y466x8zoJ0TSa01I1Xmsm2radXRraXnukZDHcy0McdoXBz
afNRoOn5rZw04RVDNmnTgxHF5WXlM8ro2vhsLZxZLERtL3ahpqNaCnxWxbb4cPzV+vzc7HfJlyaW
+lm1pZwW7AI4wz40VVrzPNuxhrHJehoAoBQfBQnisiNAABRisQzqipAgkfG2QbXiorX4LMToxMap
RBGBTbp95WeqUotMKUdnBG90jGkOcauO4nX7qrEzMp2yWmNJVDBEX+oWAupSpULViY0lX46p/Sj/
AIG/klaRHJnWTY3pTT4KeprKQW8QcXBup8alZ65Z65T+mweCx1SdUo7AsTxY1W1xBG9g3A6Or8xH
gqsm2pmjS0HTF+EpDa25b5omuI8XCp/MqcWnFwryV2xVhqruX2y4x3Gwd/iM7jrds0kMsOMyZYPX
hlkaWsfHIKObQ0IofBdbYb++KfGa+Mezxc/PMuJ+3fdHkXtb5VN2x7s5G5yvF8jI8cV5FIAWtklc
J44S+XaTRjn/AKj8q7fcO113uCuXaf7kzx/7sRMe3x0Ubfc2peYt5Po7Dmorm3tryzcLyxuRubcx
UIp8dNKLxefNXb1mb6ujXLNuT02TmQbmu0pUE/AqnBv8WadK6renIlEzy8tDxoFuxSddZ5Mziy6a
8FUOkP6gVXl1jkRW8cz1dtWueC8/KFRXNpPzJ8uaWCSd8jhI0BgHlI/+C2IyUty1Sma+C6WURAQE
BAQW92C62naOpYQFPHOloa28rNsN4jyl8gf8y3ftG9wuSnzJlPbvnMm7IZb03TsilkjDWgthG8ea
Fv6SvoG52ePe9sx+nM6xM6/zee7X1bSfm8v1fVLA5zjvIcba5vA5KHI47IxMktZoXbtzXirSW/M0
kEaEAhfLs8bmMc16dP4971dd9S8c2uu7d1eW9njLOyj9d11ON8baF3yuppX7V6HsPb6TgzTknT5d
Wh+3nLnpfwiW08NNLPjbFxYRtb5wQQQdfitDLt8cWmI4w69orrweqyeKGocdu4knQnr9wVf7eteU
K7QumSxybSw1+FQR+9Vdc9WiCurURAQEBAQEBAQEBAQEBBTlJbG4jqKfvVWe3TSZYtyUgXFn+sNU
28cNfNmk6rd8ksb4mhtY3u2vd8FDNE5J6YTtaIjVwl3x5tm+6fPG+3fgd4Yjl2Qy8oy8LSz6JlnM
+8IMkg2u9QWoZ5Q75vDqvbbPZ4tvsrbm0fPE8PjpH6y41885Len5uru3vAbDgPGsZxaxgMkcFuxt
9kKj+bK1gDnHofManovO7nPOWZmZ56/DVdjwaNkQtDGgBu0AUDVztOLdx10hB4B69Pirb5IxxrK+
J0SOkijA3OoHaAgE/uWtf/PyYmzSPdru9x3tlaB1zIctnr2VrcTh4WPle1zmHV2wANHlPU+K3u39
ttM6zyaefI1LxDtpm+eZjEc/7uWUl7cxSB+D4/vYGNY8VD3hhPyF26hd4Lpd13eP9rbFij5eE6/G
FW2tb1I1U/eQcxi+w2ctcDZG4vWTH6O1hIbshZFMNxLnNFG+XxXQ+1qdeXWI10p/Pgq32Wsc58W3
ewecwPIe0fCLnjmUhzGPfZuDryJrogXMmkbINkjWPFHgjVv7Fx/uWmeu5vNa6TrHD4NnZbivTHub
H5ByXA4WwmyOVycFjb481uJnGpY2tHeVtXH8AuPte3bvuX+CaT80+Gnh7+CzNu60jWsuPuU97eQd
1M4eFdlcRcZjGteY8xysM+mZANGOI+rdCXUcT8rD0XtO39qw9orrn+qPD3fx5udkz2yxOjRnEuGv
7ce8LiVryPLvzF1f4OT/AHpOK7rotujtG1jBoxtOlF0O8Z53e1pfFWdNeXwlyKR05Z1fUewu3PuJ
beQgyslkNOhaw/L99aL5hfc5v3MY5jSNHqdrPyfFfXORtbeolmEVB5i4EAfjSi7GOk2hHPfpYJfZ
m5zORZj8Q36m2hkpdSsI2uoKmhJAPh0W3FIx11nm063m86M/tIba0EcEUYie5tdg+wa6rQtk1nSX
Rri6Y1XMofTyCpRJPHu2N3aOpqgnQEBAQEBAQEBAQEBBTl+UfepVSrzQp5StfOS8i4x7b2KSC9/n
MMxkjpptANW/ko4c014NTJh6pat7u9nOMd3uNxcf5DaEiyuGXOOuwdro5WRyRtdWh02yOHRek7J3
u/b8vXXjExpMT/HsaWbb6uA8RyTvN7Q81JjuXWFxyjtMXGWbkB2Tm3a4GMUjheyU0LWnSM9V6Tcd
r2vfaf47aX0iPdpOvkrwzbHPF3x2/wC/XajuLjMff8b5fZ3Dr+zgum2soktnsEzA8Nc24ZGQRWhH
VeG332juO2Xm01nnMxymJ6fdy+LoV7hTlM8m0Ishj5HOliuopGU1ka9pbTTxBouTGbeWyTj6I4fx
5+1dPcsXTzeHmu4vB+NWzrrNclsrKFp1Pqeo4dB8kYc7x+C6+Da5snDp4qZ7hjnxa3xPeGPnOZZa
cKx8uUx9vIWyZJ0boWuZuAD2+sYyQaEigW3l7dTHTW8/NoxOX1OTeloJhP8AzXipiqYhXQ1GtVzf
TrXjGqzFW0TxeksLxAQEBAQUpg10UgcaNLTU9FXli00mK8/BidNOPJonO8C4n3KxOe4/yXGW2Qt5
HbYb2WOOSRgAaQWl4NCCuv23uGft2Olr3n2xaeHjz1c7c4ovXhD585TsN7jPbVfSZ7sDyi65/wAd
+pN7d8EunSbQ0uBcxgbO8eZlQAI/Be32vde0d22s45rSttfqiY8PDq0hxfSy4ra6vWn98GHnz/DM
X3P4nle03K7S9ijz93cxz+iKAhzt7re3FOh+Za2H7X3efZ7iNvraJidNImfdxhtV7xSkaTzdw8P9
wPajlDIGYjuVib+R5IY2S9gY92n8LpSV8/z/AGr3TacckX+MS2MXdqT4t12eXs70tNpkrS6DwCxk
crHkg9KEOPVadKZKT80y6mLP1vS2+pJC6QFrmOqADVbsaaNrwXqirEBAQEBAQEBAQEBAQEEklNh3
dPFQyU66zDMRqpb2htf4RosxHRXT2I3noaF77d4Md2k4rc5i61ub8iGxbv21m2ucKaHwYV3uwdqn
fZPdxn8XM3O804NYe0fheRx3EbfmfNLBz+c8nuZpp7+4jPrNg9CMNbueC+m4P8fFZ75v69cY6X+W
axwieHOf6KNnj/yRM+38nZ1QuDFtXb6UpOqzolELHIywQWc01xcNtYIwHSTucGBoBHVxIAScM5/8
cRrqp3GT08c2coc09yNr/jE3A+2+Om5JyJ7nWzr+33yQwyE7Kl0bHA+Y9dw6Lt7XtEYIi2WNIjw9
zl133VOkPf7Ydm57TIz877hT/wCN8zztZLmznAkht3N2xxiPe59P5cbeniSs73uFZjoxx0xE844e
Dbx16uMuiXtnDfUe2OOdrj9O0kGgOh108F5vLe2Weivi2sWDjqxjmHHcdybA3PH88xt1a5WKSKQ+
mHNG8ba61AoHLo9v7n+yyVtE6TGnxcvf4JmdPe+ecvtB738EyuVPZ3vnfcf4tcyVxfG9szIrVjw0
yNbsvom6vq7Rg6r6Bh+4+37msTnxRM+7q/RTt9reI4Sy3h3tF5rkMla5Dut3tyfKZ3PMl3x4PkEU
m0bhUPu5gQHa/KtTJ96bTDPTtcdIv4TrGvt+XTXknXadd9Jl3Fxni2F4lj7fE8cxUFpbwMbHJcMa
xjpCOpdtaK61Xz3u3cdznzReZtPGZ8dI1l1abSta6OWPcx2f5Vy+7w/cntnd05nwlzWRYrbQzgF+
5u8PaQS2Y6UK9j9r93xY6TjzxwtE6TPg42723TbWGDca9zneffZ4/P8AttzEHJDGYbnNj6j0vUa2
m/Ww+XcSab/xVe+7LtqR6mO8Ty8vz1bNN10110bi4jxnvNzbIjNc15CLDjd55zxRjHtewVA2uJmp
0B6x+K4lpjFy5rqz6zprBYDD4S1gtsXbNtoYW7Y49oaQPuAC1cmeb85bNNvFeL3tjd4d+oDT8VV0
8dV/V4KiywICAgICAgICAgICAgIIO6LEzozCXRJr1MpNzVH0IZ0U3hsrdoO3xqFTuMFrV0rPijNI
8WNZTC2XILKfF5vEQZK0kG10dy1sjHDQ/K9pHULb2O+z7a8WpNonzjWGtl2/VHBxJzj2A9ruQXt/
msHkL7hOTvbme7dPjXNjY2SV5k0Efp0AcdBVe22/3lkisRnr1xp4z+POJ+Lj5u1ZL8mD2XtF71YU
S4zCe4rMDBvZ6YilNwXNaSHaH68Dr9i2b/cnbMkaxgrFvHlr+TSv2HP5/wAmfdv/AGO8K49fHM82
5XlO4uQcdz2XrjLHWh02SPnqKmvVcLc/cFb/AO3Stfw/s3Nv2nJSeMz+DtvC4XG4KwtLHD423xtn
aQRwWzI2NbSONoawbWhtKAdF53dbq+bWdZnn8Pc7u3wdEPdgka6VwqC8N1P4rSwVyxaZtrp7Wzeu
karxbaoQEBAQEFOXWJ9fgViZmI1hC/0y15hYIrXN30ELdsUhq9hJPgPjVW9xn1trjtfjMz/Vr7fk
zG4s7cRhrIw2kjAS0kGm4dSFp4MNdpj6cUaR+P5rsuGmSPmhyH3N4bxbmPdPFca5BxvGZTDyx+pe
RyWkPrOr6QJ9cNEv6j+petw973+wwUttcs1taJ9scJ4cJ1j+TjZ+24LXiOn+csZ5f7EOxPIYvqeO
4+84nmGgejdWOTyMbWuB6+my6Deh+C6GD713s6fvpjJHjwiv/liEP+IpSdY1hqpntS9x/b15vO2X
effFaH1LW1yFbt5LdWspcW9xUeGpXcx95+1t7Gmba2rafGLW0/8APH5JTiz4o/xyjJ7hfd72reLL
nXax3cJtvo7L2cbbdpHzB+2GCAdNOi4e57Rstzf/ANJOlePjM+7nMo1326xTrknWvjwjl+DL+If8
STtDfZCDAc+scrwTkcr9ps7mK29ClKgl7rnfqQR8q5m4+3M1fomJ/H+jbx92x346T/L+ruHiHPMD
zmyjzXGsxa5TC3TW/TTxPq7dSrgQARpUeK81uNlvMNtLafx8HTxZa5PpZYLiRxIY+p/tACn3Uqte
98lazHi2LY9ITCScOG6Rpb46f6FHBOaZ+aVHRdcBziKg1C39EZi8Ibn166Km0XjjqRfin3O+Kh1W
TRBKlFpZRBUokTKYICAgIKUwLo3BvU0p+ajbq0+XmxaZiNYWnpzbSHEUp+z8lrUrnm3zzGmv8eCn
JNrV4vm57ynwcn7i9pe3EwmmssnkGz5C0HlbIRHK1v8AMaQ8aSeC+i/bVrbbFOSs6a8I93/bDz+4
+t9BHMdZNNjg7SOCayhjNtFMSyDY55a6haHkUFaadV803dvT3Nb31mkV46fH3ex6XaUxc5jxXrnX
7WxzPvKOawGa0gY14JAqQHOAK2J1z6ehOnv9vLzbFsuPjEQ1X3M748J7W4t2W5ZnDjDG4NZimtid
dTEtJADHuaBWldHLr9t7LvM063mJr5+Gv4NDPuopycw4bmXez3SxmPj7Ze2/bK5kEeQfewRC6u2R
UmHpvbFKW18oO2UeK9Dmpsu34JnHrO4jSa28NJmInhrpy18GlXNO5t0Wj5Z/7XVXbzstwftzbM/y
/jmPzc3pnK5WaSSeSWQVL3AzOftq4k+Wi89uO459x/uW1/CPybdNjhpyj+ctxR20MbGxtaaN6Ekk
6mvU6rStPVzbFaRXkjJbQykF7SS3pqR/So0rFZ1jmurkmvINtAWtaWbmt6AklU5NtjvOto4oWjq5
ost4Y2hjYxtHSup/Mq6lYpHTHJGKRHKEgs7USiYQMEoBAfTWhWvXZ4q5PUiPm82YiInVN9NDvD9p
Dm9KEgflWi2Z4rPUnTRK60t3GvpgEu3Etq2ppSppSqzE6cmvkw1yfVCm7HWT3tkdbtL21o7x16qy
M14jTVCdrjnhorC2gaKNZtH2VH7lCbTPNZTFWnKEWW8Ubi5oNT1q4n95VfRC6bTKrQVr4qWqGka6
ooyICAgICAgICAgICAgICxMaiG0HwWY4M6pfTZ8FnWTqlD0maGnT7U1k6pQfDHJTcDp8CR+5Zi0w
zFphSjsrePftaTvNXB7nOFT9jiVG3zczrlUFvAOkTR+CrrirWdYOuUDbQEEemGg9dvl/dRLYa25w
zF5hSksLaUAPa+jRQUe8fuKnSsU5MxltCtFBFD/dtppStSf3qdrzbmxa825qyigICAgICCnL/dv+
4qN+UoX+mWB2IMPI5myeV0wrGOtdPs+5W7r/APTxe/8Aqo28aMxdV8ktNW7mgH7WnVU5fpbM8nOb
CzJ97ria2c14srQNLiCA14+n0IND4Houzv4nFtsEz/02/Npa/wCaPe6Ja25awbzEf9UH+kri5Mdd
xWNdXU6qytTZxSyes6MifoJWEA0HTrVa2PtOLFbqi0/x8C0RPEnsXSwyRSzuIe0gONCR+xbX76uO
0VhRlwVy0mnm11y/tBwvnWPucdn8JaXsVyzYZS0iRoruq09Ov2LtbTv2TBMdNp93g5Nuy0r4uH+R
exjK8Fy95yzsTza+47lTSa3wt1JE62MzCXjbSFhFXHxevU4fuXb7uIrua6Rrzjl+stPJjyYPoWuG
90PdXsxlsbxL3IcWmbaXM3ot55ZMNzDA0gvbJKy2luHlu0bdGVqo7zsO23OP1drbhpy8+PuU7bvG
emWIyRw14u7uAd2O33cLHMvuNcqssq17toja50Mtdod/dTNY/ofgvHbvYZsEzE1ehr3TFeeEtlW9
7byNPoklrXOaascPMDQ9QFxLZstZ5L65q38V2XsaA5zg34VWxjy2twmGZpCYOaf1D81fNGNE4IcK
g1CjNdAHVQieLKdWAgICAgg7oVG9prGsMwty812nx0WpTPebcYjmlNNYcl+5/sTyPu1Y4bJ8Nzww
PKeLTC4xM5oN7tkg2klpHV9eo6L23293bFtJmuSOFvHycDf4NbcHP2JyHv4xNo6wyvBsdyd8xo/I
T31iGN20c0loyUbj5h4BdfLt+wZ56bXmI9kW9/8A0yjrlnFMR/HJcf5E97fcd77Dl3JMf2+wFx5J
Y8O+J1wI36EBzri7bVremiqtn7TsNLbeeqa+cT/p5eEc1FaZp4S2z2z9m3DOH5GHkXKMzlOfcqFX
T5PLywvDnEjaaQ28HytAaPsXI7l96X3EenWIrETrwideXxjxbVNleXYNrYvi2GdkTnR1DYoRtbQi
niV5u2tp6p8G5g2tq2i0+C7b6sLxFb2JZG8+ebc2g+2m6qy317G302BhcXEV1P2mqCeoWBFAQEBA
QEBAQEBAQEBAQEBAQEBAQEBAQEBAQEBAQEBAQEBAQEBAQEFOX+7f9xUb8pQv9MsF/wD5Rb/6h/c5
Wbn/APUp/wB5Vi5svYRukb4iR5VeX6F8ua+APbd93uZFwr9NE7aetCHRL0feaxGHBry6P6OdeNba
ukjup5akLy+W8xHyfyXU1TMrXXyrUrkz2njFv5tutJlWOympDluVwV+qyUxaI4IilKABv2pkxxeP
lQi1p5wsrqJ0w2xPAljIcD1/5dFo+lnxzwmdPismtJ+qIYfy7ieA5XjJsZyHi+O5BDcM2SMu4YpR
T7PUjfRdbYd43G2vHGax48ZiPi19ztMGXHaK9PV4cI1cW8i9jXHMdlZ+W9puXZHt5yeNpks7G0e9
tuZNescM1uKUJHRewx/dOPP8uWtbe2NPy0/Vw69myV4xr+DC7DuH7x+0l1JieT8KyPdSzsJHP/x/
HwXThLATuaCGRXfmDdCd51U7bXYbmNYmsa+HCJ/BtUi+Hm2bjfeBlMh6EeY7HcxsMtHo22ltr5sD
n/2nOsGgCn2LSydirjrMxeP/AA/rq28W/i1or5+1vjg3dPlHM5Wf/wBb3mFtXEB0l2ZGgAiupfas
C5eXbVpHGzd1b9tt/os9SFsD/wBUbTuAP3gBc2/NhWHULXj6mU6uBAQEBBTlcGRucTQCmv4prEcZ
5I3t0xqsXk+R7TuDtdFKnRflpLYxWi1U7qSRt181dVVli1Z4atbcYdVH0yBQ+b+ydVz8+bcVrM1i
0z8VeLbRquYmCny9ANFPa5M2SP8AJExy56/FdOGsSi6taBu1bsY8UcZ01+C6sRCMbCHhxdWisnLW
eEMWtwXSwrSHqsgOqCdYBAQEBAQEBAQEBAQEBAQEBAQEBAQEBAQEBAQEBAQEBAQEBAQEBAQSSasf
9yaa8DSJ4SwLLxzW+Ttbu2OyToX9dNR0NQtjJWtsMVnlEtPLaaX0qyW6mNrauvKElsT5ZaeJa3ct
TaRbNpW3jK/c2mlJmHPPY50OZ5PznkDrUxTSXkluJXE6tEhFNoJb+gLv95tM1x0txiK6fk0tnPqa
zbzdPBjR0C4VaxXk6PTCHpMP6f2lS6pT6pR9Nn8P7SsW+aNJOqT02fBRrWK8mOqT02fw9VPWUbRr
zSOt4nVq3r11P9aryY63jS0MVpFZ1jmlZa28fyxivxJJP5mqxiw1x/TGi2b2lE2sDq7o6h3zAk0P
4VV/XaFNsdbc1kcJh3P9R2MtnPGu4xtJ/aFOdxkmNOqVVdrjrbqiOK8ZaW0TSyKBkTT1awbf3UVf
XafFs6jY2wtayKoG6pBJd1OupqkzM82Gue5fcrFduMBf5zJxXHo2LWPlfC1jiA97WaB72jx8VZt9
nfc5Ix49OqeWvL9VO4vNMc2honAe9Ts9yHlFjw+zyWQGbyD2sghkhtw3c4kAEtnJ8Pgulm+3N7hr
NrTXhHt8Pg0Me7vb+IdbWMr5YI5XzGYSj1GPIAO12rRQADQGi40VtHN0cczPNdAu3DXT4KPq1108
V2kaKimiIJXsbI0seKtd1CjekXjSeTExExpKQQxhoaG6AUAqeixjx1x/TwZr8vJERRt6Np+JVvVK
U2mUfTZ12/tKx1Sx1SiGgdAsTxNUdoPgq5xVnwYA0DoFmuOschFTEKBAoEEUBAQEBAQEBAQEBAQE
BAQEBAQEBAQEBAQEBAQEBAQEBAQEBAQEBAQSv+V33LMMxzeDk2wthbPKdrYiKupXxp4ferY4xLR3
P1/FbZ++ZZ8ay+RYPUba46a4p0G1kTnV8Pgo9vp89Y9q7ef7ctO+33IjLcav8i6EW5vclczM2/rZ
HcTMJ8fs6rq93tpaseyWl2/lPvdFrjOogCD08DRBFAQEBAQEBAQUXsIcJGjc7xH2LI8fPYexzdm6
zyNm25tpKeq1xFKA1/epU3U7WfVrOkwhkr1VmGAs7UcBjzdtnLbi1tBlbPzW2TbTc1wqRp16q/8A
905ssTW15mJa9dvp4NnWUc8cIFy9sk253mYCBtr5dCSa0Wp69ck8G1WJiFyPmCrjBET1J+CqrURA
QEBAQEBAQEBAQEBAQEBAQEBAQEBAQEBAQEBAQEBAQEEKhAqPigEgCvggA1AI6HogigICAgICAgIC
AgICAgld8rvuWJnSGY5sayL/AFsZeePp0H5EFXYJ10am6j5597AeTZxru2nJbg0O3E5CCtf4LZw/
pW3sMPVlj2TCzfcMUsc9t9m1nbPBXQ63L74u0+N3KVR3HNNssRPnP5tTYV0iW/Tdxtf6Z+b71rOi
uWjT79fzQTICAgICAgICAglf8p0r9ixasWjS3JmOa3BHgyn4KuMGGOUR/JPpVmn7KKyK1jlojKIG
taJ1SxKdZYEBAQEBAQEBAQEBAQEBAQEBAQEBAQEBAQEBAQEBAQEBAQSHqUFhkLqztYWPvbltrG+Q
MZI5wYC8gkCpI8AUFzBtEe9s/rxnVrq1H51KC4BDgCOhFQgigICAgICAgICAgICAglf8jqfBYmNY
YtOkavHfbxObNA5lWTsJc2p1d/yCqx5LUto15jrnWXMPNbm7g4T3B4/Hc+hcNbOMc0hp2suA9hFS
DWoaBqvS9v295yRNeTmbnc5LR0zLavZLFuxHbXidg6jZY4nyTDXUvke5x1+JcuPuaxOS3VziZ/N0
9pSIp+DbTrS3c/1DHV48an+tUNlcjTT4ICAgICAgICAgIBFdCsTGol2NHgo+nVnWUaBSiIhjVGiy
CAgICAgICAgICAgICAgICAgICAgICAgICAgICAgICAgICCFAgx7kuBx/ILGC0yNubiGC4bcRsEkk
dHta5oNY3NPRx0QXmPt22du22jaWwtGjKk/tNSg9VoAAA0AGgQRQEBAQEBAQEBAQEBAQUpw4wyhg
q8tO0faswxbktXRPMsLwPKB5z8NCtfJWerVGteDg33V23NsZnMJdcXxUl7ZZue1t7l0bh1bO0PqA
4EUEniF9I+29xinB02njE/y8HH3OL5nY3CopYMFxqOWMxStxcIuYyNWyFjC4H8ar593O0/uuHKbT
+bsYK6U+DO0TEBAQEBAQEBAQEBAQEBAQEBAQEBAQEBAQEBAQEBAQEBAQEBAQEBAQEBAQEBAQEBAQ
EBBI8EjQaoJm1DQD1pqgigICAgICAgICAgICAggehSZ04ig5+008FKNLRqnFeDxsraWdzNbfV2MN
62FwcwSsa/YajzDcDSlFRbuUYJ6ddNfa0MuOZsuWQOhvmytk/kzNaGQAUDaADRXRauWvV5fq36V+
V7CwgICAgICAgICAgICAgICAgICAgICAgICAgICAgICAgICAgICAgICAgICAgICAgICAgICAgICA
gICAgICAgICAgICAsTGokLGHUhZjhGkM9UpHwRPJL2VJFCala2TaYsk62rr+KMxqkZaW8ZDmR0LT
UGpP7ytikRSNK8k4tMRouVlEQEBAQEBAQEBAQEBAQEBAQEBAQEBAQEBAQEBAQEBAQEBAQEBAQEBA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QEBAQEBAQEBAQEBAQEBAQEBB/9k=</Image>
        <Text id="Profile.User.Title" row="0" column="0" columnspan="0" multiline="False" multilinerows="3" locked="False" label="Profile.User.Title" readonly="False" visible="True" required="False" regex="" validationmessage="" tooltip="" tracked="False"><![CDATA[ ]]></Text>
        <Text id="Profile.User.Url" row="0" column="0" columnspan="0" multiline="False" multilinerows="3" locked="False" label="Profile.User.Url" readonly="False" visible="True" required="False" regex="" validationmessage="" tooltip="" tracked="False"><![CDATA[www.zh.ch]]></Text>
      </Profile>
      <Author windowwidth="0" windowheight="0" minwindowwidth="0" maxwindowwidth="0" minwindowheight="0" maxwindowheight="0">
        <Text id="Author.User.Alias" row="0" column="0" columnspan="0" multiline="False" multilinerows="3" locked="False" label="Author.User.Alias" readonly="False" visible="True" required="False" regex="" validationmessage="" tooltip="" tracked="False"><![CDATA[ ]]></Text>
        <Text id="Author.User.Email" row="0" column="0" columnspan="0" multiline="False" multilinerows="3" locked="False" label="Author.User.Email" readonly="False" visible="True" required="False" regex="" validationmessage="" tooltip="" tracked="False"><![CDATA[roger.zedi@sk.zh.ch]]></Text>
        <Text id="Author.User.Fax" row="0" column="0" columnspan="0" multiline="False" multilinerows="3" locked="False" label="Author.User.Fax" readonly="False" visible="True" required="False" regex="" validationmessage="" tooltip="" tracked="False"><![CDATA[+41 43 259 51 91]]></Text>
        <Text id="Author.User.FirstName" row="0" column="0" columnspan="0" multiline="False" multilinerows="3" locked="False" label="Author.User.FirstName" readonly="False" visible="True" required="False" regex="" validationmessage="" tooltip="" tracked="False"><![CDATA[Roger]]></Text>
        <Text id="Author.User.Function" row="0" column="0" columnspan="0" multiline="False" multilinerows="3" locked="False" label="Author.User.Function" readonly="False" visible="True" required="False" regex="" validationmessage="" tooltip="" tracked="False"><![CDATA[Redaktor/in]]></Text>
        <Text id="Author.User.JobDescription" row="0" column="0" columnspan="0" multiline="False" multilinerows="3" locked="False" label="Author.User.JobDescription" readonly="False" visible="True" required="False" regex="" validationmessage="" tooltip="" tracked="False"><![CDATA[ ]]></Text>
        <Text id="Author.User.LastName" row="0" column="0" columnspan="0" multiline="False" multilinerows="3" locked="False" label="Author.User.LastName" readonly="False" visible="True" required="False" regex="" validationmessage="" tooltip="" tracked="False"><![CDATA[Zedi]]></Text>
        <Text id="Author.User.OuLev1" row="0" column="0" columnspan="0" multiline="False" multilinerows="3" locked="False" label="Author.User.OuLev1" readonly="False" visible="True" required="False" regex="" validationmessage="" tooltip="" tracked="False"><![CDATA[Kanton Zürich]]></Text>
        <Text id="Author.User.OuLev2" row="0" column="0" columnspan="0" multiline="False" multilinerows="3" locked="False" label="Author.User.OuLev2" readonly="False" visible="True" required="False" regex="" validationmessage="" tooltip="" tracked="False"><![CDATA[Staatskanzlei]]></Text>
        <Text id="Author.User.OuLev3" row="0" column="0" columnspan="0" multiline="False" multilinerows="3" locked="False" label="Author.User.OuLev3" readonly="False" visible="True" required="False" regex="" validationmessage="" tooltip="" tracked="False"><![CDATA[Kommunikationsabteilung des Regierungsrates]]></Text>
        <Text id="Author.User.OuLev4" row="0" column="0" columnspan="0" multiline="False" multilinerows="3" locked="False" label="Author.User.OuLev4" readonly="False" visible="True" required="False" regex="" validationmessage="" tooltip="" tracked="False"><![CDATA[ ]]></Text>
        <Text id="Author.User.OuLev5" row="0" column="0" columnspan="0" multiline="False" multilinerows="3" locked="False" label="Author.User.OuLev5" readonly="False" visible="True" required="False" regex="" validationmessage="" tooltip="" tracked="False"><![CDATA[ ]]></Text>
        <Text id="Author.User.OuLev6" row="0" column="0" columnspan="0" multiline="False" multilinerows="3" locked="False" label="Author.User.OuLev6" readonly="False" visible="True" required="False" regex="" validationmessage="" tooltip="" tracked="False"><![CDATA[ ]]></Text>
        <Text id="Author.User.OuLev7" row="0" column="0" columnspan="0" multiline="False" multilinerows="3" locked="False" label="Author.User.OuLev7" readonly="False" visible="True" required="False" regex="" validationmessage="" tooltip="" tracked="False"><![CDATA[ ]]></Text>
        <Text id="Author.User.Phone" row="0" column="0" columnspan="0" multiline="False" multilinerows="3" locked="False" label="Author.User.Phone" readonly="False" visible="True" required="False" regex="" validationmessage="" tooltip="" tracked="False"><![CDATA[+41 43 259 20 43]]></Text>
        <Text id="Author.User.Postal.City" row="0" column="0" columnspan="0" multiline="False" multilinerows="3" locked="False" label="Author.User.Postal.City" readonly="False" visible="True" required="False" regex="" validationmessage="" tooltip="" tracked="False"><![CDATA[Zürich]]></Text>
        <Text id="Author.User.Postal.OfficeName" row="0" column="0" columnspan="0" multiline="False" multilinerows="3" locked="False" label="Author.User.Postal.OfficeName" readonly="False" visible="True" required="False" regex="" validationmessage="" tooltip="" tracked="False"><![CDATA[433]]></Text>
        <Text id="Author.User.Postal.POBox" row="0" column="0" columnspan="0" multiline="False" multilinerows="3" locked="False" label="Author.User.Postal.POBox" readonly="False" visible="True" required="False" regex="" validationmessage="" tooltip="" tracked="False"><![CDATA[ ]]></Text>
        <Text id="Author.User.Postal.Street" row="0" column="0" columnspan="0" multiline="False" multilinerows="3" locked="False" label="Author.User.Postal.Street" readonly="False" visible="True" required="False" regex="" validationmessage="" tooltip="" tracked="False"><![CDATA[Neumühlequai 10]]></Text>
        <Text id="Author.User.Postal.Zip" row="0" column="0" columnspan="0" multiline="False" multilinerows="3" locked="False" label="Author.User.Postal.Zip" readonly="False" visible="True" required="False" regex="" validationmessage="" tooltip="" tracked="False"><![CDATA[8090]]></Text>
        <Text id="Author.User.Salutation" row="0" column="0" columnspan="0" multiline="False" multilinerows="3" locked="False" label="Author.User.Salutation" readonly="False" visible="True" required="False" regex="" validationmessage="" tooltip="" tracked="False"><![CDATA[Herr]]></Text>
        <Image id="Author.User.Sign" row="0" column="0" columnspan="0" label="Author.User.Sign" locked="False" readonly="False" visible="True">/9j/4AAQSkZJRgABAgEAAAAAAAD/7gAOQWRvYmUAZAAAAAAB/+wAEUR1Y2t5AAEABAAAAFAAAP/b
AEMAAgICAgICAgICAgMCAgIDBAMCAgMEBQQEBAQEBQYFBQUFBQUGBgcHCAcHBgkJCgoJCQwMDAwM
DAwMDAwMDAwMDP/bAEMBAwMDBQQFCQYGCQ0LCQsNDw4ODg4PDwwMDAwMDw8MDAwMDAwPDAwMDAwM
DAwMDAwMDAwMDAwMDAwMDAwMDAwMDP/AABEIAWUCLgMBEQACEQEDEQH/xAAdAAEAAAcBAQAAAAAA
AAAAAAAAAQIDBAYHCAUJ/8QATxAAAQMDAwIEAwUEBgUKBAcAAQACAxEEBSESBjEHQSITCFEyFGFx
gZFCobFSI8HRYjMVFuFyJCUJ8JKistJDU3OTF/GCwjRUdEUmRicY/8QAGwEBAAIDAQEAAAAAAAAA
AAAAAAIDAQQFBgf/xABAEQEAAgECBAMGBAUDAQYHAAAAAQIDEQQhMRIFQVETYXGBIjIGkbHBFPCh
0eEjQjMVUvFykrIkFmKCotJDNAf/2gAMAwEAAhEDEQA/APv4gICAgICAgICAgICAgICAgICAgICA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ggdAUEocVnQTEqM8GEhc6hpSvgq63mZ0ktrpw5pA6XxAV8xCmLZPJUBPjRRmYXV18Uj3uodpDXeB
IqsROsp9Kj6krdXzM/5p/rU5rPgdMp2zgtruBNeoCptXL4RDPRIJ6kAeKqr68T80RozNE+99fCi2
oiJhjphJLJIw+UBc7cbjLS2lYhCUY5HuIDqardxTNq6ypi8zOi4U1wgICAgICAgICAgg40BISGYS
BxWZhnRHcfsVVuqOTGiIJJWKzfXjyJhMrWBAQEBAQEBAQEBAQEBBI8uDat6rMIXmYjgtGS3BeA5o
Da6mi5WHcZ7ZYraI01NZ0XQcdV0ctumOCdePMa5xdTwos0nqrqlMcFRSREBAQEBAQEBAQEBAQEBA
QEBAQEBAQEBAKCWiywpyyxQsMkz2xsHVzjQLExqG5r2B7HBzXDyuHiq7U4cGY5qJO0je7bXpVQrS
0rJtEJpJIoI3zSyhkcbS57ydA0CpJV1cczwU2zVhrrK93+2GHbcjKc3xNn9MP9obJcsaW/fUj4rb
x9tzZpilKzrPJR+8prza3yfuq7F4xp//AH9h7imvluoj/wDUt2ftTuFY16bfzZne1ZHxD3CdouZw
Quw/NsRLczyuiisRcxmUkO2jygnqei5+btW/w/8A47fgzG8pPi3DHdRSekW7ds3928dDpXRcecm5
mem1Z08VsZ6zw1XrXMcPKQSOq3MOunFPqhEtB69VO2OLc0Z4otYAQVPlCEU46qiwsEBAQEBAQEBA
QQqKkV1HUIJHSMB2lw3Ho1YtbpjUQ3N+IVcZoNQFhqA6pHVWRkiTqTDr1WeqJNU6AgICAgICAgIC
AgICAgpTGjK1pQ6lYtkrjjW3JKnNaMuYZGbo5WuaTTcDUVClWKzxhPpXTQVRmtFuEIynAoVZSvTX
RGZTqTAgICAgICAgICAgICAgICAgICAgICAgIIHoVi06QJQVXW+otrp07GF1vGJ3kgem6lAPj1Cv
iI8WGuee9wuJ8QsA7PuN1dPFIsdate+R7iCdo2AgdPEq7FitaeCvLbprMtP3HcnuZzIMte3fFhiL
Bw2tyOSADm01Ogl+FP0rdjBjp9XFzpy3tySY3tPyjkF9Jc9wu42SuMnM1rZ8PjRE2zEWu0bnW5dU
jQ+dSncVxx8kI+je3Nktp7du1eOuhey8VGTvozuGQnmeX7v4trXtFfD5VVk7vk28etWdJr4Qx+0t
Hg93/wBmO2txo/idvrpru/7Sxi++N5k4dVvwhmNpMtf8v9qXaHkZfJeY64xbpWhkZsnlpYQKbm6O
18dV08P3RuLRpaIn3/2lG2zlz5yHhPez2yW1zyzh3L48/wBtcE5txkeNX1Jb2SKQhm2LYyLUPcD1
6Lq13G07ppi6NMk8Iny8TFhvjtE+Duvt7zvF8+4vjuW2EgbDcsDbmOhGyTaHFpB103heR7lg/a5b
4/8ApmYdOtteLP7YH0tZPV3uc9rv7LjUD8AubhzxdsRGiu12oC2JZmFVYREBAQEBAQEBAQU97S57
WEeo35q1QefcXscLT613axEfxPAP7Ss1x9c9KNuSzGVsz/8Aqdl/6rf61m2z08JU6z5qjJLG4O5k
8FxK75vTkBr+RWvfbzB1K1vBEy5Y4QFj6Gjya+H3qrHWYtxSpbi9Zba4QEBAQEBAQEBAQEBAQeNn
r23x2Okv7u7bZWtoRLczuNB6bAS4HQ+A8FDJtbbmOivNr7rcRgp1y4eyXvf47Y9ycfwuDCSTYm/l
EMGa9J+1z9pJo4PA6g/pXr8v2pk2+0tmt/piJ/Jz8fdIvOjvCOQSVcDUEVBXi4xTGSfe6uPLFoVW
HzfgtqVs8lVRREBAQEBAQEBAQEBAQEBAQEBAQEBAQQqjGpVDVSmEropGwvEcpH8t7huAP2ioqo3j
hLMTx4rCa4ngjcXhrREKyXDtG6fYf61nBiieavPk6eMNMZTnmZ5LmMlxbgwMV2yFguOSSRultYy7
eHNZTY3c2h6P+C6lNrSleq7mTvMkzpXR6nCu2OPxFw/I8hvXco5DMS+a7u6SNicTUGJjy8sIFAPM
tfLk4/LwbeO1r8LNvttYWNDWs2sH6BoPyWvN5ldGCsJG2UMZPpF0LSamOM7W1PU0HiVibTPNbERC
Ztpbsd6mwOkH/eu1d+aqmsJ9Uq6zWIYSU8zj4upX8FKZ0Z4Mb5BhsZf4u+bkrKG+Z6LzW5Y2Smn9
oK3Z7jLTNWazpOvgp3V+jHa0c4cfez6G5fxrlmO9cy4o5iYtaD8m6KIUYakAaDwXpvumtcl5t4zM
6uPstzkyfV7HbWPDRbMY2u2AmFu7U0jO0V/JeJwYK1ng7lbTML4NAI+K25lmbJ0YEBAQEEDWmnVR
trpw5imZKUGlfFTrE6cUojVTEsm+TcAIxTa746LVzZppOkGi1mu3RnYJ497tWildB10r8Arctcls
Uzi+rw1+H6ITlx15y1pznvVwbt/jby9z+esIbu3ZI6HFC5j+pmdGCdrIql5JNBQNPVbvbu2bvN/u
10jhx/Nq5N3SPpchXPuj709yw+PtD2ov8ZjLtzm2PKcnb3EkcrYyY3uEboIKUeCB5/Bex2HZO2Uj
/wBXlnX2T0/18HPy77P/AKIh5Ufto74c7lhyXcTvZc2FxcavwGIimtHEddHfXPpQmp8vQLWtu+1b
W8X22O/VHK034eU/L0xrw9qqm53Vp0vpp7v7s1h9l2MZahtz3b5p9Zt1eMrK1u6n8O8/vVFu+XvP
Gusfo2eq7Fp/ar3Z4lPPmO2XebPtvYzW3tcxeTXttKKahsf1MQb0+J/atjFu+2ZZiM9LR5zE/wBm
dbst7V+5rkuH5Jj+23e/CzYHlF697LHOzRywWtxsYaEeozb5nNIH8w9Vqdw7PhivqYJ1rw9vH3sV
3F683cDb6WWCN8D2SOuAHwPAq0tcKg9deoXkrWtW/TPm6GLJNtNV+2ST9VOnwWdzecdYmG3NYVGO
J6rG3va9Nbc1c81RXAgICAgICAgke4tbUdVmI1ZrGspS8gtHx6pMxCq1pidFvLdtjeIvmkcKtaBV
VzbjGi2Y0rq519wGIyHcHijuBY3Ptws2Xu4WXc0L9s3oua5j2gh7CK7139h1bb/NWOPJ5jcZrbrL
6F/p58OermPuZ2h49wXD9suF4y3hyd9aXomlyMkbH3ri76h5LpBV1PNReiw94z5tlm9S0zExppMz
MaaxPBuY+3YqTGj6Q2jXR20DXCj9gDwvnW9z2pf5fGXVw4oryXrR5vwVlPmjqnmvnkqqaIgICAgI
CAgICAgLEiCxqMaxXM+JZ3KZXB4PlOHzOawUj4s3iLG+t7i6s3xvMT23EMT3PiLXgtIcBQinVbeb
Y7nBjrkyY7Vpb6ZmsxFvH5ZmNJ4ceCnHuMWS01raJmOcRMTMe+PBkgJK1YlcmWQQEBAQEBBBGEpc
0GhIB+CyJJXtbE95PlAqSFmsazohe2lZlpTNv5BzbJmwwWZis8VbEC9iNPUdTU6hjj4jxW9FYxRx
5tCbzkZ9gONWeEs22mMto7ZgefrJzUySSGge6pqdT9q18mafGdV2Pbsmgt4rc/ymbS8+dxJJP51W
pOSZlu1pEQvVMEED0KMwlCjbgIF7QQD49Fis6ozbRr/ufkW2PBuRyNu22cwtf5UzjShc9ra/tXU7
XT/1FJmOGv6NTdX6sdoai9tXBrngfblv1Eb5b/J3YuZhrXa9kTa6/ChKv7vupy5bRPKJlq7TB0x+
DppgY1o2Da13m/E6lcXHXxdeI0VK+ZqxM8dEfFOpsiAgICCV3ylNSFp83ma7cASDT7FmctYWxK0f
cW9xK6ybO0zw0dPCD5g0jx/5wWtbbzlt1TyU5p0hwX3O90mX5HyS/wC0XYLCTcp52/bBcZ+GOOW0
xha8yTm4J9UisDHAfyzq4dOo9fsO30wTGXPHyRPGPy/no8vm3F8luiviuO33tGxsGZx/PO8dxkef
c1yMzLmS1bPcfQWMr3CR1YhLDGQHO1BipRvRS7n9wTl1pjiKVjWOHjHh7l232lomJtr4O4cNjbPG
W0NhaYuDHQ24LYobWNrIWtqSNtA3rWp061Xlc2e2TlMy7GDFEc1++FxlDxDEXt+WQ/MPxotG+HJS
Orq10bs46THJO6OQj+5hLv7RP9Supup6dPFV6MLGWCk0D5beR0jHVj9An02aEa6tr+S0L1z2yTbi
nGKrRnfHs9Zdx+N31xdxw23IMTsvMJmIQRLD9LI2cs3NDT59m3x6r2Hbu4dFoxTPyzPL8mtucUen
M+K77C8sus5wKVmRl9bI8Ze+xuXOoXD0HPjaT94jWr3Tb+lfX2yr2k/o37EPI0V3Gla/fquFkyTk
nR0FYCjgt6temNFXiqLKQgICAgICAgpyfL+KzXmlXmpPPl3D9IWnvLzSNUZrxYxyXP2PHsTlc1dO
DRi7KS4lcaeRjQ47jXwW12jDO5vWvno1s+bpjRx/2Ovcj3a5TmOfXj5rjj8GQczEhp/lvHrPo9u0
gUaGCv3r13dbV22P0a/VGjjYMP8Am6/Y3FecbtuT91jPdQPdbYSBroC+paXbWjy6/wBsrQ/ddG19
Pzj9XVpz1dCsqWsJG001BXmN1TWY97bxyrNGtVdj4VTlOpsCAgICAgICAgICAsSIKI+UvHMJiOH/
APES/wAvcVx8HHcCPWDcPj2i3tg2fixu5GCJlGhhmO/aBtBpQCgX2fd7jJu/s71c1pvfh81uM8M3
THGfHp4a83hsOKuHvnRjjpr5Rwj6Nfz4vqw3qvjMPcp1IEBAQEBAQQRhTewEh1abdT9yyNR9wLrN
ZW5sMFx+WgvJRDezt/Q1w1JJPgp0npnVC9eqJhnOLs4bCxbYwER3rGgTPodTWpNaU6KGfcayxi28
Ve5BUMa0mrqed3xPiVrVydUtma6K+9u5o8StiKeLXnLGuiqiwQSv+RyzHNmvNTYfL+Chm4JWebc7
KzNfIWMmjO+SoAYGjrU9Oqxt5nVoZ7cXKN/lrzu73JbwvHyU45w6Vtxlr5oIbcj0wNm41Bo6cdB+
lekr0bXFOv1zxho0vOS8R4OsrSxix1hBZQCkcLAxv3BcDPkm9tfN2MOPRcNdWlOgFErHBfMaKpP8
xg+xakz/AJIUTzV1spCAgICClMaRuIdt6eb8QoZKzaukMw8u4vGMnNqfK0xufJJ0AFPitfHtbzbj
5qM24ijgvvlz3lfcfldx2P7cSOtXQTwPyHJ4KHa2S3D3N3k7dHTgfL4L2fb9rj2uOMmThrw/n/Zy
rbz1raQ6Y7T9neM9qsdZWWFtm3GVG52YzT9ZpnOZtqSA0eAHRcnddxtn4XmI4co97b22xrS8W8v6
N1h5/VqubfFF3U6YVBQjQ0PwVcU6FdqpRXcK9EjNFp6dFcVms6zyT0HWqr/b/N1e1Z1wt3xkvJ3L
bjJWOCyMsaLbJNDreRhG9kwET2/2Xnaf2FatcV43Ncscoj+rWz3iccw4z7MZC6wffjufwQtphp/9
thafFz3F1Kj/AM0+C9P3nHN8eO3nX+ijaRzdsRkhrS8bSdKLy+LD03lvqod/MDfsU5yx6nQr04qq
tZEBAQEBAQEErhUJrozCwElQ5nxKjusfVjn3Lb10jVyR7w+cM4j2rv7KJ7W5Dk8sWLtWalzvVniY
4Cn2PK9R9o7Lqmcn/RXX+UvM73PpfT2s89vPF4eF9l+K2UbfSuzjIru6JIJ9SaJshrT7SVz+77+m
4301jyhv48WmPqZ7wnDzRS3+aunbp75zmx/6oIFf+itPNk1TxtjW7XthjbIdz2tAcftWreOptUVx
1oqqTx0WplawICAgICAgICAgICxIgoj588Ngxcv/ABBu7cl/Day3drxS2lwj7hrHSR3RsMNG51uX
6tk9B8rSWa7C8fKXL6dv7ZI+0NtFZnScs9Wnl1ZZ+b2dXTz8dPHR5TbRWe9ZddNeiNPfpTl7dNfh
q+gMfU/cvmUPVqykCAgICAggdAUEhcQAVLRHJOjFeUZe5xeNknti315PIwOFRrp0/FS6Ya3q21Wn
Ece+3tvr7wk3WRO4l3hUk0APRYtGrbrHDVmhhjJLttHHq4dVRbFWUuuUWxNZ0qlcUV5E2mUDG2of
rUdFd1eCn0q66pqlY0W6JvBRtOjCjM/bE9x0ACqrkmJ48k6xxWAuHMd9K6QfUyNLo9NA2h1Ov2FZ
ya3n5eSOadOTmrvp3HdibUdv+M3n1PNOcsdi4HQP3m0dI0QiT02ElprKD1HRdzt/b6xHXk4V8PBy
Mt5tOjNuzHbyHt3xrFYSSY3fI3+pc8gyMw3yTeo9zgN5JdoHNGpPRae63c3tpbTyhft9tWs6w3kW
AihrRacxq6ETokZBHGKNr1J1PxUonRKbzKfY3cHeI6Kv0411V6J1NkQEBAQWl9GJbWRhJAq0ktND
5XA/0KvLeaVmY5s15ubvcV3Fn4Pw9tlh7mJnK+a+tjeMBzQXF7w2IbW1q4tM7Oi9B2TaxuInJblS
uvx0mY/JyO4+Xnqo+2rtFacC4hFm8o27uuacnM11yK9vpHSO3uneWNiD6uY3YG6V8Fqdz32S1pxx
OtYmNPwQ7fsqRGvHXT9XStvbsibGxpdRniTUnTq4+K4+XBW+SLTziHc10jSF2WNPVXVjp5I6pfSZ
9qn1Sz1Sj6bftVfTGurEzrGhsap6odEJDAwmprVat9rS9uqebMQoXbAIi9oq4OaNddKhblZ4qM8a
Ulx7x+yuLf3Oc3kha0WUWHhuGv2+YzGOJ1C74VJ0Xa3u4t+3xx7Jj8mNrHP4Oxm+alfgCvL4815y
2rPJu+CcNBkDvGivnBXr6/FTrx0VlYkICAgICAgIJX9FC86QarUwsYdwrXqsXy2m0V8JSyZJ6JfL
73mfX807r9n+DWctLePNQz3tuASXNZMHEkVGn8tfROz452vbrZa87RaPhFdf1eX3VItmifa72msH
YfFtxVmXta1tlagCtPTZGWP206eC8JttvXJm9e3OY0dueGLT2s6sbVtvYW1uwuaGDTXXUk6/msWi
JkpD2BUBQbVawhudWugUJ6YnVPgb3fEJ6lWOBvd8QnqVOCZriTqQsxeJ5E6eCeqyjqVQ1RQEZEBA
QEBAWNBxb369uPMuX9yuJd4eznIsbw/n2EDYsvcXz5LaG5FvUQTF1razPle6NzoJWy7mvhDI9GtI
d737b+6tttNll2G/pbJhtyiNJmNecfNaIiNdLV6dJrfW3OdY873Ts+XNnpuNvaK5I568NdOXKJ18
p1510h1zgP8AGv8ABsR/mT6L/MX0Nv8A4/8A4Z6n0X1vpt+o+m9b+Z6Xqbtm/wA22ldV4ncRi9W3
o69Gs9PVp1dOvy9WnDq056cNeTv4uvojr06tI105a+Omvh5PZVKYgICAgIJHuDGOc40a0VJSGYUn
ObQNrrStPsUoV5eTDJ2HOZd9sWGbFWdA6cfL67Sd7K6GooKqbSjjZlzYmD0IWs2sg2lh8NBQKDo1
5L1RYEBBLRZZQc5rKbnAVNB95WJjVhLKWhvm/VoB8SqcmLrrMQdWnFqDufzy24Rxu5zIjM2QnAtr
OIAbtz3NY3qQNC+q7PaO39cx18IrGsq75NYah7Ido77/ABW+7p85Lr/M8glbeYe1nLi60jc50rHB
oDWioc2lK9Fs957pi09On0xpya0YeOrq61hc2QSSgOm1DpQKVFdB4eFF5albXvFp8GxThL1FurRA
QEBAQEBBK8AtId0PVYmvVGjEzo4F5NbHu57j8ZgruMsxvaa5F5ZwOJDZHmYOdTbqf/sx8y9ThzU2
e06fG9f0/u5GeJvf3S7rtRG23i9KgjaNrQPDbpT8KLy1o1vMS6e2ppWF20+YD4pbmstbjorLLIgI
CAgtrskW8hAq4Dyj4nwU8f1Qo3P+3LkbgMuSynejudk/o3usrO0ZbG7oNoka3bsr8fIfyXT7haOi
kRy0/oq2k83XcY8rT4lo/cuHGLS82828qDRw+5X+Cr/UnWExAQEBAQEBBI/ooZOTEqb+g+5VW/3K
l/pl8ruZZB3JffrxXjc/8qyxWMkmZI7RplY3IO0prXyBfTb2nb9nx8Nerqn/AOmHnMvHL8X0TdkY
rzkdnhYx63pxSy3Mg6NMRYGg+OtSvn+K01wdXtdrHE2pp7Wc02lgpRo6la85VkU0lXDgRoaqE3mV
sSle5gHmdtFeqjWs2S06uEIAMIqH1Cs9FH05Qd6bRVz6BPRIxynYG1qHVqFmuPpnVjp0VVNkQAhC
KMiAgICAgIKJaanTxQTMBB1HggqICAgICAgpys3xPYf1AhIZh515PHbW5unGgjG0/iaf0qyFWfhD
z8HB6NtI/wD/ABc77j/1KFZlp43vD5mqEujXkrqLAggeijadIEAVCt9WVJ8gjeASTvIAaNafarog
az51z7AducZf5rN35nEbN0VhHV8hJpQNaxrj+xbeDDOW0RyU7i3RjmWme3nF+S825Y3uTz23+hyM
IczAYGMt+n+nLXUc4bpDWsjv1joNPj091mrgpGPHM+LR22SbuprV1sYnCJ1AHuEjSCKPB8wGngV5
vPt7ZZ1mXWrWdF6KBzR8VZrFeCjTirLKwQEBAQEBAQWOT9b6C7Nu4tmbGXREfEagfirMOnXGqvNO
lJcc9hs+7OdyO7LMrYGz5FYX/pRyOaQXs9a7FdSf4fiu33bSmLHpyiJ/KHMx/Nb4uxGPBhZT8fv8
f2rzuK3VeZ9js4a8FYH+ewfZ/WpW5te0/wCSF0srhAQEBBjPMsnHh+L5zJSSCL6WzldG89N+07Bp
8XUW5sMM5c9KxGvFRuf9uWjuxfH7xvDs3mbmXbkeZXc1w4kj5PUlLKfeJE7pl6c/RHhaY/mp2kT+
To2HQBpNdrQCfuC1L8nRmOCs01cq8VtaqJ+pUU0xAQEBAQEBBI/ooZOTEqb+g+5VW/3Kl/pl8qo5
Mkz/AIglZoGeh9FdC0cTqWGLIf2v6F9M7nWs9n22n/TP46POX/3Z976L8d+qkyGZnubVjpI7hzIQ
CAdm94rq74AL5zXW2HT2u9tY+Xj7WXlzR/eWYb98jB/So1xNiYW7p7NhJ9KJrvH+bH/2lfXFDWvO
i2ucxbQRg/WWVlqB6tzMzZ92jxqs221rxpTn7pQrmik6y8yXlOAgFbzkWG/+SYH9zyo17bubcon8
Fv7+keKwZ3B4TcyG2g5LGZYjsc2FshbUfA7CCPxVn/Ebvylj9/jXsvLuLxRtM2VdcMLgGtEcjjX4
0axRnY58HzX5M13VMs6Q9rH5fH37QcdIX16bmuaP+kGqKb327trd3zU81PisMpgsEIoyICAgICAg
ICAgICAgICCnKXCN5b8wBogxfkW428Nmw/y53N9UeNK10Ph0U4lG8dXNkNtbRwQQxMB2xMDW1NTQ
Cix1Sh6VVdwDQSNCOiheZ6Z05ra+S1kupGtrFF6xHWhp/QVHFF5jijkma8kILqWaMvfCYHhxGx32
eOoCry+rWeCdI1hXke9sZI1NKgAVU6TrHzsf6ohSbJIW7qh1OtPBa2aZ4ejxWW6Yan7p9zsV25wl
xlHX0E+bu2vixGF9Rhmup2NoyOKOpdUuc0Ha09Roux2/Z5csf5IaGfNav0tJdt+2HJ+cZmx7jd2Z
5b+PISmXEcNkhdFFahtY2OuWvcWygtYTtdGPmB8NdjNetfonSYadcuXJaKXj5Zdfx4m0itxbR+ox
jabHteQ9oHg13UBc++S1p1l0Me3pj5LllnBG0Na06dTXUnxJPiT4lOuW16kq+xpc13i3oqLYotaL
TzhBOrAQEBAQEBAQSSRiRjmEkA01aaHQ16rMTojasWjSWr7DgNri+aZDllhatt7zKGl9I1tGyDc8
1IFKnznUq7Lub5axW3KI0hVXb0rOsNmiCMNDaU8fzWtSsU5NiLaJvTbvD/1DopSr6I118VRExBBx
IBp1WJmI4yxOvgp7nDUnTxWJyViNUfm8VochGXXDGmpt3Brx9pAP9K0bbueuYjklN61ji5/765q7
yFnhuA4+UC75bcw1EerzBBMySalNdWNcvV9ty02VZ3Vtfl4fjw/VG+Tb3r021bT47hYcLY4PGQB8
cWMs2RRs3GhIawEuHiajxXD3W6w58s5OOusz+M6s0jDH06sstGvZE0PcXP1qT96jk3WO08F02ieS
4eXBpLCA7wJWtW1vportWZ4xzWn1sjZPSLS939kVV0Y9xprOiMVvHOExu2PeY23kTJW/NCaFw+8V
qrK0yeKyNI5qxndEAZDuHi5oTLeuOvVKNr1iEPrGHo1x/CipruqW5a/gq9aqEt4xkbnuf6Ab1e4V
A/Oi2K/NyYncUhh+R5zgMSHTXnKcTExjtrorq4htWip8ZHPPT4UVk7TcXjTHWZn3Izu8deMywvN+
4vs9xyL1Mz3E49bkfM2PJ2klD1/8UeC2Nv2LueblTT3xMfornuGDzamvffD2Xgbdf4ZeZDkboCRF
LjrYTRS9NY5InPDh9oXoNt9g95zxrWKf+L+x/wAjg82vH+/e0yEgtOMdneVZy7dM1sbX29zBGYya
F28Wkn5UWxm//n3cttXr3FscV/8AhtFp9nDgxO9peNKc02W9yvf/AClzbO4v2LytpZSgF5nZcS0F
NdTYN8Vz79l22LLTrvEx4zrp+rS3e7z1rPTH8nEvJ8337y3urxeUw+Gbged3Vi99hbXMT3sijIvN
zXwujj3EDfqQP2L6rbbdmjtOKL2/0z/q8dHlrb3cTl+Pk7dHD/d1nbOzdLzmw4rPODJk723saOdL
pRrWtmiIBJd4rwO3/wDb9cPTNb2nXwt/2vWbbLnjHrHP2w9qx7G+4G+aDmu+968nr6EMzP3X6082
47NX6MN/jef6LZzbmfGPwZTbe3HPPDf8X7u8lmmI/nyRX13EHO8SGi7NPuXNy77aR9GPT32/sptO
efGPwZHivbVx11z/AL85jybkVtsP+xXOVunR76ij9r5pBUa+Cpp3ecU9WLSJ/FLFt7ZJ0ycmZW/t
27XQChw8tz/+Yl9X/rAq/wD9x7zzj8Gx/wAdh8p/FlOL7S8Cw7mussBbt2fKHRscPy2rXy973WTn
fT3cGY7fijwZXFxjj0JqzCWIIFB/s8X/AGVo5d1lyxpe0zHtmVuLbUxzrWF8zGWMX9xbsth8IWhn
/VAVGq/RetaGtDak0FKk1P4lYZTICAgICAgICAgICAgICAgICDF5mOu8iGAb2ReKmiyYCgA+Cgyp
zvbHDI9/ytbVya6MxzaY7q5/lWCOIbxZm+S6la2Zu1rqAk1PmB8AursKY71tNmtuMmktmYqW5bib
O4ykwNyYGSXTwKAOLQToAPGvguflvWOPg2sVtar26u2NtnTx1lYGVaGdT91aLn3ictZpHiozX6Z1
aX7w928H2f4zJmMpdNbJfPEVrCQXEySubG2gFPErvdg7N6nC08Kxxa37jWWhu0/aXMdxORjvH3Bf
Pd2eSfDdcNwMri1toA4ytuXMZtaWyh0bgCXfL0Hj2O69xw4Y9PHyjTiupTqds21vNDJaxBpa+DSa
cU9N8YrRrR8engOi8v6sX1lbGGI4vcUFggICAgICAgICAgIKXqP37fTdt/i8P3oKqAgICCjOS2Jx
H2fvWJp18E6RrK0ZcNB2vcBWgSdtGiy2Pg867bHbyzTBlIJWGW5uCdAWimv4BZxbakT7XN3G3vZy
72zvx3N7i3/MnH6zCcTmnteOXoFI5/Uje12waE0a9p8wXf7huMWLbTimOE6Tr8Whs9heMsTaeDq5
j9BM+La8VAB+C81Gbb68LQ7cbaInmqsuWS7g1wDmfOPgrq2xzy4pTNaeKyvclY2ERmuryOFjdXFz
vDxVno2y/LSOMqMu9x441mWmuXe5TsxwkSszHN8fb3rDQ27hIXVAr4Mp+1dXD9s7++nyTo0b92xz
ylzdyP8A4gfa+3fLbcQxt5yzLNNCy0gZsc7+y580ZOnxXVwfaO6/1cGrffzbkw5vul9w3P4HY7t9
2fyllkrkiS0vLmK1MQjb5nVrPL+n+yujt/trbba/VvLxFPHX+XJrxky5J0hVbx73082ANxnbDh28
V23EUA2+FDsspfvV+f8A4Pax/jnq9395hL9vlnmWfs/7+Zi6ffcz9wd6Zrs7720x7YWwA0pSP/Yo
jTRc7J9wbDF9NJ/CP6s/tcjPLL2LcVvBGzlvO+Q8lbUOmtX3D4WOeNd26B0TtCtbF9+Ts79eGlOr
3a8/fwW49hN50ltHD+z7sxhbdsLOMMyrmim6/vL59da6/wA9y19z/wD0Lue45TWI9la//avntFf4
1bIwHZXt3gYhDY8SsbL0tGNa10jBp+kyOcSPvXPyfcncM0cbT8OH5aMf8NHmzW34vx2xMZONso27
mshDLeNpDujRVrQVy8vc9zSOrJa0x75/q2tr2/0ba66vYa20a51rFC2J4buA2gaadKfeqv382yVr
5rt3hia6vlj3LzeLsffPwaa1iu5bxtk+xuPS27XS0vg4avHg/wCC+kX2WXJ2mmvlaY93S8nbBHrf
F9RbONjZnxxSOMxa2S4tpNQzeKtr1oevRfKa7C9cOkWnXV7Db4orXV67WTD9MY+6v9SjTZ5fGf5t
j5VMi83GkcBbXQkur+5bVdpPjLGlVxAJw/8AmMjaKdWVrX8Qr6YYpx1RtFfBeKxAQEBAQEBAQEBA
QEBAQEBAQEBAQEBBj9j/APfzf8vAKUovfUWVG4j9WGWP+NpCxMaxoNTc1eLnkWEsRrtAcR/z/wCp
bWGLUq5m6v8AM2GXzwRxQ2kQluHNa0hxFGhvidR8VpZYm06N3Bbg0r3e7x4LgONkx/rNyHMZWVxO
IhZI9zpyKtB2A08p8SF3+09m9XTLkjTHHOWruLa2iGpO2fZzlHJOTWvdHvUfW5dAZI+PcajfG60j
g9J1HPG6Y7g6WQj+YOg0+PQ7n3bHir6O3+WsTPHXnwYphmOMu0LYOEETfTEO1jQ6IHRpA1A+5eIz
Uvn5cm5jt0r1tKip18FsYqzSNJW9cSqqxkQEBAQEBAQEBAQEBAQEBAQUpmNkjLXmjSRX8DVRvaax
rCVZ0lYyzCHrtjaP+9eQG6fiFoRny5LxEa82L5Onm5s9xHcODAcHvrG2ztpjspkbmKGGRso3OhI3
OcGh1dC2i9d2bsu63cz01mdI56Odn7njxc5a0k9zHYntJxOwwlryccnuGxxu/wAGtILiaWaTytc5
rooXNFAKkH4Ldv8AaO9zz07inTXz/iWl/wA7j/8AxzrLCXe87mPKpfo+1naLI37HaRz3sUrGGugP
nEHirsX2XtsHHJkj8lGTumfJwh5F3de9zuJcyxw2WP4RibwjZ6ZpKxoGoJ+uI1P9ldCu07LtI0yW
ifhr7fCGjkw7zNy1TWfsv5RyQsf3L7q5K/M5DrvHwOYAXfMKFzJRo5UV+4e27eddvhiL+E6x8WMH
Y95a2tpnRu3ifsx7RcXibNNZT564aB57t8Lq616CFq0t3947qY+SIj3a6/m6WPst682+sL254Thr
S2jxvHLOybA0iKPaKt1PwovM7z7o3t+fXLo4e2TVmthbmCRkcUcMcDQQ1sbSCNNPErh4u5bjc5Oi
1ZrHnpLert+jjL2Tp9q34xX8bJ9NVNzx/wCHVT9Cs/VKUY4Ws0pYyrYSD8R1WnvZxbTH6kU658o5
pdOnJLHcPcRWN/4rU23dYvPDDav8e5Xa1oXZJc0HbT711pmclYmJ6VPq2iVAND3D1GghnmFfAjxW
vXbWtPz36o8l1ckzzeVmb6Oxx1xe0DZ3D04CepNf9C6W22mO2avCFG8ydNPg+VvejCzcc9xfZvl9
4C2fKXDHXDjT5pHTNPTX9S+nzu4v2ua1/wBHXHw6YeXteIyx74/N9W8a1s1zdXzel1HAWn7A0/1r
5NgzTevF6uszNNIe1tKu1Y0slO5VWvPgz02RZu3anSijjm0zxSiJVlcyICAgICAgICAgICAgICAg
ICAgICCV5Ia4jqAswjedImWPYomT6ud39415DT9lB4KzJERPBVgvNub12SyOYwk6uaCdFVHtbfTC
E8kzIJXsG5zW1aPipa1Y0q09eMuLvudbxSAyWltY+o8gaNf/ADRqfyXQvGmGsx4ubu6UmdYY93X7
yWXb7Hy2mPmjzHL79hZjsTbOa6ZpeNsbnRjc6lXaaarY7R2yc+SPW5fxwc2d3kpOleLW3Zns/kst
nv8A3Q7qxOvc9kpPVxOPvdxFuagR0jk0rsZp5fFdTu3d60xzg2/CkxpaNIbW3672i13Y4xdqIzGf
Ucaktlc9xkbUU8rzqB9y8hlj1Obq9ELuOBkUbImlxbG0NBcSSaClSTqSlY6Y0g6IThjQQfELMxqR
SITokICAgICAgIIHpohCWpUbz5M6IbiOpCqj1ZZ0UzI7wOqv6Z09pOkRrKO6Q9CFKNIjijF6ykdK
9lS4inxVVs+Ovizalp+lbOu3mhZICB1ZQEla+bfYsVeuddIRphy9UdXIdcTxwyzeox5a0lkclI21
oertf3LOLeU3Mf4onX2+3ksvXpat5T3v4JwWCR/L+RYzF3UJAnsmXcT3t3Dc3RxYdW0PRdfY9g7p
vJ+SnCfGeEfk0s29xY+blPlPv447cifF9teFZTneafT6GG1rsk2Hc87oo5/lYC7ovWz9hb3a45z7
qaRijnpOs8eEcNI8Zjxc/wD5it56cevUwm35t7tO81jc3rcP/wC3fGNr3MhngeyfZqCBMYIXeUBb
222XYsE11434cp14+7VpbnNvLx+PgxXgftL5T3K5gOSd0+YZXO4LHMdFiLKO8umw0qA7cBLted5f
qRp08Fu7v7ljtMzXaxEfCOUxq50bPLuPlu7Q4h7TexnF3277Phtje3Vo57o7u8jZcztL27XfzJA5
2oHxXj9797dy3s6XyRpp4Rpy4+DrbL7fwYbdXF0DiOK8cwMbIsPhbLHMjADfp4I4zQfaxoXDzbzN
mn57TPvmXaptcdOUPc9Nu0M1oOmq08lIyc2xX5eSg6xtXEOdE0vHR9NfzWvi2WLFfrrHFbGa0cNU
30kI6Aj8St6Lyx6tgWkA/RU/Ep6lj1bKjII2GrW0KxNpnmjN5nmqUChoihtCjOOJEkjRt0CzTHFZ
1hG9prGsKbQrZVxltPNWI0C18uOLL6ytpW+UgGhd5QfvXPy4ppGtOaXOGquTzXGYyVpx+xl/n2jx
NdgCtGUPUD/XC9NhwUrh9S31acHGxXnPk6LctdHG3v2x7MBgeAc6sm7c1iOQWzLS56xsgdc27SCz
5TpI7Ur0X29lvnw5sc8axWZ+Mxp+jjd8rG2vSacNbaO5u3OYkzPFeJ5CSRsrsphLG6le0Che+3je
6lPtcvG5Kenfo00eq2Pz7aLzz1bDoFhbqhtCzqzqiGgdE1NUVhgQEBAQEBAQEBAQEBAQEBAQEBAQ
EEr/AJHfcsxzQv8ATLHsN/c3v/mn9wU5U7fg9ITQwst2yv2mQBrBQ6nT4LXzTwbuqndXPpRPdQuD
QfKOpXOr12vEectXPmitZcg90+8WO7fcoyeNinZPyDO2rYsZZtaXSEucRp4DRpOpX0vtHaK58FJv
wisauJOebzK27L9kLu5ycHdLmjZbnkeQdG6OxuH1EMcZL4/K3y/r/Yuf3fuOLWaUny4w3NvtfF2Q
yN7HxCSMSASD0wzpGACK60Xkc82tkrMcnUriiIeothkQEBAQEBAQEBAQQd0KhkjWsswlGqjjjTmy
puLKkE9PBWTkiPFGb6LZtzDICYnbqafBU23ddPl5o1vF50TCeNzHPLmsYyoc4mgFOvVa9vUz8NP4
lO0Vo1X3A7y9ve2dlNkOWcntLCFhDQw7pHVLS7pG1x6BdPt321n3E6xro5u57pGKXDuc9+2V5Rcy
YXsx29v+X3l1RlllYYWMia5p3vr9RPH+gfw+K9ztftbZYJi26vpSOfl7PDXm4+b7jyaaVrGqSw4d
7tu97AOf8hg4XxC8PmxVqI2XjYpvnbuZA8VDdPn6rby7rs3bomdtWLW4+emsctdfD3I49/uc/wBX
L+rY3GvYX2kxL4snmZs5y+7dV07b+8lIc6vUhkjBQUoFxd197bjp0xVrHHw/u3KdvnPxnV1Hxftv
xPiQtYuOcZsMbZta4SDaXzDc0t0c8u+yuq8Xm+4e77zJFc1fkmOM6+XGOGunP2N7F2mm3tGSJ5fr
wal7+cvfaMwfb3i7ZZsnnZ/p7+C0a0OihfsYXEuoBUSeC9R2inRivntHzRXWPwltzNLcG+eCcYtO
GcSwvHbJs00VlE4meYgvc6Z7pn7jXwc8heV71vcme82nxmPyW48NK8mXRD07lrGwuaHAkv0p0PXV
WbfF045156r7aTXm9FWKRAQEBAQEBBK4VFFmEbRrCQNos6oRXRK2eJwk2vB9F2yT7HaGn7VGY1Ti
dHmZrK2uKsJLueUNcRS1aa+eUjyNFPiVLDg67xGjPVDCuKY2f6m75Jfwujvsi1zPRNNGBwAOhp0Y
FjuG46Y6Y8nP2mLpvr7WmPd9w3/OPZnktvBbm5v8JAL6xhBoS6KSOSo8P+7XpPtHdelkiLcr1mJ/
CXO79g9XpnynVW9onJmcg7McDkubgOyOMxzbHIQnrE+FjIw13h+g9FrfcO36d3NojSNI/J1u1ZIj
a9Hjq6tc9jG7nGjfiuG3EwIIqOhQRQEBAQEBAQEBAQEBAQEBAQEBAQEBAQSv+V33LMc0bcpY5hj/
ACr7/wA0/uCs3HyyqxQ9Imd0MrWgBphAgd47yDWuv3LUxWi88VmWdIc194+91j20wsuKw7o+Q88m
3NxuEbue90rwXtDgyppqB1C9P2vsk7j57RpSPFwtzl14RzaY9v8A2ug5Tya67udx2vu+Sve5lljZ
gHRw1YGirXBzv1u8V1e8b2+PHGLDrXp56TzjRZstvEcZd+WwkY1wk2hoe4QBooBH+nxPgvnFK3y5
erwd+ldI0XbSA5tTqflW7fJFJivjLEyrqxEQEBAQEBAQEBAQSSGjHFZrzSrzU2nyk/Yqs9tIZs8K
6nNtcSzvt44YKN9bIySsY2gA6g06LXw4L5Z4NDPeY5Oae6Pup7Sdv2y28nIhm85EG+hhMcJJ3SuL
qU3QskGmp/Bes2P2lnvMZLVmtY8Z/o5O63VorPRM6+xyrd8s90HucvHY/i+LfwbtzO8skyTi+G4l
glOh/mTRVIYP4PFd+ldh2zjbS1vxnWPdy+LSxzucs8dWzODewbtnibtvJub5HKcsztwK3r7h8UkT
ntIaPKYXHRrQPmWlu/uu2sxiiIj2+74Otg7ZGSPndo4jivHeOWkFpgsfZWeHjbSezbD53n9NCCAK
Gh6eC8xn32TPbXLaZ4aazLoYu04Kzyj9GW20tu8COK2EbdAKCgWnnpGSOF4/NtftcVOWi7A2N9MC
jB/TqtSmK2GdecMaafSxfk/IcdxrC5HKXcscLbG3dIzeabngeRv3udQBdDt9r7rcVwxWdZa28y29
Kebnrs/bXXKsnl+73JbCSG4mmkgw1g5hq2Jr37XtBBcNGtIK6/ds9dt/jrbSI1ifbpwaW0ra3GfY
6wgbWGMl5O4bqnrrqvP61zTr4On0WiFRv94K9aK6bRyV0mdVwsLxAQEBAQEBBBxoKqF50hmEoNVi
ttSYWsgZEXAABsjjJKfuHX9ivrCi86NW5a4fynkNrjrM+rYY9zzcOGoEgLaV8P0lbmKfS+aVMX1l
syK3bbwwQDXYKLl7jDOWdWzWnTxeJnsVFncVlMHfGsWTjmh+NI3spr1+1bWw3HoXrMc6tTdY/UiX
zl9vXJ7jsf3w592U5gHWfHeTZB15wrIz1YxzWzy+Rh1b5hcM+C9l3zttcuyjuETxtNY08uH9nM7d
nmM/peyZfTy3bs8vq+rG5u+Op8F4h6FdMcHta4dHCqCZAQEBAQEBAQEBAQEBAQEBAQEBAQEBBb3R
e22nMZDXhh2E9AVi2uny81eWdKTLx7D0WxPZbDc9x3TmtRVYtebV/wAnNDazFo1lpDvp3rxfaHBi
WSf6jO5VhteP4uPYXC5dRjXuaTVw3PbpQ9F1/trstt3kj1ImK68fb7Gjvt3NZ0q0p2I7J5rkXIrj
vV3XkOW5BkqXOFtntdFHA3cPSrAKRmjGN/SvQ957xTDpt9pOldJrbz4cOE80Kbas0m9uccXSfbaC
H/Cb66hhYJJL5zHnaCNuyPoOg/BeW7zuckZZrrw1/Rt9vjqrrPk222NrWloqQTXUkrSisUjg6F7T
HGFQNaXMcRq3oqfTre3VPOOSuvHiuFcyICAgICCCjqJd7QdpOqaiZZ1EVkEFKfd6T9oqdKD8Vibd
PFKnNprurzrlHDsFc3fHuNXGXu2RPdF6bS4VaNNNjqrt9q2G33d49a3Dhw9/xcvuW5y4o+T2uGcF
mO9Huby+a4lnc/k+2mPx4D7mGCAwyPYQGgNfGYHGofXqvWb3adt7Zhi+GmttdOM+es+3yeewbndZ
76Xnhp5Ok+1XtM7Q8Dl3S2cfNsxC5z5crl2fVyAubt6zvmI/PxXmd99z7zPHpzbSsxyj3vVYNpjr
HVpxdV2mIxuPt4rXH2UWPtoaenb2rBCwU6eVgA8Fwr5LX1mZ11bGkL4RRtBAb5T1b4fkqPSrrqzq
oy2sBjcPSaK06ADxWM2KMtJpPKWLzrXilbAyMN9MU01WMG2pijgjSlZW08skU1vA2B0glqXza0aN
eqt1v1TpySvaaxwct9x4cl3G5tj+31g2R3H3SMmz9xE5wo+0e65iBkZqAXxNBFdRodCvUYOna7Sc
9eGWJ4T5ROkT/KZc+N1kzZIxW+mfY6UtcXaYTG460gt2j6WGOD0oxtYdrQ0naNCdOq8vuo/c2m2T
jMzM/jzb9KRTk9+ONgY2gIFNAeqhixVxRpVZNplO5uu4DzDok0jXq8UY0Uy94OquiI0T0g3PoTuG
p0HwVGabR9KE8FD1Z9xFQfg3oqMU5pt83JTbJ5IMuZ3OcySEx/wyDUfuC29VuPjzVWyOaAJJA4jq
6gFfwUb6xyWzVJcXBhZ6m8AUo1p/U49APtJWtac1vp5q9YieLmzuv7muK9tcgzjkLZM/zebb6fD7
XYbhrXMDhI9oJeAdzf0/qC9P23smTc1i1piI0/m1M+5inJZ9jvcJed1c5yjj95hZsVfceu3W0nqt
AoRFFJQjaP4/FVdz7fG2nSvm18W6vaXUQMm1jXEOdTzkfFcOa304upTzTh235kxxxZtLCuWZa5ji
diMVMGZvIRg2bi0ODWVO47TWvla7wW7ir5tLLaUnBsDHhrWUTNc7K3O1+TlcSQ6TUktB+UEk6BZz
Tx4IYI1nizwxtcQSNW9FR1S3vDRRfawuMjyDuezYSCemvT4dVXFIidfFGaRLhn3jdn5+UcPsOe8R
s5G897a3bMxi7qAv9We3tW+rLbuDPnMhhYBuB/avYfbe6x7i/wCz3UzOC8xOnL54+njzjnOvm5G9
20YI9bDGl+XwZl7d+/bu7XbvFZaAxX/NcdvtOScb3tjns/SkdGC+ONpOrdhqWj5lw++duybTJpTS
I0156+K3Z7q9/rdWSSzNY0RPYPvp0XGjd48caZNdXYpOOY4qkdw9zQ3c10g6/BU4+4Y8mTSNdNGJ
6fBN6lx/Cw/j/oW562P2sfKpf4hatJjdcxCZuj49w0PwULZInkjrCX65tavmhjj8JA+uvwpQKuL3
Z1hA38f6bmF33uAVsZI8TWqu243tBa9oJHUUI/BPXpBrUjdNvJdOHtpowNA/aoZtzXp+Xmz8s8ly
HErOPLrzY0RqVZbXTgA3V1Oirx+p1fNyJTK5gQEBAQEBAQEBAQEFKdnqwyR1pvaRX71Kk6TEo2jW
JaW5HzzEdueIcg5Vm7ttrjcf8ty9riC9xYxo2tG4+Z3wW3tthbebrSvKdHPyZvThxV2Q4fmfcN3B
u++PPLSZvGbOdtvxSxe5rY5hbOfKycMaXOAdvYfMR9y9p9y7rD2XBO3rOk8J198/2aGLFbLbWX0a
Zut7eaYj6a2t4fTgtdKNa2gB0r8Pivmew3M77LNvKfzdrLjmmC3uYh2ttLmzwNzbX0RguH3b5BGS
D5S1gBqCR4Lo94mJzTMeant0/LHubPHT8VXfk3svJO3qFXTxYryVlIEBAQEBYkQUR4tyy7N650cZ
dCQ2jqj4aoPXjJ2tDtHeIWYFRSBBK8EtIBofio3r1RoQtJYy8bXsje3x3AlZx9VEb4ovzWbLKGCQ
y21rBG+T+9eG0cQPtCsnNa3irrtKxK89KVs8Jg9NkAr9QCDvOhpTw60Wv6c9Wq7lwXqtBBK80aSe
gWY5o35LV1xGxrXudRjiADQ+KqyTPVEe1CttGme8PcL/ACrjY8ViL1juVZl7Y8NjQxznvq1xOtNo
+X9RC7XbdpGWdbRwiP5sXtrCp2j4NkeIYv18zI+45HmD6+TLy13oktA2kgAdQelVpbrdRktpHkqx
YZrbVulodt3PG5w6BazbTRuLmBzmGMnqw0qPyQSzyNijL3GgFNevU/YsxGqGSdK6qQka9gNRqNPB
UWyTFtE8dtYUpJmQtL5HBkcYJe8mgC2aU6tPNLJyc/ZnPZ/nHK7XF8Fvv92Y9/8AvjMNAayBzHEh
h9QVdu208rSt7NgjFj0tws4tJtbLHk35ZQ3cFnawXUn1c7GtbcTjSpA1PQfuXNng6+Pkr1a1zvU8
XUYPjpVTiNUr30hyp7iO+l326trPjPFHQ3/PuV3EWM4xidjpHCa6kbA2dxFGtETpGuO4/gV29hss
d4i+T6XC3e5tWPl5tO3t7dcUx2FxOUgsOQe5DmMMrbvNsY6SO2je/dGXU2sHpt9Fnynp49VsW3F6
8Z4UjXSPPi065ZvOni6s7Q9upO33Gbe3yRhy3K7usnIc7AKC6mdQbwCGUG1oHyjouJvt/fNaZnzd
TbYZhuYAsLKiopQu+B/0rUi3VGjq66Qsr+6iijq54ap1opm+rFsbipLvJSchuonGa1c+LGNqPPCW
03U+0vd1U5lCa6swhY4Ssl9LYZmAzf2SBoOv2lRmeDNKaTqvlBepncTSmnxQWt1bRyRHfH6gbr6Q
p5qfp101UL5vSjqYtSL8JfNru37ZO4nCO5E3fX25Xz8Nn8m1rOUcJc+Mx30YAYQwStcxpPpRn+8b
0Xue3d2227wTh3XCdPq9n8exyt1inHxqh/8A7W5Xx64fju4fYzkfHLiwcYr+RotJmNe3R1DDey1F
fgudvPs3HvLxbFf5ZnWOPhPwc6m7vE6TD38V7+O1N7dfTR8fzbL3YS6E2cu4UpUVrt6n4qzL9j/t
8MW6o5/H8nSpn1j2s5tPdizLgHj/AG4zmTaflOyJn/XnYtSvYKV+qUvVll1j3J755hsdzj+1NpaW
N2BJaOvJGeqI3at3hl2dadU/Y7Ok6WvMafx5M+pZkdtlO+ly7dd8cwkMVKiHdJUO8OkhU7YNjWPl
vx/j2Mxey8k5B3rt27WcMw9zToWveP3zBadtvtf+uf4+CXqWVGdyeWWDWjkXCZce6MUuZ4jG6PcP
mLAJnOp8KhVz2umX6bHq2h6uI7ycJu7p1rd5H6C5DC5zJYpQKggUrtI8fiqb9jtXjXisxZdZ4tm4
/N4nKMEmPvorpp6bD/R1WpfZ2x84bPqL4XcBf6fqDfWlKEa/ksRHSx6kKzXN30B1pWiz1RKUX14K
qMiAgICAgICAgICAgo3BcIJS00cGmhUqxrKrNbppM+x8rvclmsv3s7t8Z7J8Yu3R4WFzJ8+2Ina4
xiWQ7m1a3wb1X0DteOnbcE5cvO8TH8fg8zbP619H0Z4bxjEcK4vieM4uKOG1xFvHbjY0NDjGxrC4
geJ2r5r3LcW7lE06+qZ04668nqttg046Ic7v3YviGfvbYepPBYySRMHUkDSlFf2TZ122WtZnnMNX
uGaa1mvnEo8Elmu+PW9zcRmGaap1FDTT4q/vERGaYjzQ7d9MT7GX28ToYy10hkJcXbj9vgq7uhmn
WFy3qFXTxRryVlIEBAQEBYkQURIeqA3qFmBUUgQQd0KMwpEACrjRJtBN9EoMZ6FQrbRH1YlUAo4K
zVOZVFhEQUbhxZE5wFSKafZUVVWbL6dJt5MW5Nd8+59he32DlzGUuWMErH/QwudT1JQ2oaOvUkBd
Htu0ndaTHLhM/Fo5b9LRfZ/jGZ5rnc33W5tC8ty0m7jmLmaSLeOEMgDmh9SN3pF2gHzLqb7N6ERh
pwms/pr+pgnXjLq22Ja6L1KmWYHd9lBWi8xaerLEx5On0/LMvRV6sQUp3FsT3NFXAaA/FSrGssxX
q4MYyN5bWtocjmJRZx2wc9rN4G4N1/Hp4LGPbTkyREc9eDV3GSMMauDu+He/kfJ+Q8c7Ydt2zGfm
jg7I38ReXWjI/Uq123bSohB1I6r3Pbe1U2+P1cvCfCZcz9/6k6RLsztjxGHhOAs+POd9Tf2cEZvr
8ijpnlu0knWurSeq8fvN5GbLp46N/Dh0+Zs9adubcq1p3B5nYcEwedy9zKyOS1tHXlu64eGsfLpG
2JlaamlaDVdDY7b1rxHg1N1k6YfObtjcZDLXE/d5lnLnu7ndaSUYbj0gLm4azA9SdwBBcyjLvSpb
XZ9i9vfbejwvww0ivHzny1+HGHCx6Zr9PjLsTtR2TtOAXl7zrMz3PIuY54brx9yQ424eQ/ZHUOcA
3a0dV4/uXcsee+lfliNY583b23boo6Msmsgt4YInukZGKNe41cdfErm6Vtx4OlGGKRor3L2tiLnO
p6RDzr126qFJrNumObWz20hh7Gv5LeNuKvtraycQGGvnI0+z7Vs3r0Ro1qW6mcxFpja5oo0jQdFr
2nRt04qgOtFXW2srNEymwIKUzg1lT0qnpxfhJrot3iOUDcdKKqsXx24I5MMZIeLcYe1vnPZPHa3E
QJpHJGHmnwNSujTd2xxrGsT72tbYaLCPiXGI5j/uPHRyU/vPRYCteO+7q1+m1rdPvkrtojg9eHHW
9oKWTbW2HgGsA/cQo33k385n3rPQlfsg2gOJaXkVc4CgJVNs158CNuiACdodr96otbJPLVKMPsVA
z7arNbZI56szhUpLZs9WzQMlZ4B1Dotmme9fNGcLEuQcQ4vlLZttkOPWt5G+UF1Y2VadpG7Vp6VW
xXul8fG1p09qu+PpjXRpXNdkp8K6TIdteWT8XyJbVltI7dGSTQ+Vj4aeX7V1cO+rmjTJGsecIe5g
GF9xGW7f8gteCd8cd6WRnvBZ8e5PBFJ9PcMZIIhM91JWt31Y7V/irNz2mLY/UxTw0mf109jHXpPF
2dh72DI20N7a3cV5b3MYkhmhIc0tdqNQT0XnPRtS06r8VtZewprxAQEBAQEBAQEBAQULo0t5j/YK
nj+qFWaaxSerlpxfLb2i4WTmPerujz/Pu9a+wt1Jb451Sz02+lAPlbRp0kPVe++682LJscXpR4/p
LkbPb4Mk60h9MYjby27nbxI6QGRpGnUVHRfLe07ScFOq3PWXoJ9WnJg/cWWdvGLhts9rXTN9GQOA
cHNc0mlCD8F2tlkw3vbJaJno5e9ydzaL2it+cszw0JixNhC5u0GOjtvl+J8KLV3u5x5LzadebZw4
pxxpD2YSHCg6NJGv2LSpupyTo2tNY4qmu9o8KrfrERCUREQrrCAgICAgICxoIUCaBQJoIrIICCRz
Gu6hR6YYmsTzSiGMdB+1OiEYx1hM+oaS35vBSrWNVlUm5+3rqBqqK3tN5jw1Yv7EgfJ1J6eFFZuL
dFdYQrr4vEyWVbFjb29MnpW9pE6WZ7gOjBuI/FV7TBbdV6MnHWdPyZ3NujFa0c/7uDrCe+90XObq
wvmT2nbvg+SdsgFWevIyYioli2uIPodC7xXp81Y7di9PHOmsaT/8saR+bh472yTrLvrFY2ysbW0t
bRmy3s4WwwMaSGhrKN6Vp4Lzt897WnWdXVwUrzXwa1sok8aKcY4jk3+caLgOJ1BS2kc1cxotZbps
Tw2adtvV9Iq08+laCqr9SJ4QxOkNfc/7hYDhGGdlOTZFuPYx7WwY4OaJbiR72siDS4tPzkVoVZix
ZOqLW+nxlC15j6ebn93IOUcuhy/O+X3JxvbzDW0s2NwLmNikuSBuafVaGONWsP6j1XosOLF10jDG
tp8fL26PP722a8/NPDiw72k8a/zgc/3p5Fx//DLnk91NJgLOYEm0ig2WgDAQGjd6LnafxKXdt7nm
IwTbhWeXw/us7fsYn5p5zDuX1ZI22+0j6m4FS+g8BU/vXl71pj/zZPDh+Lv4qTFtLclaCS4HqCS6
bK4dGbWin5LX9b17x6f0+Ke4mta/LGj5ne9Tk2V5tyPhnZji97I7MXOQhvMtHAaEbPUftcWebbSM
GnRfR/t3t+LHgnNljny4vK7ndXtk6dXX/Z3tDjuCOkyl9btl5Jkre3bJcguDIvRDy5sUZo2Ku8h2
wCugPQLz/de5X3VuFp6OHD2+519ts6Y466x8zoJ0TSa01I1Xmsm2radXRraXnukZDHcy0McdoXBz
afNRoOn5rZw04RVDNmnTgxHF5WXlM8ro2vhsLZxZLERtL3ahpqNaCnxWxbb4cPzV+vzc7HfJlyaW
+lm1pZwW7AI4wz40VVrzPNuxhrHJehoAoBQfBQnisiNAABRisQzqipAgkfG2QbXiorX4LMToxMap
RBGBTbp95WeqUotMKUdnBG90jGkOcauO4nX7qrEzMp2yWmNJVDBEX+oWAupSpULViY0lX46p/Sj/
AIG/klaRHJnWTY3pTT4KeprKQW8QcXBup8alZ65Z65T+mweCx1SdUo7AsTxY1W1xBG9g3A6Or8xH
gqsm2pmjS0HTF+EpDa25b5omuI8XCp/MqcWnFwryV2xVhqruX2y4x3Gwd/iM7jrds0kMsOMyZYPX
hlkaWsfHIKObQ0IofBdbYb++KfGa+Mezxc/PMuJ+3fdHkXtb5VN2x7s5G5yvF8jI8cV5FIAWtklc
J44S+XaTRjn/AKj8q7fcO113uCuXaf7kzx/7sRMe3x0Ubfc2peYt5Po7Dmorm3tryzcLyxuRubcx
UIp8dNKLxefNXb1mb6ujXLNuT02TmQbmu0pUE/AqnBv8WadK6renIlEzy8tDxoFuxSddZ5Mziy6a
8FUOkP6gVXl1jkRW8cz1dtWueC8/KFRXNpPzJ8uaWCSd8jhI0BgHlI/+C2IyUty1Sma+C6WURAQE
BAQW92C62naOpYQFPHOloa28rNsN4jyl8gf8y3ftG9wuSnzJlPbvnMm7IZb03TsilkjDWgthG8ea
Fv6SvoG52ePe9sx+nM6xM6/zee7X1bSfm8v1fVLA5zjvIcba5vA5KHI47IxMktZoXbtzXirSW/M0
kEaEAhfLs8bmMc16dP4971dd9S8c2uu7d1eW9njLOyj9d11ON8baF3yuppX7V6HsPb6TgzTknT5d
Wh+3nLnpfwiW08NNLPjbFxYRtb5wQQQdfitDLt8cWmI4w69orrweqyeKGocdu4knQnr9wVf7eteU
K7QumSxybSw1+FQR+9Vdc9WiCurURAQEBAQEBAQEBAQEBBTlJbG4jqKfvVWe3TSZYtyUgXFn+sNU
28cNfNmk6rd8ksb4mhtY3u2vd8FDNE5J6YTtaIjVwl3x5tm+6fPG+3fgd4Yjl2Qy8oy8LSz6JlnM
+8IMkg2u9QWoZ5Q75vDqvbbPZ4tvsrbm0fPE8PjpH6y41885Len5uru3vAbDgPGsZxaxgMkcFuxt
9kKj+bK1gDnHofManovO7nPOWZmZ56/DVdjwaNkQtDGgBu0AUDVztOLdx10hB4B69Pirb5IxxrK+
J0SOkijA3OoHaAgE/uWtf/PyYmzSPdru9x3tlaB1zIctnr2VrcTh4WPle1zmHV2wANHlPU+K3u39
ttM6zyaefI1LxDtpm+eZjEc/7uWUl7cxSB+D4/vYGNY8VD3hhPyF26hd4Lpd13eP9rbFij5eE6/G
FW2tb1I1U/eQcxi+w2ctcDZG4vWTH6O1hIbshZFMNxLnNFG+XxXQ+1qdeXWI10p/Pgq32Wsc58W3
ewecwPIe0fCLnjmUhzGPfZuDryJrogXMmkbINkjWPFHgjVv7Fx/uWmeu5vNa6TrHD4NnZbivTHub
H5ByXA4WwmyOVycFjb481uJnGpY2tHeVtXH8AuPte3bvuX+CaT80+Gnh7+CzNu60jWsuPuU97eQd
1M4eFdlcRcZjGteY8xysM+mZANGOI+rdCXUcT8rD0XtO39qw9orrn+qPD3fx5udkz2yxOjRnEuGv
7ce8LiVryPLvzF1f4OT/AHpOK7rotujtG1jBoxtOlF0O8Z53e1pfFWdNeXwlyKR05Z1fUewu3PuJ
beQgyslkNOhaw/L99aL5hfc5v3MY5jSNHqdrPyfFfXORtbeolmEVB5i4EAfjSi7GOk2hHPfpYJfZ
m5zORZj8Q36m2hkpdSsI2uoKmhJAPh0W3FIx11nm063m86M/tIba0EcEUYie5tdg+wa6rQtk1nSX
Rri6Y1XMofTyCpRJPHu2N3aOpqgnQEBAQEBAQEBAQEBBTl+UfepVSrzQp5StfOS8i4x7b2KSC9/n
MMxkjpptANW/ko4c014NTJh6pat7u9nOMd3uNxcf5DaEiyuGXOOuwdro5WRyRtdWh02yOHRek7J3
u/b8vXXjExpMT/HsaWbb6uA8RyTvN7Q81JjuXWFxyjtMXGWbkB2Tm3a4GMUjheyU0LWnSM9V6Tcd
r2vfaf47aX0iPdpOvkrwzbHPF3x2/wC/XajuLjMff8b5fZ3Dr+zgum2soktnsEzA8Nc24ZGQRWhH
VeG332juO2Xm01nnMxymJ6fdy+LoV7hTlM8m0Ishj5HOliuopGU1ka9pbTTxBouTGbeWyTj6I4fx
5+1dPcsXTzeHmu4vB+NWzrrNclsrKFp1Pqeo4dB8kYc7x+C6+Da5snDp4qZ7hjnxa3xPeGPnOZZa
cKx8uUx9vIWyZJ0boWuZuAD2+sYyQaEigW3l7dTHTW8/NoxOX1OTeloJhP8AzXipiqYhXQ1GtVzf
TrXjGqzFW0TxeksLxAQEBAQUpg10UgcaNLTU9FXli00mK8/BidNOPJonO8C4n3KxOe4/yXGW2Qt5
HbYb2WOOSRgAaQWl4NCCuv23uGft2Olr3n2xaeHjz1c7c4ovXhD585TsN7jPbVfSZ7sDyi65/wAd
+pN7d8EunSbQ0uBcxgbO8eZlQAI/Be32vde0d22s45rSttfqiY8PDq0hxfSy4ra6vWn98GHnz/DM
X3P4nle03K7S9ijz93cxz+iKAhzt7re3FOh+Za2H7X3efZ7iNvraJidNImfdxhtV7xSkaTzdw8P9
wPajlDIGYjuVib+R5IY2S9gY92n8LpSV8/z/AGr3TacckX+MS2MXdqT4t12eXs70tNpkrS6DwCxk
crHkg9KEOPVadKZKT80y6mLP1vS2+pJC6QFrmOqADVbsaaNrwXqirEBAQEBAQEBAQEBAQEEklNh3
dPFQyU66zDMRqpb2htf4RosxHRXT2I3noaF77d4Md2k4rc5i61ub8iGxbv21m2ucKaHwYV3uwdqn
fZPdxn8XM3O804NYe0fheRx3EbfmfNLBz+c8nuZpp7+4jPrNg9CMNbueC+m4P8fFZ75v69cY6X+W
axwieHOf6KNnj/yRM+38nZ1QuDFtXb6UpOqzolELHIywQWc01xcNtYIwHSTucGBoBHVxIAScM5/8
cRrqp3GT08c2coc09yNr/jE3A+2+Om5JyJ7nWzr+33yQwyE7Kl0bHA+Y9dw6Lt7XtEYIi2WNIjw9
zl133VOkPf7Ydm57TIz877hT/wCN8zztZLmznAkht3N2xxiPe59P5cbeniSs73uFZjoxx0xE844e
Dbx16uMuiXtnDfUe2OOdrj9O0kGgOh108F5vLe2Weivi2sWDjqxjmHHcdybA3PH88xt1a5WKSKQ+
mHNG8ba61AoHLo9v7n+yyVtE6TGnxcvf4JmdPe+ecvtB738EyuVPZ3vnfcf4tcyVxfG9szIrVjw0
yNbsvom6vq7Rg6r6Bh+4+37msTnxRM+7q/RTt9reI4Sy3h3tF5rkMla5Dut3tyfKZ3PMl3x4PkEU
m0bhUPu5gQHa/KtTJ96bTDPTtcdIv4TrGvt+XTXknXadd9Jl3Fxni2F4lj7fE8cxUFpbwMbHJcMa
xjpCOpdtaK61Xz3u3cdznzReZtPGZ8dI1l1abSta6OWPcx2f5Vy+7w/cntnd05nwlzWRYrbQzgF+
5u8PaQS2Y6UK9j9r93xY6TjzxwtE6TPg42723TbWGDca9zneffZ4/P8AttzEHJDGYbnNj6j0vUa2
m/Ww+XcSab/xVe+7LtqR6mO8Ty8vz1bNN10110bi4jxnvNzbIjNc15CLDjd55zxRjHtewVA2uJmp
0B6x+K4lpjFy5rqz6zprBYDD4S1gtsXbNtoYW7Y49oaQPuAC1cmeb85bNNvFeL3tjd4d+oDT8VV0
8dV/V4KiywICAgICAgICAgICAgIIO6LEzozCXRJr1MpNzVH0IZ0U3hsrdoO3xqFTuMFrV0rPijNI
8WNZTC2XILKfF5vEQZK0kG10dy1sjHDQ/K9pHULb2O+z7a8WpNonzjWGtl2/VHBxJzj2A9ruQXt/
msHkL7hOTvbme7dPjXNjY2SV5k0Efp0AcdBVe22/3lkisRnr1xp4z+POJ+Lj5u1ZL8mD2XtF71YU
S4zCe4rMDBvZ6YilNwXNaSHaH68Dr9i2b/cnbMkaxgrFvHlr+TSv2HP5/wAmfdv/AGO8K49fHM82
5XlO4uQcdz2XrjLHWh02SPnqKmvVcLc/cFb/AO3Stfw/s3Nv2nJSeMz+DtvC4XG4KwtLHD423xtn
aQRwWzI2NbSONoawbWhtKAdF53dbq+bWdZnn8Pc7u3wdEPdgka6VwqC8N1P4rSwVyxaZtrp7Wzeu
karxbaoQEBAQEFOXWJ9fgViZmI1hC/0y15hYIrXN30ELdsUhq9hJPgPjVW9xn1trjtfjMz/Vr7fk
zG4s7cRhrIw2kjAS0kGm4dSFp4MNdpj6cUaR+P5rsuGmSPmhyH3N4bxbmPdPFca5BxvGZTDyx+pe
RyWkPrOr6QJ9cNEv6j+petw973+wwUttcs1taJ9scJ4cJ1j+TjZ+24LXiOn+csZ5f7EOxPIYvqeO
4+84nmGgejdWOTyMbWuB6+my6Deh+C6GD713s6fvpjJHjwiv/liEP+IpSdY1hqpntS9x/b15vO2X
effFaH1LW1yFbt5LdWspcW9xUeGpXcx95+1t7Gmba2rafGLW0/8APH5JTiz4o/xyjJ7hfd72reLL
nXax3cJtvo7L2cbbdpHzB+2GCAdNOi4e57Rstzf/ANJOlePjM+7nMo1326xTrknWvjwjl+DL+If8
STtDfZCDAc+scrwTkcr9ps7mK29ClKgl7rnfqQR8q5m4+3M1fomJ/H+jbx92x346T/L+ruHiHPMD
zmyjzXGsxa5TC3TW/TTxPq7dSrgQARpUeK81uNlvMNtLafx8HTxZa5PpZYLiRxIY+p/tACn3Uqte
98lazHi2LY9ITCScOG6Rpb46f6FHBOaZ+aVHRdcBziKg1C39EZi8Ibn166Km0XjjqRfin3O+Kh1W
TRBKlFpZRBUokTKYICAgIKUwLo3BvU0p+ajbq0+XmxaZiNYWnpzbSHEUp+z8lrUrnm3zzGmv8eCn
JNrV4vm57ynwcn7i9pe3EwmmssnkGz5C0HlbIRHK1v8AMaQ8aSeC+i/bVrbbFOSs6a8I93/bDz+4
+t9BHMdZNNjg7SOCayhjNtFMSyDY55a6haHkUFaadV803dvT3Nb31mkV46fH3ex6XaUxc5jxXrnX
7WxzPvKOawGa0gY14JAqQHOAK2J1z6ehOnv9vLzbFsuPjEQ1X3M748J7W4t2W5ZnDjDG4NZimtid
dTEtJADHuaBWldHLr9t7LvM063mJr5+Gv4NDPuopycw4bmXez3SxmPj7Ze2/bK5kEeQfewRC6u2R
UmHpvbFKW18oO2UeK9Dmpsu34JnHrO4jSa28NJmInhrpy18GlXNO5t0Wj5Z/7XVXbzstwftzbM/y
/jmPzc3pnK5WaSSeSWQVL3AzOftq4k+Wi89uO459x/uW1/CPybdNjhpyj+ctxR20MbGxtaaN6Ekk
6mvU6rStPVzbFaRXkjJbQykF7SS3pqR/So0rFZ1jmurkmvINtAWtaWbmt6AklU5NtjvOto4oWjq5
ost4Y2hjYxtHSup/Mq6lYpHTHJGKRHKEgs7USiYQMEoBAfTWhWvXZ4q5PUiPm82YiInVN9NDvD9p
Dm9KEgflWi2Z4rPUnTRK60t3GvpgEu3Etq2ppSppSqzE6cmvkw1yfVCm7HWT3tkdbtL21o7x16qy
M14jTVCdrjnhorC2gaKNZtH2VH7lCbTPNZTFWnKEWW8Ubi5oNT1q4n95VfRC6bTKrQVr4qWqGka6
ooyICAgICAgICAgICAgICxMaiG0HwWY4M6pfTZ8FnWTqlD0maGnT7U1k6pQfDHJTcDp8CR+5Zi0w
zFphSjsrePftaTvNXB7nOFT9jiVG3zczrlUFvAOkTR+CrrirWdYOuUDbQEEemGg9dvl/dRLYa25w
zF5hSksLaUAPa+jRQUe8fuKnSsU5MxltCtFBFD/dtppStSf3qdrzbmxa825qyigICAgICCnL/dv+
4qN+UoX+mWB2IMPI5myeV0wrGOtdPs+5W7r/APTxe/8Aqo28aMxdV8ktNW7mgH7WnVU5fpbM8nOb
CzJ97ria2c14srQNLiCA14+n0IND4Houzv4nFtsEz/02/Npa/wCaPe6Ja25awbzEf9UH+kri5Mdd
xWNdXU6qytTZxSyes6MifoJWEA0HTrVa2PtOLFbqi0/x8C0RPEnsXSwyRSzuIe0gONCR+xbX76uO
0VhRlwVy0mnm11y/tBwvnWPucdn8JaXsVyzYZS0iRoruq09Ov2LtbTv2TBMdNp93g5Nuy0r4uH+R
exjK8Fy95yzsTza+47lTSa3wt1JE62MzCXjbSFhFXHxevU4fuXb7uIrua6Rrzjl+stPJjyYPoWuG
90PdXsxlsbxL3IcWmbaXM3ot55ZMNzDA0gvbJKy2luHlu0bdGVqo7zsO23OP1drbhpy8+PuU7bvG
emWIyRw14u7uAd2O33cLHMvuNcqssq17toja50Mtdod/dTNY/ofgvHbvYZsEzE1ehr3TFeeEtlW9
7byNPoklrXOaascPMDQ9QFxLZstZ5L65q38V2XsaA5zg34VWxjy2twmGZpCYOaf1D81fNGNE4IcK
g1CjNdAHVQieLKdWAgICAgg7oVG9prGsMwty812nx0WpTPebcYjmlNNYcl+5/sTyPu1Y4bJ8Nzww
PKeLTC4xM5oN7tkg2klpHV9eo6L23293bFtJmuSOFvHycDf4NbcHP2JyHv4xNo6wyvBsdyd8xo/I
T31iGN20c0loyUbj5h4BdfLt+wZ56bXmI9kW9/8A0yjrlnFMR/HJcf5E97fcd77Dl3JMf2+wFx5J
Y8O+J1wI36EBzri7bVremiqtn7TsNLbeeqa+cT/p5eEc1FaZp4S2z2z9m3DOH5GHkXKMzlOfcqFX
T5PLywvDnEjaaQ28HytAaPsXI7l96X3EenWIrETrwideXxjxbVNleXYNrYvi2GdkTnR1DYoRtbQi
niV5u2tp6p8G5g2tq2i0+C7b6sLxFb2JZG8+ebc2g+2m6qy317G302BhcXEV1P2mqCeoWBFAQEBA
QEBAQEBAQEBAQEBAQEBAQEBAQEBAQEBAQEBAQEBAQEBAQEFOX+7f9xUb8pQv9MsF/wD5Rb/6h/c5
Wbn/APUp/wB5Vi5svYRukb4iR5VeX6F8ua+APbd93uZFwr9NE7aetCHRL0feaxGHBry6P6OdeNba
ukjup5akLy+W8xHyfyXU1TMrXXyrUrkz2njFv5tutJlWOympDluVwV+qyUxaI4IilKABv2pkxxeP
lQi1p5wsrqJ0w2xPAljIcD1/5dFo+lnxzwmdPismtJ+qIYfy7ieA5XjJsZyHi+O5BDcM2SMu4YpR
T7PUjfRdbYd43G2vHGax48ZiPi19ztMGXHaK9PV4cI1cW8i9jXHMdlZ+W9puXZHt5yeNpks7G0e9
tuZNescM1uKUJHRewx/dOPP8uWtbe2NPy0/Vw69myV4xr+DC7DuH7x+0l1JieT8KyPdSzsJHP/x/
HwXThLATuaCGRXfmDdCd51U7bXYbmNYmsa+HCJ/BtUi+Hm2bjfeBlMh6EeY7HcxsMtHo22ltr5sD
n/2nOsGgCn2LSydirjrMxeP/AA/rq28W/i1or5+1vjg3dPlHM5Wf/wBb3mFtXEB0l2ZGgAiupfas
C5eXbVpHGzd1b9tt/os9SFsD/wBUbTuAP3gBc2/NhWHULXj6mU6uBAQEBBTlcGRucTQCmv4prEcZ
5I3t0xqsXk+R7TuDtdFKnRflpLYxWi1U7qSRt181dVVli1Z4atbcYdVH0yBQ+b+ydVz8+bcVrM1i
0z8VeLbRquYmCny9ANFPa5M2SP8AJExy56/FdOGsSi6taBu1bsY8UcZ01+C6sRCMbCHhxdWisnLW
eEMWtwXSwrSHqsgOqCdYBAQEBAQEBAQEBAQEBAQEBAQEBAQEBAQEBAQEBAQEBAQEBAQEBAQSSasf
9yaa8DSJ4SwLLxzW+Ttbu2OyToX9dNR0NQtjJWtsMVnlEtPLaaX0qyW6mNrauvKElsT5ZaeJa3ct
TaRbNpW3jK/c2mlJmHPPY50OZ5PznkDrUxTSXkluJXE6tEhFNoJb+gLv95tM1x0txiK6fk0tnPqa
zbzdPBjR0C4VaxXk6PTCHpMP6f2lS6pT6pR9Nn8P7SsW+aNJOqT02fBRrWK8mOqT02fw9VPWUbRr
zSOt4nVq3r11P9aryY63jS0MVpFZ1jmlZa28fyxivxJJP5mqxiw1x/TGi2b2lE2sDq7o6h3zAk0P
4VV/XaFNsdbc1kcJh3P9R2MtnPGu4xtJ/aFOdxkmNOqVVdrjrbqiOK8ZaW0TSyKBkTT1awbf3UVf
XafFs6jY2wtayKoG6pBJd1OupqkzM82Gue5fcrFduMBf5zJxXHo2LWPlfC1jiA97WaB72jx8VZt9
nfc5Ix49OqeWvL9VO4vNMc2honAe9Ts9yHlFjw+zyWQGbyD2sghkhtw3c4kAEtnJ8Pgulm+3N7hr
NrTXhHt8Pg0Me7vb+IdbWMr5YI5XzGYSj1GPIAO12rRQADQGi40VtHN0cczPNdAu3DXT4KPq1108
V2kaKimiIJXsbI0seKtd1CjekXjSeTExExpKQQxhoaG6AUAqeixjx1x/TwZr8vJERRt6Np+JVvVK
U2mUfTZ12/tKx1Sx1SiGgdAsTxNUdoPgq5xVnwYA0DoFmuOschFTEKBAoEEUBAQEBAQEBAQEBAQE
BAQEBAQEBAQEBAQEBAQEBAQEBAQEBAQEBAQSv+V33LMMxzeDk2wthbPKdrYiKupXxp4ferY4xLR3
P1/FbZ++ZZ8ay+RYPUba46a4p0G1kTnV8Pgo9vp89Y9q7ef7ctO+33IjLcav8i6EW5vclczM2/rZ
HcTMJ8fs6rq93tpaseyWl2/lPvdFrjOogCD08DRBFAQEBAQEBAQUXsIcJGjc7xH2LI8fPYexzdm6
zyNm25tpKeq1xFKA1/epU3U7WfVrOkwhkr1VmGAs7UcBjzdtnLbi1tBlbPzW2TbTc1wqRp16q/8A
905ssTW15mJa9dvp4NnWUc8cIFy9sk253mYCBtr5dCSa0Wp69ck8G1WJiFyPmCrjBET1J+CqrURA
QEBAQEBAQEBAQEBAQEBAQEBAQEBAQEBAQEBAQEBAQEEKhAqPigEgCvggA1AI6HogigICAgICAgIC
AgICAgld8rvuWJnSGY5sayL/AFsZeePp0H5EFXYJ10am6j5597AeTZxru2nJbg0O3E5CCtf4LZw/
pW3sMPVlj2TCzfcMUsc9t9m1nbPBXQ63L74u0+N3KVR3HNNssRPnP5tTYV0iW/Tdxtf6Z+b71rOi
uWjT79fzQTICAgICAgICAglf8p0r9ixasWjS3JmOa3BHgyn4KuMGGOUR/JPpVmn7KKyK1jlojKIG
taJ1SxKdZYEBAQEBAQEBAQEBAQEBAQEBAQEBAQEBAQEBAQEBAQEBAQSHqUFhkLqztYWPvbltrG+Q
MZI5wYC8gkCpI8AUFzBtEe9s/rxnVrq1H51KC4BDgCOhFQgigICAgICAgICAgICAglf8jqfBYmNY
YtOkavHfbxObNA5lWTsJc2p1d/yCqx5LUto15jrnWXMPNbm7g4T3B4/Hc+hcNbOMc0hp2suA9hFS
DWoaBqvS9v295yRNeTmbnc5LR0zLavZLFuxHbXidg6jZY4nyTDXUvke5x1+JcuPuaxOS3VziZ/N0
9pSIp+DbTrS3c/1DHV48an+tUNlcjTT4ICAgICAgICAgIBFdCsTGol2NHgo+nVnWUaBSiIhjVGiy
CAgICAgICAgICAgICAgICAgICAgICAgICAgICAgICAgICCFAgx7kuBx/ILGC0yNubiGC4bcRsEkk
dHta5oNY3NPRx0QXmPt22du22jaWwtGjKk/tNSg9VoAAA0AGgQRQEBAQEBAQEBAQEBAQUpw4wyhg
q8tO0faswxbktXRPMsLwPKB5z8NCtfJWerVGteDg33V23NsZnMJdcXxUl7ZZue1t7l0bh1bO0PqA
4EUEniF9I+29xinB02njE/y8HH3OL5nY3CopYMFxqOWMxStxcIuYyNWyFjC4H8ar593O0/uuHKbT
+bsYK6U+DO0TEBAQEBAQEBAQEBAQEBAQEBAQEBAQEBAQEBAQEBAQEBAQEBAQEBAQEBAQEBAQEBAQ
EBBI8EjQaoJm1DQD1pqgigICAgICAgICAgICAggehSZ04ig5+008FKNLRqnFeDxsraWdzNbfV2MN
62FwcwSsa/YajzDcDSlFRbuUYJ6ddNfa0MuOZsuWQOhvmytk/kzNaGQAUDaADRXRauWvV5fq36V+
V7CwgICAgICAgICAgICAgICAgICAgICAgICAgICAgICAgICAgICAgICAgICAgICAgICAgICAgICA
gICAgICAgICAgICAsTGokLGHUhZjhGkM9UpHwRPJL2VJFCala2TaYsk62rr+KMxqkZaW8ZDmR0LT
UGpP7ytikRSNK8k4tMRouVlEQEBAQEBAQEBAQEBAQEBAQEBAQEBAQEBAQEBAQEBAQEBAQEBAQEBA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QEBAQEBAQEBAQEBAQEBAQEBB/9k=</Image>
        <Text id="Author.User.Title" row="0" column="0" columnspan="0" multiline="False" multilinerows="3" locked="False" label="Author.User.Title" readonly="False" visible="True" required="False" regex="" validationmessage="" tooltip="" tracked="False"><![CDATA[ ]]></Text>
        <Text id="Author.User.Url" row="0" column="0" columnspan="0" multiline="False" multilinerows="3" locked="False" label="Author.User.Url" readonly="False" visible="True" required="False" regex="" validationmessage="" tooltip="" tracked="False"><![CDATA[www.zh.ch]]></Text>
      </Author>
      <Signer_0 windowwidth="0" windowheight="0" minwindowwidth="0" maxwindowwidth="0" minwindowheight="0" maxwindowheight="0">
        <Text id="Signer_0.Id" row="0" column="0" columnspan="0" multiline="False" multilinerows="3" locked="False" label="Signer_0.Id" readonly="False" visible="True" required="False" regex="" validationmessage="" tooltip="" tracked="False"><![CDATA[3907f98f-0e1f-4b4f-9d3b-64bf9c4bfbea]]></Text>
        <Text id="Signer_0.OrganizationUnitId" row="0" column="0" columnspan="0" multiline="False" multilinerows="3" locked="False" label="Signer_0.OrganizationUnitId" readonly="False" visible="True" required="False" regex="" validationmessage="" tooltip="" tracked="False"><![CDATA[5f984b26-4ce2-46fd-84aa-1f7db548afe8]]></Text>
        <Text id="Signer_0.Org.Postal.Country" row="0" column="0" columnspan="0" multiline="False" multilinerows="3" locked="False" label="Signer_0.Org.Postal.Country" readonly="False" visible="True" required="False" regex="" validationmessage="" tooltip="" tracked="False"><![CDATA[Schweiz]]></Text>
        <Text id="Signer_0.Org.Postal.LZip" row="0" column="0" columnspan="0" multiline="False" multilinerows="3" locked="False" label="Signer_0.Org.Postal.LZip" readonly="False" visible="True" required="False" regex="" validationmessage="" tooltip="" tracked="False"><![CDATA[CH]]></Text>
        <Text id="Signer_0.Org.Title" row="0" column="0" columnspan="0" multiline="False" multilinerows="3" locked="False" label="Signer_0.Org.Title" readonly="False" visible="True" required="False" regex="" validationmessage="" tooltip="" tracked="False"><![CDATA[Kanton Zürich]]></Text>
        <Text id="Signer_0.User.Alias" row="0" column="0" columnspan="0" multiline="False" multilinerows="3" locked="False" label="Signer_0.User.Alias" readonly="False" visible="True" required="False" regex="" validationmessage="" tooltip="" tracked="False"><![CDATA[ ]]></Text>
        <Text id="Signer_0.User.Email" row="0" column="0" columnspan="0" multiline="False" multilinerows="3" locked="False" label="Signer_0.User.Email" readonly="False" visible="True" required="False" regex="" validationmessage="" tooltip="" tracked="False"><![CDATA[roger.zedi@sk.zh.ch]]></Text>
        <Text id="Signer_0.User.Fax" row="0" column="0" columnspan="0" multiline="False" multilinerows="3" locked="False" label="Signer_0.User.Fax" readonly="False" visible="True" required="False" regex="" validationmessage="" tooltip="" tracked="False"><![CDATA[+41 43 259 51 91]]></Text>
        <Text id="Signer_0.User.FirstName" row="0" column="0" columnspan="0" multiline="False" multilinerows="3" locked="False" label="Signer_0.User.FirstName" readonly="False" visible="True" required="False" regex="" validationmessage="" tooltip="" tracked="False"><![CDATA[Roger]]></Text>
        <Text id="Signer_0.User.Function" row="0" column="0" columnspan="0" multiline="False" multilinerows="3" locked="False" label="Signer_0.User.Function" readonly="False" visible="True" required="False" regex="" validationmessage="" tooltip="" tracked="False"><![CDATA[Redaktor/in]]></Text>
        <Text id="Signer_0.User.JobDescription" row="0" column="0" columnspan="0" multiline="False" multilinerows="3" locked="False" label="Signer_0.User.JobDescription" readonly="False" visible="True" required="False" regex="" validationmessage="" tooltip="" tracked="False"><![CDATA[ ]]></Text>
        <Text id="Signer_0.User.LastName" row="0" column="0" columnspan="0" multiline="False" multilinerows="3" locked="False" label="Signer_0.User.LastName" readonly="False" visible="True" required="False" regex="" validationmessage="" tooltip="" tracked="False"><![CDATA[Zedi]]></Text>
        <Text id="Signer_0.User.OuLev1" row="0" column="0" columnspan="0" multiline="False" multilinerows="3" locked="False" label="Signer_0.User.OuLev1" readonly="False" visible="True" required="False" regex="" validationmessage="" tooltip="" tracked="False"><![CDATA[Kanton Zürich]]></Text>
        <Text id="Signer_0.User.OuLev2" row="0" column="0" columnspan="0" multiline="False" multilinerows="3" locked="False" label="Signer_0.User.OuLev2" readonly="False" visible="True" required="False" regex="" validationmessage="" tooltip="" tracked="False"><![CDATA[Staatskanzlei]]></Text>
        <Text id="Signer_0.User.OuLev3" row="0" column="0" columnspan="0" multiline="False" multilinerows="3" locked="False" label="Signer_0.User.OuLev3" readonly="False" visible="True" required="False" regex="" validationmessage="" tooltip="" tracked="False"><![CDATA[Kommunikationsabteilung des Regierungsrates]]></Text>
        <Text id="Signer_0.User.OuLev4" row="0" column="0" columnspan="0" multiline="False" multilinerows="3" locked="False" label="Signer_0.User.OuLev4" readonly="False" visible="True" required="False" regex="" validationmessage="" tooltip="" tracked="False"><![CDATA[ ]]></Text>
        <Text id="Signer_0.User.OuLev5" row="0" column="0" columnspan="0" multiline="False" multilinerows="3" locked="False" label="Signer_0.User.OuLev5" readonly="False" visible="True" required="False" regex="" validationmessage="" tooltip="" tracked="False"><![CDATA[ ]]></Text>
        <Text id="Signer_0.User.OuLev6" row="0" column="0" columnspan="0" multiline="False" multilinerows="3" locked="False" label="Signer_0.User.OuLev6" readonly="False" visible="True" required="False" regex="" validationmessage="" tooltip="" tracked="False"><![CDATA[ ]]></Text>
        <Text id="Signer_0.User.OuLev7" row="0" column="0" columnspan="0" multiline="False" multilinerows="3" locked="False" label="Signer_0.User.OuLev7" readonly="False" visible="True" required="False" regex="" validationmessage="" tooltip="" tracked="False"><![CDATA[ ]]></Text>
        <Text id="Signer_0.User.Phone" row="0" column="0" columnspan="0" multiline="False" multilinerows="3" locked="False" label="Signer_0.User.Phone" readonly="False" visible="True" required="False" regex="" validationmessage="" tooltip="" tracked="False"><![CDATA[+41 43 259 20 43]]></Text>
        <Text id="Signer_0.User.Postal.City" row="0" column="0" columnspan="0" multiline="False" multilinerows="3" locked="False" label="Signer_0.User.Postal.City" readonly="False" visible="True" required="False" regex="" validationmessage="" tooltip="" tracked="False"><![CDATA[Zürich]]></Text>
        <Text id="Signer_0.User.Postal.OfficeName" row="0" column="0" columnspan="0" multiline="False" multilinerows="3" locked="False" label="Signer_0.User.Postal.OfficeName" readonly="False" visible="True" required="False" regex="" validationmessage="" tooltip="" tracked="False"><![CDATA[433]]></Text>
        <Text id="Signer_0.User.Postal.POBox" row="0" column="0" columnspan="0" multiline="False" multilinerows="3" locked="False" label="Signer_0.User.Postal.POBox" readonly="False" visible="True" required="False" regex="" validationmessage="" tooltip="" tracked="False"><![CDATA[ ]]></Text>
        <Text id="Signer_0.User.Postal.Street" row="0" column="0" columnspan="0" multiline="False" multilinerows="3" locked="False" label="Signer_0.User.Postal.Street" readonly="False" visible="True" required="False" regex="" validationmessage="" tooltip="" tracked="False"><![CDATA[Neumühlequai 10]]></Text>
        <Text id="Signer_0.User.Postal.Zip" row="0" column="0" columnspan="0" multiline="False" multilinerows="3" locked="False" label="Signer_0.User.Postal.Zip" readonly="False" visible="True" required="False" regex="" validationmessage="" tooltip="" tracked="False"><![CDATA[8090]]></Text>
        <Text id="Signer_0.User.Salutation" row="0" column="0" columnspan="0" multiline="False" multilinerows="3" locked="False" label="Signer_0.User.Salutation" readonly="False" visible="True" required="False" regex="" validationmessage="" tooltip="" tracked="False"><![CDATA[Herr]]></Text>
        <Image id="Signer_0.User.Sign" row="0" column="0" columnspan="0" label="Signer_0.User.Sign" locked="False" readonly="False" visible="True">/9j/4AAQSkZJRgABAgEAAAAAAAD/7gAOQWRvYmUAZAAAAAAB/+wAEUR1Y2t5AAEABAAAAFAAAP/b
AEMAAgICAgICAgICAgMCAgIDBAMCAgMEBQQEBAQEBQYFBQUFBQUGBgcHCAcHBgkJCgoJCQwMDAwM
DAwMDAwMDAwMDP/bAEMBAwMDBQQFCQYGCQ0LCQsNDw4ODg4PDwwMDAwMDw8MDAwMDAwPDAwMDAwM
DAwMDAwMDAwMDAwMDAwMDAwMDAwMDP/AABEIAWUCLgMBEQACEQEDEQH/xAAdAAEAAAcBAQAAAAAA
AAAAAAAAAQIDBAYHCAUJ/8QATxAAAQMDAwIEAwUEBgUKBAcAAQACAxEEBSESBjEHQSITCFEyFGFx
gZFCobFSI8HRYjMVFuFyJCUJ8JKistJDU3OTF/GCwjRUdEUmRicY/8QAGwEBAAIDAQEAAAAAAAAA
AAAAAAIDAQQFBgf/xABAEQEAAgECBAMGBAUDAQYHAAAAAQIDEQQhMRIFQVETYXGBIjIGkbHBFPCh
0eEjQjMVUvFykrIkFmKCotJDNAf/2gAMAwEAAhEDEQA/APv4gICAgICAgICAgICAgICAgICAgICA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ggdAUEocVnQTEqM8GEhc6hpSvgq63mZ0ktrpw5pA6XxAV8xCmLZPJUBPjRRmYXV18Uj3uodpDXeB
IqsROsp9Kj6krdXzM/5p/rU5rPgdMp2zgtruBNeoCptXL4RDPRIJ6kAeKqr68T80RozNE+99fCi2
oiJhjphJLJIw+UBc7cbjLS2lYhCUY5HuIDqardxTNq6ypi8zOi4U1wgICAgICAgICAgg40BISGYS
BxWZhnRHcfsVVuqOTGiIJJWKzfXjyJhMrWBAQEBAQEBAQEBAQEBBI8uDat6rMIXmYjgtGS3BeA5o
Da6mi5WHcZ7ZYraI01NZ0XQcdV0ctumOCdePMa5xdTwos0nqrqlMcFRSREBAQEBAQEBAQEBAQEBA
QEBAQEBAQEBAKCWiywpyyxQsMkz2xsHVzjQLExqG5r2B7HBzXDyuHiq7U4cGY5qJO0je7bXpVQrS
0rJtEJpJIoI3zSyhkcbS57ydA0CpJV1cczwU2zVhrrK93+2GHbcjKc3xNn9MP9obJcsaW/fUj4rb
x9tzZpilKzrPJR+8prza3yfuq7F4xp//AH9h7imvluoj/wDUt2ftTuFY16bfzZne1ZHxD3CdouZw
Quw/NsRLczyuiisRcxmUkO2jygnqei5+btW/w/8A47fgzG8pPi3DHdRSekW7ds3928dDpXRcecm5
mem1Z08VsZ6zw1XrXMcPKQSOq3MOunFPqhEtB69VO2OLc0Z4otYAQVPlCEU46qiwsEBAQEBAQEBA
QQqKkV1HUIJHSMB2lw3Ho1YtbpjUQ3N+IVcZoNQFhqA6pHVWRkiTqTDr1WeqJNU6AgICAgICAgIC
AgICAgpTGjK1pQ6lYtkrjjW3JKnNaMuYZGbo5WuaTTcDUVClWKzxhPpXTQVRmtFuEIynAoVZSvTX
RGZTqTAgICAgICAgICAgICAgICAgICAgICAgIIHoVi06QJQVXW+otrp07GF1vGJ3kgem6lAPj1Cv
iI8WGuee9wuJ8QsA7PuN1dPFIsdate+R7iCdo2AgdPEq7FitaeCvLbprMtP3HcnuZzIMte3fFhiL
Bw2tyOSADm01Ogl+FP0rdjBjp9XFzpy3tySY3tPyjkF9Jc9wu42SuMnM1rZ8PjRE2zEWu0bnW5dU
jQ+dSncVxx8kI+je3Nktp7du1eOuhey8VGTvozuGQnmeX7v4trXtFfD5VVk7vk28etWdJr4Qx+0t
Hg93/wBmO2txo/idvrpru/7Sxi++N5k4dVvwhmNpMtf8v9qXaHkZfJeY64xbpWhkZsnlpYQKbm6O
18dV08P3RuLRpaIn3/2lG2zlz5yHhPez2yW1zyzh3L48/wBtcE5txkeNX1Jb2SKQhm2LYyLUPcD1
6Lq13G07ppi6NMk8Iny8TFhvjtE+Duvt7zvF8+4vjuW2EgbDcsDbmOhGyTaHFpB103heR7lg/a5b
4/8ApmYdOtteLP7YH0tZPV3uc9rv7LjUD8AubhzxdsRGiu12oC2JZmFVYREBAQEBAQEBAQU97S57
WEeo35q1QefcXscLT613axEfxPAP7Ss1x9c9KNuSzGVsz/8Aqdl/6rf61m2z08JU6z5qjJLG4O5k
8FxK75vTkBr+RWvfbzB1K1vBEy5Y4QFj6Gjya+H3qrHWYtxSpbi9Zba4QEBAQEBAQEBAQEBAQeNn
r23x2Okv7u7bZWtoRLczuNB6bAS4HQ+A8FDJtbbmOivNr7rcRgp1y4eyXvf47Y9ycfwuDCSTYm/l
EMGa9J+1z9pJo4PA6g/pXr8v2pk2+0tmt/piJ/Jz8fdIvOjvCOQSVcDUEVBXi4xTGSfe6uPLFoVW
HzfgtqVs8lVRREBAQEBAQEBAQEBAQEBAQEBAQEBAQQqjGpVDVSmEropGwvEcpH8t7huAP2ioqo3j
hLMTx4rCa4ngjcXhrREKyXDtG6fYf61nBiieavPk6eMNMZTnmZ5LmMlxbgwMV2yFguOSSRultYy7
eHNZTY3c2h6P+C6lNrSleq7mTvMkzpXR6nCu2OPxFw/I8hvXco5DMS+a7u6SNicTUGJjy8sIFAPM
tfLk4/LwbeO1r8LNvttYWNDWs2sH6BoPyWvN5ldGCsJG2UMZPpF0LSamOM7W1PU0HiVibTPNbERC
Ztpbsd6mwOkH/eu1d+aqmsJ9Uq6zWIYSU8zj4upX8FKZ0Z4Mb5BhsZf4u+bkrKG+Z6LzW5Y2Smn9
oK3Z7jLTNWazpOvgp3V+jHa0c4cfez6G5fxrlmO9cy4o5iYtaD8m6KIUYakAaDwXpvumtcl5t4zM
6uPstzkyfV7HbWPDRbMY2u2AmFu7U0jO0V/JeJwYK1ng7lbTML4NAI+K25lmbJ0YEBAQEEDWmnVR
trpw5imZKUGlfFTrE6cUojVTEsm+TcAIxTa746LVzZppOkGi1mu3RnYJ497tWildB10r8Arctcls
Uzi+rw1+H6ITlx15y1pznvVwbt/jby9z+esIbu3ZI6HFC5j+pmdGCdrIql5JNBQNPVbvbu2bvN/u
10jhx/Nq5N3SPpchXPuj709yw+PtD2ov8ZjLtzm2PKcnb3EkcrYyY3uEboIKUeCB5/Bex2HZO2Uj
/wBXlnX2T0/18HPy77P/AKIh5Ufto74c7lhyXcTvZc2FxcavwGIimtHEddHfXPpQmp8vQLWtu+1b
W8X22O/VHK034eU/L0xrw9qqm53Vp0vpp7v7s1h9l2MZahtz3b5p9Zt1eMrK1u6n8O8/vVFu+XvP
Gusfo2eq7Fp/ar3Z4lPPmO2XebPtvYzW3tcxeTXttKKahsf1MQb0+J/atjFu+2ZZiM9LR5zE/wBm
dbst7V+5rkuH5Jj+23e/CzYHlF697LHOzRywWtxsYaEeozb5nNIH8w9Vqdw7PhivqYJ1rw9vH3sV
3F683cDb6WWCN8D2SOuAHwPAq0tcKg9deoXkrWtW/TPm6GLJNtNV+2ST9VOnwWdzecdYmG3NYVGO
J6rG3va9Nbc1c81RXAgICAgICAgke4tbUdVmI1ZrGspS8gtHx6pMxCq1pidFvLdtjeIvmkcKtaBV
VzbjGi2Y0rq519wGIyHcHijuBY3Ptws2Xu4WXc0L9s3oua5j2gh7CK7139h1bb/NWOPJ5jcZrbrL
6F/p58OermPuZ2h49wXD9suF4y3hyd9aXomlyMkbH3ri76h5LpBV1PNReiw94z5tlm9S0zExppMz
MaaxPBuY+3YqTGj6Q2jXR20DXCj9gDwvnW9z2pf5fGXVw4oryXrR5vwVlPmjqnmvnkqqaIgICAgI
CAgICAgLEiCxqMaxXM+JZ3KZXB4PlOHzOawUj4s3iLG+t7i6s3xvMT23EMT3PiLXgtIcBQinVbeb
Y7nBjrkyY7Vpb6ZmsxFvH5ZmNJ4ceCnHuMWS01raJmOcRMTMe+PBkgJK1YlcmWQQEBAQEBBBGEpc
0GhIB+CyJJXtbE95PlAqSFmsazohe2lZlpTNv5BzbJmwwWZis8VbEC9iNPUdTU6hjj4jxW9FYxRx
5tCbzkZ9gONWeEs22mMto7ZgefrJzUySSGge6pqdT9q18mafGdV2Pbsmgt4rc/ymbS8+dxJJP51W
pOSZlu1pEQvVMEED0KMwlCjbgIF7QQD49Fis6ozbRr/ufkW2PBuRyNu22cwtf5UzjShc9ra/tXU7
XT/1FJmOGv6NTdX6sdoai9tXBrngfblv1Eb5b/J3YuZhrXa9kTa6/ChKv7vupy5bRPKJlq7TB0x+
DppgY1o2Da13m/E6lcXHXxdeI0VK+ZqxM8dEfFOpsiAgICCV3ylNSFp83ma7cASDT7FmctYWxK0f
cW9xK6ybO0zw0dPCD5g0jx/5wWtbbzlt1TyU5p0hwX3O90mX5HyS/wC0XYLCTcp52/bBcZ+GOOW0
xha8yTm4J9UisDHAfyzq4dOo9fsO30wTGXPHyRPGPy/no8vm3F8luiviuO33tGxsGZx/PO8dxkef
c1yMzLmS1bPcfQWMr3CR1YhLDGQHO1BipRvRS7n9wTl1pjiKVjWOHjHh7l232lomJtr4O4cNjbPG
W0NhaYuDHQ24LYobWNrIWtqSNtA3rWp061Xlc2e2TlMy7GDFEc1++FxlDxDEXt+WQ/MPxotG+HJS
Orq10bs46THJO6OQj+5hLv7RP9Supup6dPFV6MLGWCk0D5beR0jHVj9An02aEa6tr+S0L1z2yTbi
nGKrRnfHs9Zdx+N31xdxw23IMTsvMJmIQRLD9LI2cs3NDT59m3x6r2Hbu4dFoxTPyzPL8mtucUen
M+K77C8sus5wKVmRl9bI8Ze+xuXOoXD0HPjaT94jWr3Tb+lfX2yr2k/o37EPI0V3Gla/fquFkyTk
nR0FYCjgt6temNFXiqLKQgICAgICAgpyfL+KzXmlXmpPPl3D9IWnvLzSNUZrxYxyXP2PHsTlc1dO
DRi7KS4lcaeRjQ47jXwW12jDO5vWvno1s+bpjRx/2Ovcj3a5TmOfXj5rjj8GQczEhp/lvHrPo9u0
gUaGCv3r13dbV22P0a/VGjjYMP8Am6/Y3FecbtuT91jPdQPdbYSBroC+paXbWjy6/wBsrQ/ddG19
Pzj9XVpz1dCsqWsJG001BXmN1TWY97bxyrNGtVdj4VTlOpsCAgICAgICAgICAsSIKI+UvHMJiOH/
APES/wAvcVx8HHcCPWDcPj2i3tg2fixu5GCJlGhhmO/aBtBpQCgX2fd7jJu/s71c1pvfh81uM8M3
THGfHp4a83hsOKuHvnRjjpr5Rwj6Nfz4vqw3qvjMPcp1IEBAQEBAQQRhTewEh1abdT9yyNR9wLrN
ZW5sMFx+WgvJRDezt/Q1w1JJPgp0npnVC9eqJhnOLs4bCxbYwER3rGgTPodTWpNaU6KGfcayxi28
Ve5BUMa0mrqed3xPiVrVydUtma6K+9u5o8StiKeLXnLGuiqiwQSv+RyzHNmvNTYfL+Chm4JWebc7
KzNfIWMmjO+SoAYGjrU9Oqxt5nVoZ7cXKN/lrzu73JbwvHyU45w6Vtxlr5oIbcj0wNm41Bo6cdB+
lekr0bXFOv1zxho0vOS8R4OsrSxix1hBZQCkcLAxv3BcDPkm9tfN2MOPRcNdWlOgFErHBfMaKpP8
xg+xakz/AJIUTzV1spCAgICClMaRuIdt6eb8QoZKzaukMw8u4vGMnNqfK0xufJJ0AFPitfHtbzbj
5qM24ijgvvlz3lfcfldx2P7cSOtXQTwPyHJ4KHa2S3D3N3k7dHTgfL4L2fb9rj2uOMmThrw/n/Zy
rbz1raQ6Y7T9neM9qsdZWWFtm3GVG52YzT9ZpnOZtqSA0eAHRcnddxtn4XmI4co97b22xrS8W8v6
N1h5/VqubfFF3U6YVBQjQ0PwVcU6FdqpRXcK9EjNFp6dFcVms6zyT0HWqr/b/N1e1Z1wt3xkvJ3L
bjJWOCyMsaLbJNDreRhG9kwET2/2Xnaf2FatcV43Ncscoj+rWz3iccw4z7MZC6wffjufwQtphp/9
thafFz3F1Kj/AM0+C9P3nHN8eO3nX+ijaRzdsRkhrS8bSdKLy+LD03lvqod/MDfsU5yx6nQr04qq
tZEBAQEBAQEErhUJrozCwElQ5nxKjusfVjn3Lb10jVyR7w+cM4j2rv7KJ7W5Dk8sWLtWalzvVniY
4Cn2PK9R9o7Lqmcn/RXX+UvM73PpfT2s89vPF4eF9l+K2UbfSuzjIru6JIJ9SaJshrT7SVz+77+m
4301jyhv48WmPqZ7wnDzRS3+aunbp75zmx/6oIFf+itPNk1TxtjW7XthjbIdz2tAcftWreOptUVx
1oqqTx0WplawICAgICAgICAgICxIgoj588Ngxcv/ABBu7cl/Day3drxS2lwj7hrHSR3RsMNG51uX
6tk9B8rSWa7C8fKXL6dv7ZI+0NtFZnScs9Wnl1ZZ+b2dXTz8dPHR5TbRWe9ZddNeiNPfpTl7dNfh
q+gMfU/cvmUPVqykCAgICAggdAUEhcQAVLRHJOjFeUZe5xeNknti315PIwOFRrp0/FS6Ya3q21Wn
Ece+3tvr7wk3WRO4l3hUk0APRYtGrbrHDVmhhjJLttHHq4dVRbFWUuuUWxNZ0qlcUV5E2mUDG2of
rUdFd1eCn0q66pqlY0W6JvBRtOjCjM/bE9x0ACqrkmJ48k6xxWAuHMd9K6QfUyNLo9NA2h1Ov2FZ
ya3n5eSOadOTmrvp3HdibUdv+M3n1PNOcsdi4HQP3m0dI0QiT02ElprKD1HRdzt/b6xHXk4V8PBy
Mt5tOjNuzHbyHt3xrFYSSY3fI3+pc8gyMw3yTeo9zgN5JdoHNGpPRae63c3tpbTyhft9tWs6w3kW
AihrRacxq6ETokZBHGKNr1J1PxUonRKbzKfY3cHeI6Kv0411V6J1NkQEBAQWl9GJbWRhJAq0ktND
5XA/0KvLeaVmY5s15ubvcV3Fn4Pw9tlh7mJnK+a+tjeMBzQXF7w2IbW1q4tM7Oi9B2TaxuInJblS
uvx0mY/JyO4+Xnqo+2rtFacC4hFm8o27uuacnM11yK9vpHSO3uneWNiD6uY3YG6V8Fqdz32S1pxx
OtYmNPwQ7fsqRGvHXT9XStvbsibGxpdRniTUnTq4+K4+XBW+SLTziHc10jSF2WNPVXVjp5I6pfSZ
9qn1Sz1Sj6bftVfTGurEzrGhsap6odEJDAwmprVat9rS9uqebMQoXbAIi9oq4OaNddKhblZ4qM8a
Ulx7x+yuLf3Oc3kha0WUWHhuGv2+YzGOJ1C74VJ0Xa3u4t+3xx7Jj8mNrHP4Oxm+alfgCvL4815y
2rPJu+CcNBkDvGivnBXr6/FTrx0VlYkICAgICAgIJX9FC86QarUwsYdwrXqsXy2m0V8JSyZJ6JfL
73mfX807r9n+DWctLePNQz3tuASXNZMHEkVGn8tfROz452vbrZa87RaPhFdf1eX3VItmifa72msH
YfFtxVmXta1tlagCtPTZGWP206eC8JttvXJm9e3OY0dueGLT2s6sbVtvYW1uwuaGDTXXUk6/msWi
JkpD2BUBQbVawhudWugUJ6YnVPgb3fEJ6lWOBvd8QnqVOCZriTqQsxeJ5E6eCeqyjqVQ1RQEZEBA
QEBAWNBxb369uPMuX9yuJd4eznIsbw/n2EDYsvcXz5LaG5FvUQTF1razPle6NzoJWy7mvhDI9GtI
d737b+6tttNll2G/pbJhtyiNJmNecfNaIiNdLV6dJrfW3OdY873Ts+XNnpuNvaK5I568NdOXKJ18
p1510h1zgP8AGv8ABsR/mT6L/MX0Nv8A4/8A4Z6n0X1vpt+o+m9b+Z6Xqbtm/wA22ldV4ncRi9W3
o69Gs9PVp1dOvy9WnDq056cNeTv4uvojr06tI105a+Omvh5PZVKYgICAgIJHuDGOc40a0VJSGYUn
ObQNrrStPsUoV5eTDJ2HOZd9sWGbFWdA6cfL67Sd7K6GooKqbSjjZlzYmD0IWs2sg2lh8NBQKDo1
5L1RYEBBLRZZQc5rKbnAVNB95WJjVhLKWhvm/VoB8SqcmLrrMQdWnFqDufzy24Rxu5zIjM2QnAtr
OIAbtz3NY3qQNC+q7PaO39cx18IrGsq75NYah7Ido77/ABW+7p85Lr/M8glbeYe1nLi60jc50rHB
oDWioc2lK9Fs957pi09On0xpya0YeOrq61hc2QSSgOm1DpQKVFdB4eFF5albXvFp8GxThL1FurRA
QEBAQEBBK8AtId0PVYmvVGjEzo4F5NbHu57j8ZgruMsxvaa5F5ZwOJDZHmYOdTbqf/sx8y9ThzU2
e06fG9f0/u5GeJvf3S7rtRG23i9KgjaNrQPDbpT8KLy1o1vMS6e2ppWF20+YD4pbmstbjorLLIgI
CAgtrskW8hAq4Dyj4nwU8f1Qo3P+3LkbgMuSynejudk/o3usrO0ZbG7oNoka3bsr8fIfyXT7haOi
kRy0/oq2k83XcY8rT4lo/cuHGLS82828qDRw+5X+Cr/UnWExAQEBAQEBBI/ooZOTEqb+g+5VW/3K
l/pl8ruZZB3JffrxXjc/8qyxWMkmZI7RplY3IO0prXyBfTb2nb9nx8Nerqn/AOmHnMvHL8X0TdkY
rzkdnhYx63pxSy3Mg6NMRYGg+OtSvn+K01wdXtdrHE2pp7Wc02lgpRo6la85VkU0lXDgRoaqE3mV
sSle5gHmdtFeqjWs2S06uEIAMIqH1Cs9FH05Qd6bRVz6BPRIxynYG1qHVqFmuPpnVjp0VVNkQAhC
KMiAgICAgIKJaanTxQTMBB1HggqICAgICAgpys3xPYf1AhIZh515PHbW5unGgjG0/iaf0qyFWfhD
z8HB6NtI/wD/ABc77j/1KFZlp43vD5mqEujXkrqLAggeijadIEAVCt9WVJ8gjeASTvIAaNafarog
az51z7AducZf5rN35nEbN0VhHV8hJpQNaxrj+xbeDDOW0RyU7i3RjmWme3nF+S825Y3uTz23+hyM
IczAYGMt+n+nLXUc4bpDWsjv1joNPj091mrgpGPHM+LR22SbuprV1sYnCJ1AHuEjSCKPB8wGngV5
vPt7ZZ1mXWrWdF6KBzR8VZrFeCjTirLKwQEBAQEBAQWOT9b6C7Nu4tmbGXREfEagfirMOnXGqvNO
lJcc9hs+7OdyO7LMrYGz5FYX/pRyOaQXs9a7FdSf4fiu33bSmLHpyiJ/KHMx/Nb4uxGPBhZT8fv8
f2rzuK3VeZ9js4a8FYH+ewfZ/WpW5te0/wCSF0srhAQEBBjPMsnHh+L5zJSSCL6WzldG89N+07Bp
8XUW5sMM5c9KxGvFRuf9uWjuxfH7xvDs3mbmXbkeZXc1w4kj5PUlLKfeJE7pl6c/RHhaY/mp2kT+
To2HQBpNdrQCfuC1L8nRmOCs01cq8VtaqJ+pUU0xAQEBAQEBBI/ooZOTEqb+g+5VW/3Kl/pl8qo5
Mkz/AIglZoGeh9FdC0cTqWGLIf2v6F9M7nWs9n22n/TP46POX/3Z976L8d+qkyGZnubVjpI7hzIQ
CAdm94rq74AL5zXW2HT2u9tY+Xj7WXlzR/eWYb98jB/So1xNiYW7p7NhJ9KJrvH+bH/2lfXFDWvO
i2ucxbQRg/WWVlqB6tzMzZ92jxqs221rxpTn7pQrmik6y8yXlOAgFbzkWG/+SYH9zyo17bubcon8
Fv7+keKwZ3B4TcyG2g5LGZYjsc2FshbUfA7CCPxVn/Ebvylj9/jXsvLuLxRtM2VdcMLgGtEcjjX4
0axRnY58HzX5M13VMs6Q9rH5fH37QcdIX16bmuaP+kGqKb327trd3zU81PisMpgsEIoyICAgICAg
ICAgICAgICCnKXCN5b8wBogxfkW428Nmw/y53N9UeNK10Ph0U4lG8dXNkNtbRwQQxMB2xMDW1NTQ
Cix1Sh6VVdwDQSNCOiheZ6Z05ra+S1kupGtrFF6xHWhp/QVHFF5jijkma8kILqWaMvfCYHhxGx32
eOoCry+rWeCdI1hXke9sZI1NKgAVU6TrHzsf6ohSbJIW7qh1OtPBa2aZ4ejxWW6Yan7p9zsV25wl
xlHX0E+bu2vixGF9Rhmup2NoyOKOpdUuc0Ha09Roux2/Z5csf5IaGfNav0tJdt+2HJ+cZmx7jd2Z
5b+PISmXEcNkhdFFahtY2OuWvcWygtYTtdGPmB8NdjNetfonSYadcuXJaKXj5Zdfx4m0itxbR+ox
jabHteQ9oHg13UBc++S1p1l0Me3pj5LllnBG0Na06dTXUnxJPiT4lOuW16kq+xpc13i3oqLYotaL
TzhBOrAQEBAQEBAQSSRiRjmEkA01aaHQ16rMTojasWjSWr7DgNri+aZDllhatt7zKGl9I1tGyDc8
1IFKnznUq7Lub5axW3KI0hVXb0rOsNmiCMNDaU8fzWtSsU5NiLaJvTbvD/1DopSr6I118VRExBBx
IBp1WJmI4yxOvgp7nDUnTxWJyViNUfm8VochGXXDGmpt3Brx9pAP9K0bbueuYjklN61ji5/765q7
yFnhuA4+UC75bcw1EerzBBMySalNdWNcvV9ty02VZ3Vtfl4fjw/VG+Tb3r021bT47hYcLY4PGQB8
cWMs2RRs3GhIawEuHiajxXD3W6w58s5OOusz+M6s0jDH06sstGvZE0PcXP1qT96jk3WO08F02ieS
4eXBpLCA7wJWtW1vportWZ4xzWn1sjZPSLS939kVV0Y9xprOiMVvHOExu2PeY23kTJW/NCaFw+8V
qrK0yeKyNI5qxndEAZDuHi5oTLeuOvVKNr1iEPrGHo1x/CipruqW5a/gq9aqEt4xkbnuf6Ab1e4V
A/Oi2K/NyYncUhh+R5zgMSHTXnKcTExjtrorq4htWip8ZHPPT4UVk7TcXjTHWZn3Izu8deMywvN+
4vs9xyL1Mz3E49bkfM2PJ2klD1/8UeC2Nv2LueblTT3xMfornuGDzamvffD2Xgbdf4ZeZDkboCRF
LjrYTRS9NY5InPDh9oXoNt9g95zxrWKf+L+x/wAjg82vH+/e0yEgtOMdneVZy7dM1sbX29zBGYya
F28Wkn5UWxm//n3cttXr3FscV/8AhtFp9nDgxO9peNKc02W9yvf/AClzbO4v2LytpZSgF5nZcS0F
NdTYN8Vz79l22LLTrvEx4zrp+rS3e7z1rPTH8nEvJ8337y3urxeUw+Gbged3Vi99hbXMT3sijIvN
zXwujj3EDfqQP2L6rbbdmjtOKL2/0z/q8dHlrb3cTl+Pk7dHD/d1nbOzdLzmw4rPODJk723saOdL
pRrWtmiIBJd4rwO3/wDb9cPTNb2nXwt/2vWbbLnjHrHP2w9qx7G+4G+aDmu+968nr6EMzP3X6082
47NX6MN/jef6LZzbmfGPwZTbe3HPPDf8X7u8lmmI/nyRX13EHO8SGi7NPuXNy77aR9GPT32/sptO
efGPwZHivbVx11z/AL85jybkVtsP+xXOVunR76ij9r5pBUa+Cpp3ecU9WLSJ/FLFt7ZJ0ycmZW/t
27XQChw8tz/+Yl9X/rAq/wD9x7zzj8Gx/wAdh8p/FlOL7S8Cw7mussBbt2fKHRscPy2rXy973WTn
fT3cGY7fijwZXFxjj0JqzCWIIFB/s8X/AGVo5d1lyxpe0zHtmVuLbUxzrWF8zGWMX9xbsth8IWhn
/VAVGq/RetaGtDak0FKk1P4lYZTICAgICAgICAgICAgICAgICDF5mOu8iGAb2ReKmiyYCgA+Cgyp
zvbHDI9/ytbVya6MxzaY7q5/lWCOIbxZm+S6la2Zu1rqAk1PmB8AursKY71tNmtuMmktmYqW5bib
O4ykwNyYGSXTwKAOLQToAPGvguflvWOPg2sVtar26u2NtnTx1lYGVaGdT91aLn3ictZpHiozX6Z1
aX7w928H2f4zJmMpdNbJfPEVrCQXEySubG2gFPErvdg7N6nC08Kxxa37jWWhu0/aXMdxORjvH3Bf
Pd2eSfDdcNwMri1toA4ytuXMZtaWyh0bgCXfL0Hj2O69xw4Y9PHyjTiupTqds21vNDJaxBpa+DSa
cU9N8YrRrR8engOi8v6sX1lbGGI4vcUFggICAgICAgICAgIKXqP37fTdt/i8P3oKqAgICCjOS2Jx
H2fvWJp18E6RrK0ZcNB2vcBWgSdtGiy2Pg867bHbyzTBlIJWGW5uCdAWimv4BZxbakT7XN3G3vZy
72zvx3N7i3/MnH6zCcTmnteOXoFI5/Uje12waE0a9p8wXf7huMWLbTimOE6Tr8Whs9heMsTaeDq5
j9BM+La8VAB+C81Gbb68LQ7cbaInmqsuWS7g1wDmfOPgrq2xzy4pTNaeKyvclY2ERmuryOFjdXFz
vDxVno2y/LSOMqMu9x441mWmuXe5TsxwkSszHN8fb3rDQ27hIXVAr4Mp+1dXD9s7++nyTo0b92xz
ylzdyP8A4gfa+3fLbcQxt5yzLNNCy0gZsc7+y580ZOnxXVwfaO6/1cGrffzbkw5vul9w3P4HY7t9
2fyllkrkiS0vLmK1MQjb5nVrPL+n+yujt/trbba/VvLxFPHX+XJrxky5J0hVbx73082ANxnbDh28
V23EUA2+FDsspfvV+f8A4Pax/jnq9395hL9vlnmWfs/7+Zi6ffcz9wd6Zrs7720x7YWwA0pSP/Yo
jTRc7J9wbDF9NJ/CP6s/tcjPLL2LcVvBGzlvO+Q8lbUOmtX3D4WOeNd26B0TtCtbF9+Ts79eGlOr
3a8/fwW49hN50ltHD+z7sxhbdsLOMMyrmim6/vL59da6/wA9y19z/wD0Lue45TWI9la//avntFf4
1bIwHZXt3gYhDY8SsbL0tGNa10jBp+kyOcSPvXPyfcncM0cbT8OH5aMf8NHmzW34vx2xMZONso27
mshDLeNpDujRVrQVy8vc9zSOrJa0x75/q2tr2/0ba66vYa20a51rFC2J4buA2gaadKfeqv382yVr
5rt3hia6vlj3LzeLsffPwaa1iu5bxtk+xuPS27XS0vg4avHg/wCC+kX2WXJ2mmvlaY93S8nbBHrf
F9RbONjZnxxSOMxa2S4tpNQzeKtr1oevRfKa7C9cOkWnXV7Db4orXV67WTD9MY+6v9SjTZ5fGf5t
j5VMi83GkcBbXQkur+5bVdpPjLGlVxAJw/8AmMjaKdWVrX8Qr6YYpx1RtFfBeKxAQEBAQEBAQEBA
QEBAQEBAQEBAQEBBj9j/APfzf8vAKUovfUWVG4j9WGWP+NpCxMaxoNTc1eLnkWEsRrtAcR/z/wCp
bWGLUq5m6v8AM2GXzwRxQ2kQluHNa0hxFGhvidR8VpZYm06N3Bbg0r3e7x4LgONkx/rNyHMZWVxO
IhZI9zpyKtB2A08p8SF3+09m9XTLkjTHHOWruLa2iGpO2fZzlHJOTWvdHvUfW5dAZI+PcajfG60j
g9J1HPG6Y7g6WQj+YOg0+PQ7n3bHir6O3+WsTPHXnwYphmOMu0LYOEETfTEO1jQ6IHRpA1A+5eIz
Uvn5cm5jt0r1tKip18FsYqzSNJW9cSqqxkQEBAQEBAQEBAQEBAQEBAQUpmNkjLXmjSRX8DVRvaax
rCVZ0lYyzCHrtjaP+9eQG6fiFoRny5LxEa82L5Onm5s9xHcODAcHvrG2ztpjspkbmKGGRso3OhI3
OcGh1dC2i9d2bsu63cz01mdI56Odn7njxc5a0k9zHYntJxOwwlryccnuGxxu/wAGtILiaWaTytc5
rooXNFAKkH4Ldv8AaO9zz07inTXz/iWl/wA7j/8AxzrLCXe87mPKpfo+1naLI37HaRz3sUrGGugP
nEHirsX2XtsHHJkj8lGTumfJwh5F3de9zuJcyxw2WP4RibwjZ6ZpKxoGoJ+uI1P9ldCu07LtI0yW
ifhr7fCGjkw7zNy1TWfsv5RyQsf3L7q5K/M5DrvHwOYAXfMKFzJRo5UV+4e27eddvhiL+E6x8WMH
Y95a2tpnRu3ifsx7RcXibNNZT564aB57t8Lq616CFq0t3947qY+SIj3a6/m6WPst682+sL254Thr
S2jxvHLOybA0iKPaKt1PwovM7z7o3t+fXLo4e2TVmthbmCRkcUcMcDQQ1sbSCNNPErh4u5bjc5Oi
1ZrHnpLert+jjL2Tp9q34xX8bJ9NVNzx/wCHVT9Cs/VKUY4Ws0pYyrYSD8R1WnvZxbTH6kU658o5
pdOnJLHcPcRWN/4rU23dYvPDDav8e5Xa1oXZJc0HbT711pmclYmJ6VPq2iVAND3D1GghnmFfAjxW
vXbWtPz36o8l1ckzzeVmb6Oxx1xe0DZ3D04CepNf9C6W22mO2avCFG8ydNPg+VvejCzcc9xfZvl9
4C2fKXDHXDjT5pHTNPTX9S+nzu4v2ua1/wBHXHw6YeXteIyx74/N9W8a1s1zdXzel1HAWn7A0/1r
5NgzTevF6uszNNIe1tKu1Y0slO5VWvPgz02RZu3anSijjm0zxSiJVlcyICAgICAgICAgICAgICAg
ICAgICCV5Ia4jqAswjedImWPYomT6ud39415DT9lB4KzJERPBVgvNub12SyOYwk6uaCdFVHtbfTC
E8kzIJXsG5zW1aPipa1Y0q09eMuLvudbxSAyWltY+o8gaNf/ADRqfyXQvGmGsx4ubu6UmdYY93X7
yWXb7Hy2mPmjzHL79hZjsTbOa6ZpeNsbnRjc6lXaaarY7R2yc+SPW5fxwc2d3kpOleLW3Zns/kst
nv8A3Q7qxOvc9kpPVxOPvdxFuagR0jk0rsZp5fFdTu3d60xzg2/CkxpaNIbW3672i13Y4xdqIzGf
Ucaktlc9xkbUU8rzqB9y8hlj1Obq9ELuOBkUbImlxbG0NBcSSaClSTqSlY6Y0g6IThjQQfELMxqR
SITokICAgICAgIIHpohCWpUbz5M6IbiOpCqj1ZZ0UzI7wOqv6Z09pOkRrKO6Q9CFKNIjijF6ykdK
9lS4inxVVs+Ovizalp+lbOu3mhZICB1ZQEla+bfYsVeuddIRphy9UdXIdcTxwyzeox5a0lkclI21
oertf3LOLeU3Mf4onX2+3ksvXpat5T3v4JwWCR/L+RYzF3UJAnsmXcT3t3Dc3RxYdW0PRdfY9g7p
vJ+SnCfGeEfk0s29xY+blPlPv447cifF9teFZTneafT6GG1rsk2Hc87oo5/lYC7ovWz9hb3a45z7
qaRijnpOs8eEcNI8Zjxc/wD5it56cevUwm35t7tO81jc3rcP/wC3fGNr3MhngeyfZqCBMYIXeUBb
222XYsE11434cp14+7VpbnNvLx+PgxXgftL5T3K5gOSd0+YZXO4LHMdFiLKO8umw0qA7cBLted5f
qRp08Fu7v7ljtMzXaxEfCOUxq50bPLuPlu7Q4h7TexnF3277Phtje3Vo57o7u8jZcztL27XfzJA5
2oHxXj9797dy3s6XyRpp4Rpy4+DrbL7fwYbdXF0DiOK8cwMbIsPhbLHMjADfp4I4zQfaxoXDzbzN
mn57TPvmXaptcdOUPc9Nu0M1oOmq08lIyc2xX5eSg6xtXEOdE0vHR9NfzWvi2WLFfrrHFbGa0cNU
30kI6Aj8St6Lyx6tgWkA/RU/Ep6lj1bKjII2GrW0KxNpnmjN5nmqUChoihtCjOOJEkjRt0CzTHFZ
1hG9prGsKbQrZVxltPNWI0C18uOLL6ytpW+UgGhd5QfvXPy4ppGtOaXOGquTzXGYyVpx+xl/n2jx
NdgCtGUPUD/XC9NhwUrh9S31acHGxXnPk6LctdHG3v2x7MBgeAc6sm7c1iOQWzLS56xsgdc27SCz
5TpI7Ur0X29lvnw5sc8axWZ+Mxp+jjd8rG2vSacNbaO5u3OYkzPFeJ5CSRsrsphLG6le0Che+3je
6lPtcvG5Kenfo00eq2Pz7aLzz1bDoFhbqhtCzqzqiGgdE1NUVhgQEBAQEBAQEBAQEBAQEBAQEBAQ
EEr/AJHfcsxzQv8ATLHsN/c3v/mn9wU5U7fg9ITQwst2yv2mQBrBQ6nT4LXzTwbuqndXPpRPdQuD
QfKOpXOr12vEectXPmitZcg90+8WO7fcoyeNinZPyDO2rYsZZtaXSEucRp4DRpOpX0vtHaK58FJv
wisauJOebzK27L9kLu5ycHdLmjZbnkeQdG6OxuH1EMcZL4/K3y/r/Yuf3fuOLWaUny4w3NvtfF2Q
yN7HxCSMSASD0wzpGACK60Xkc82tkrMcnUriiIeothkQEBAQEBAQEBAQQd0KhkjWsswlGqjjjTmy
puLKkE9PBWTkiPFGb6LZtzDICYnbqafBU23ddPl5o1vF50TCeNzHPLmsYyoc4mgFOvVa9vUz8NP4
lO0Vo1X3A7y9ve2dlNkOWcntLCFhDQw7pHVLS7pG1x6BdPt321n3E6xro5u57pGKXDuc9+2V5Rcy
YXsx29v+X3l1RlllYYWMia5p3vr9RPH+gfw+K9ztftbZYJi26vpSOfl7PDXm4+b7jyaaVrGqSw4d
7tu97AOf8hg4XxC8PmxVqI2XjYpvnbuZA8VDdPn6rby7rs3bomdtWLW4+emsctdfD3I49/uc/wBX
L+rY3GvYX2kxL4snmZs5y+7dV07b+8lIc6vUhkjBQUoFxd197bjp0xVrHHw/u3KdvnPxnV1Hxftv
xPiQtYuOcZsMbZta4SDaXzDc0t0c8u+yuq8Xm+4e77zJFc1fkmOM6+XGOGunP2N7F2mm3tGSJ5fr
wal7+cvfaMwfb3i7ZZsnnZ/p7+C0a0OihfsYXEuoBUSeC9R2inRivntHzRXWPwltzNLcG+eCcYtO
GcSwvHbJs00VlE4meYgvc6Z7pn7jXwc8heV71vcme82nxmPyW48NK8mXRD07lrGwuaHAkv0p0PXV
WbfF045156r7aTXm9FWKRAQEBAQEBBK4VFFmEbRrCQNos6oRXRK2eJwk2vB9F2yT7HaGn7VGY1Ti
dHmZrK2uKsJLueUNcRS1aa+eUjyNFPiVLDg67xGjPVDCuKY2f6m75Jfwujvsi1zPRNNGBwAOhp0Y
FjuG46Y6Y8nP2mLpvr7WmPd9w3/OPZnktvBbm5v8JAL6xhBoS6KSOSo8P+7XpPtHdelkiLcr1mJ/
CXO79g9XpnynVW9onJmcg7McDkubgOyOMxzbHIQnrE+FjIw13h+g9FrfcO36d3NojSNI/J1u1ZIj
a9Hjq6tc9jG7nGjfiuG3EwIIqOhQRQEBAQEBAQEBAQEBAQEBAQEBAQEBAQSv+V33LMc0bcpY5hj/
ACr7/wA0/uCs3HyyqxQ9Imd0MrWgBphAgd47yDWuv3LUxWi88VmWdIc194+91j20wsuKw7o+Q88m
3NxuEbue90rwXtDgyppqB1C9P2vsk7j57RpSPFwtzl14RzaY9v8A2ug5Tya67udx2vu+Sve5lljZ
gHRw1YGirXBzv1u8V1e8b2+PHGLDrXp56TzjRZstvEcZd+WwkY1wk2hoe4QBooBH+nxPgvnFK3y5
erwd+ldI0XbSA5tTqflW7fJFJivjLEyrqxEQEBAQEBAQEBAQSSGjHFZrzSrzU2nyk/Yqs9tIZs8K
6nNtcSzvt44YKN9bIySsY2gA6g06LXw4L5Z4NDPeY5Oae6Pup7Sdv2y28nIhm85EG+hhMcJJ3SuL
qU3QskGmp/Bes2P2lnvMZLVmtY8Z/o5O63VorPRM6+xyrd8s90HucvHY/i+LfwbtzO8skyTi+G4l
glOh/mTRVIYP4PFd+ldh2zjbS1vxnWPdy+LSxzucs8dWzODewbtnibtvJub5HKcsztwK3r7h8UkT
ntIaPKYXHRrQPmWlu/uu2sxiiIj2+74Otg7ZGSPndo4jivHeOWkFpgsfZWeHjbSezbD53n9NCCAK
Gh6eC8xn32TPbXLaZ4aazLoYu04Kzyj9GW20tu8COK2EbdAKCgWnnpGSOF4/NtftcVOWi7A2N9MC
jB/TqtSmK2GdecMaafSxfk/IcdxrC5HKXcscLbG3dIzeabngeRv3udQBdDt9r7rcVwxWdZa28y29
Kebnrs/bXXKsnl+73JbCSG4mmkgw1g5hq2Jr37XtBBcNGtIK6/ds9dt/jrbSI1ifbpwaW0ra3GfY
6wgbWGMl5O4bqnrrqvP61zTr4On0WiFRv94K9aK6bRyV0mdVwsLxAQEBAQEBBBxoKqF50hmEoNVi
ttSYWsgZEXAABsjjJKfuHX9ivrCi86NW5a4fynkNrjrM+rYY9zzcOGoEgLaV8P0lbmKfS+aVMX1l
syK3bbwwQDXYKLl7jDOWdWzWnTxeJnsVFncVlMHfGsWTjmh+NI3spr1+1bWw3HoXrMc6tTdY/UiX
zl9vXJ7jsf3w592U5gHWfHeTZB15wrIz1YxzWzy+Rh1b5hcM+C9l3zttcuyjuETxtNY08uH9nM7d
nmM/peyZfTy3bs8vq+rG5u+Op8F4h6FdMcHta4dHCqCZAQEBAQEBAQEBAQEBAQEBAQEBAQEBBb3R
e22nMZDXhh2E9AVi2uny81eWdKTLx7D0WxPZbDc9x3TmtRVYtebV/wAnNDazFo1lpDvp3rxfaHBi
WSf6jO5VhteP4uPYXC5dRjXuaTVw3PbpQ9F1/trstt3kj1ImK68fb7Gjvt3NZ0q0p2I7J5rkXIrj
vV3XkOW5BkqXOFtntdFHA3cPSrAKRmjGN/SvQ957xTDpt9pOldJrbz4cOE80Kbas0m9uccXSfbaC
H/Cb66hhYJJL5zHnaCNuyPoOg/BeW7zuckZZrrw1/Rt9vjqrrPk222NrWloqQTXUkrSisUjg6F7T
HGFQNaXMcRq3oqfTre3VPOOSuvHiuFcyICAgICCCjqJd7QdpOqaiZZ1EVkEFKfd6T9oqdKD8Vibd
PFKnNprurzrlHDsFc3fHuNXGXu2RPdF6bS4VaNNNjqrt9q2G33d49a3Dhw9/xcvuW5y4o+T2uGcF
mO9Huby+a4lnc/k+2mPx4D7mGCAwyPYQGgNfGYHGofXqvWb3adt7Zhi+GmttdOM+es+3yeewbndZ
76Xnhp5Ok+1XtM7Q8Dl3S2cfNsxC5z5crl2fVyAubt6zvmI/PxXmd99z7zPHpzbSsxyj3vVYNpjr
HVpxdV2mIxuPt4rXH2UWPtoaenb2rBCwU6eVgA8Fwr5LX1mZ11bGkL4RRtBAb5T1b4fkqPSrrqzq
oy2sBjcPSaK06ADxWM2KMtJpPKWLzrXilbAyMN9MU01WMG2pijgjSlZW08skU1vA2B0glqXza0aN
eqt1v1TpySvaaxwct9x4cl3G5tj+31g2R3H3SMmz9xE5wo+0e65iBkZqAXxNBFdRodCvUYOna7Sc
9eGWJ4T5ROkT/KZc+N1kzZIxW+mfY6UtcXaYTG460gt2j6WGOD0oxtYdrQ0naNCdOq8vuo/c2m2T
jMzM/jzb9KRTk9+ONgY2gIFNAeqhixVxRpVZNplO5uu4DzDok0jXq8UY0Uy94OquiI0T0g3PoTuG
p0HwVGabR9KE8FD1Z9xFQfg3oqMU5pt83JTbJ5IMuZ3OcySEx/wyDUfuC29VuPjzVWyOaAJJA4jq
6gFfwUb6xyWzVJcXBhZ6m8AUo1p/U49APtJWtac1vp5q9YieLmzuv7muK9tcgzjkLZM/zebb6fD7
XYbhrXMDhI9oJeAdzf0/qC9P23smTc1i1piI0/m1M+5inJZ9jvcJed1c5yjj95hZsVfceu3W0nqt
AoRFFJQjaP4/FVdz7fG2nSvm18W6vaXUQMm1jXEOdTzkfFcOa304upTzTh235kxxxZtLCuWZa5ji
diMVMGZvIRg2bi0ODWVO47TWvla7wW7ir5tLLaUnBsDHhrWUTNc7K3O1+TlcSQ6TUktB+UEk6BZz
Tx4IYI1nizwxtcQSNW9FR1S3vDRRfawuMjyDuezYSCemvT4dVXFIidfFGaRLhn3jdn5+UcPsOe8R
s5G897a3bMxi7qAv9We3tW+rLbuDPnMhhYBuB/avYfbe6x7i/wCz3UzOC8xOnL54+njzjnOvm5G9
20YI9bDGl+XwZl7d+/bu7XbvFZaAxX/NcdvtOScb3tjns/SkdGC+ONpOrdhqWj5lw++duybTJpTS
I0156+K3Z7q9/rdWSSzNY0RPYPvp0XGjd48caZNdXYpOOY4qkdw9zQ3c10g6/BU4+4Y8mTSNdNGJ
6fBN6lx/Cw/j/oW562P2sfKpf4hatJjdcxCZuj49w0PwULZInkjrCX65tavmhjj8JA+uvwpQKuL3
Z1hA38f6bmF33uAVsZI8TWqu243tBa9oJHUUI/BPXpBrUjdNvJdOHtpowNA/aoZtzXp+Xmz8s8ly
HErOPLrzY0RqVZbXTgA3V1Oirx+p1fNyJTK5gQEBAQEBAQEBAQEFKdnqwyR1pvaRX71Kk6TEo2jW
JaW5HzzEdueIcg5Vm7ttrjcf8ty9riC9xYxo2tG4+Z3wW3tthbebrSvKdHPyZvThxV2Q4fmfcN3B
u++PPLSZvGbOdtvxSxe5rY5hbOfKycMaXOAdvYfMR9y9p9y7rD2XBO3rOk8J198/2aGLFbLbWX0a
Zut7eaYj6a2t4fTgtdKNa2gB0r8Pivmew3M77LNvKfzdrLjmmC3uYh2ttLmzwNzbX0RguH3b5BGS
D5S1gBqCR4Lo94mJzTMeant0/LHubPHT8VXfk3svJO3qFXTxYryVlIEBAQEBYkQUR4tyy7N650cZ
dCQ2jqj4aoPXjJ2tDtHeIWYFRSBBK8EtIBofio3r1RoQtJYy8bXsje3x3AlZx9VEb4ovzWbLKGCQ
y21rBG+T+9eG0cQPtCsnNa3irrtKxK89KVs8Jg9NkAr9QCDvOhpTw60Wv6c9Wq7lwXqtBBK80aSe
gWY5o35LV1xGxrXudRjiADQ+KqyTPVEe1CttGme8PcL/ACrjY8ViL1juVZl7Y8NjQxznvq1xOtNo
+X9RC7XbdpGWdbRwiP5sXtrCp2j4NkeIYv18zI+45HmD6+TLy13oktA2kgAdQelVpbrdRktpHkqx
YZrbVulodt3PG5w6BazbTRuLmBzmGMnqw0qPyQSzyNijL3GgFNevU/YsxGqGSdK6qQka9gNRqNPB
UWyTFtE8dtYUpJmQtL5HBkcYJe8mgC2aU6tPNLJyc/ZnPZ/nHK7XF8Fvv92Y9/8AvjMNAayBzHEh
h9QVdu208rSt7NgjFj0tws4tJtbLHk35ZQ3cFnawXUn1c7GtbcTjSpA1PQfuXNng6+Pkr1a1zvU8
XUYPjpVTiNUr30hyp7iO+l326trPjPFHQ3/PuV3EWM4xidjpHCa6kbA2dxFGtETpGuO4/gV29hss
d4i+T6XC3e5tWPl5tO3t7dcUx2FxOUgsOQe5DmMMrbvNsY6SO2je/dGXU2sHpt9Fnynp49VsW3F6
8Z4UjXSPPi065ZvOni6s7Q9upO33Gbe3yRhy3K7usnIc7AKC6mdQbwCGUG1oHyjouJvt/fNaZnzd
TbYZhuYAsLKiopQu+B/0rUi3VGjq66Qsr+6iijq54ap1opm+rFsbipLvJSchuonGa1c+LGNqPPCW
03U+0vd1U5lCa6swhY4Ssl9LYZmAzf2SBoOv2lRmeDNKaTqvlBepncTSmnxQWt1bRyRHfH6gbr6Q
p5qfp101UL5vSjqYtSL8JfNru37ZO4nCO5E3fX25Xz8Nn8m1rOUcJc+Mx30YAYQwStcxpPpRn+8b
0Xue3d2227wTh3XCdPq9n8exyt1inHxqh/8A7W5Xx64fju4fYzkfHLiwcYr+RotJmNe3R1DDey1F
fgudvPs3HvLxbFf5ZnWOPhPwc6m7vE6TD38V7+O1N7dfTR8fzbL3YS6E2cu4UpUVrt6n4qzL9j/t
8MW6o5/H8nSpn1j2s5tPdizLgHj/AG4zmTaflOyJn/XnYtSvYKV+qUvVll1j3J755hsdzj+1NpaW
N2BJaOvJGeqI3at3hl2dadU/Y7Ok6WvMafx5M+pZkdtlO+ly7dd8cwkMVKiHdJUO8OkhU7YNjWPl
vx/j2Mxey8k5B3rt27WcMw9zToWveP3zBadtvtf+uf4+CXqWVGdyeWWDWjkXCZce6MUuZ4jG6PcP
mLAJnOp8KhVz2umX6bHq2h6uI7ycJu7p1rd5H6C5DC5zJYpQKggUrtI8fiqb9jtXjXisxZdZ4tm4
/N4nKMEmPvorpp6bD/R1WpfZ2x84bPqL4XcBf6fqDfWlKEa/ksRHSx6kKzXN30B1pWiz1RKUX14K
qMiAgICAgICAgICAgo3BcIJS00cGmhUqxrKrNbppM+x8rvclmsv3s7t8Z7J8Yu3R4WFzJ8+2Ina4
xiWQ7m1a3wb1X0DteOnbcE5cvO8TH8fg8zbP619H0Z4bxjEcK4vieM4uKOG1xFvHbjY0NDjGxrC4
geJ2r5r3LcW7lE06+qZ04668nqttg046Ic7v3YviGfvbYepPBYySRMHUkDSlFf2TZ122WtZnnMNX
uGaa1mvnEo8Elmu+PW9zcRmGaap1FDTT4q/vERGaYjzQ7d9MT7GX28ToYy10hkJcXbj9vgq7uhmn
WFy3qFXTxRryVlIEBAQEBYkQURIeqA3qFmBUUgQQd0KMwpEACrjRJtBN9EoMZ6FQrbRH1YlUAo4K
zVOZVFhEQUbhxZE5wFSKafZUVVWbL6dJt5MW5Nd8+59he32DlzGUuWMErH/QwudT1JQ2oaOvUkBd
Htu0ndaTHLhM/Fo5b9LRfZ/jGZ5rnc33W5tC8ty0m7jmLmaSLeOEMgDmh9SN3pF2gHzLqb7N6ERh
pwms/pr+pgnXjLq22Ja6L1KmWYHd9lBWi8xaerLEx5On0/LMvRV6sQUp3FsT3NFXAaA/FSrGssxX
q4MYyN5bWtocjmJRZx2wc9rN4G4N1/Hp4LGPbTkyREc9eDV3GSMMauDu+He/kfJ+Q8c7Ydt2zGfm
jg7I38ReXWjI/Uq123bSohB1I6r3Pbe1U2+P1cvCfCZcz9/6k6RLsztjxGHhOAs+POd9Tf2cEZvr
8ijpnlu0knWurSeq8fvN5GbLp46N/Dh0+Zs9adubcq1p3B5nYcEwedy9zKyOS1tHXlu64eGsfLpG
2JlaamlaDVdDY7b1rxHg1N1k6YfObtjcZDLXE/d5lnLnu7ndaSUYbj0gLm4azA9SdwBBcyjLvSpb
XZ9i9vfbejwvww0ivHzny1+HGHCx6Zr9PjLsTtR2TtOAXl7zrMz3PIuY54brx9yQ424eQ/ZHUOcA
3a0dV4/uXcsee+lfliNY583b23boo6Msmsgt4YInukZGKNe41cdfErm6Vtx4OlGGKRor3L2tiLnO
p6RDzr126qFJrNumObWz20hh7Gv5LeNuKvtraycQGGvnI0+z7Vs3r0Ro1qW6mcxFpja5oo0jQdFr
2nRt04qgOtFXW2srNEymwIKUzg1lT0qnpxfhJrot3iOUDcdKKqsXx24I5MMZIeLcYe1vnPZPHa3E
QJpHJGHmnwNSujTd2xxrGsT72tbYaLCPiXGI5j/uPHRyU/vPRYCteO+7q1+m1rdPvkrtojg9eHHW
9oKWTbW2HgGsA/cQo33k385n3rPQlfsg2gOJaXkVc4CgJVNs158CNuiACdodr96otbJPLVKMPsVA
z7arNbZI56szhUpLZs9WzQMlZ4B1Dotmme9fNGcLEuQcQ4vlLZttkOPWt5G+UF1Y2VadpG7Vp6VW
xXul8fG1p09qu+PpjXRpXNdkp8K6TIdteWT8XyJbVltI7dGSTQ+Vj4aeX7V1cO+rmjTJGsecIe5g
GF9xGW7f8gteCd8cd6WRnvBZ8e5PBFJ9PcMZIIhM91JWt31Y7V/irNz2mLY/UxTw0mf109jHXpPF
2dh72DI20N7a3cV5b3MYkhmhIc0tdqNQT0XnPRtS06r8VtZewprxAQEBAQEBAQEBAQULo0t5j/YK
nj+qFWaaxSerlpxfLb2i4WTmPerujz/Pu9a+wt1Jb451Sz02+lAPlbRp0kPVe++682LJscXpR4/p
LkbPb4Mk60h9MYjby27nbxI6QGRpGnUVHRfLe07ScFOq3PWXoJ9WnJg/cWWdvGLhts9rXTN9GQOA
cHNc0mlCD8F2tlkw3vbJaJno5e9ydzaL2it+cszw0JixNhC5u0GOjtvl+J8KLV3u5x5LzadebZw4
pxxpD2YSHCg6NJGv2LSpupyTo2tNY4qmu9o8KrfrERCUREQrrCAgICAgICxoIUCaBQJoIrIICCRz
Gu6hR6YYmsTzSiGMdB+1OiEYx1hM+oaS35vBSrWNVlUm5+3rqBqqK3tN5jw1Yv7EgfJ1J6eFFZuL
dFdYQrr4vEyWVbFjb29MnpW9pE6WZ7gOjBuI/FV7TBbdV6MnHWdPyZ3NujFa0c/7uDrCe+90XObq
wvmT2nbvg+SdsgFWevIyYioli2uIPodC7xXp81Y7di9PHOmsaT/8saR+bh472yTrLvrFY2ysbW0t
bRmy3s4WwwMaSGhrKN6Vp4Lzt897WnWdXVwUrzXwa1sok8aKcY4jk3+caLgOJ1BS2kc1cxotZbps
Tw2adtvV9Iq08+laCqr9SJ4QxOkNfc/7hYDhGGdlOTZFuPYx7WwY4OaJbiR72siDS4tPzkVoVZix
ZOqLW+nxlC15j6ebn93IOUcuhy/O+X3JxvbzDW0s2NwLmNikuSBuafVaGONWsP6j1XosOLF10jDG
tp8fL26PP722a8/NPDiw72k8a/zgc/3p5Fx//DLnk91NJgLOYEm0ig2WgDAQGjd6LnafxKXdt7nm
IwTbhWeXw/us7fsYn5p5zDuX1ZI22+0j6m4FS+g8BU/vXl71pj/zZPDh+Lv4qTFtLclaCS4HqCS6
bK4dGbWin5LX9b17x6f0+Ke4mta/LGj5ne9Tk2V5tyPhnZji97I7MXOQhvMtHAaEbPUftcWebbSM
GnRfR/t3t+LHgnNljny4vK7ndXtk6dXX/Z3tDjuCOkyl9btl5Jkre3bJcguDIvRDy5sUZo2Ku8h2
wCugPQLz/de5X3VuFp6OHD2+519ts6Y466x8zoJ0TSa01I1Xmsm2radXRraXnukZDHcy0McdoXBz
afNRoOn5rZw04RVDNmnTgxHF5WXlM8ro2vhsLZxZLERtL3ahpqNaCnxWxbb4cPzV+vzc7HfJlyaW
+lm1pZwW7AI4wz40VVrzPNuxhrHJehoAoBQfBQnisiNAABRisQzqipAgkfG2QbXiorX4LMToxMap
RBGBTbp95WeqUotMKUdnBG90jGkOcauO4nX7qrEzMp2yWmNJVDBEX+oWAupSpULViY0lX46p/Sj/
AIG/klaRHJnWTY3pTT4KeprKQW8QcXBup8alZ65Z65T+mweCx1SdUo7AsTxY1W1xBG9g3A6Or8xH
gqsm2pmjS0HTF+EpDa25b5omuI8XCp/MqcWnFwryV2xVhqruX2y4x3Gwd/iM7jrds0kMsOMyZYPX
hlkaWsfHIKObQ0IofBdbYb++KfGa+Mezxc/PMuJ+3fdHkXtb5VN2x7s5G5yvF8jI8cV5FIAWtklc
J44S+XaTRjn/AKj8q7fcO113uCuXaf7kzx/7sRMe3x0Ubfc2peYt5Po7Dmorm3tryzcLyxuRubcx
UIp8dNKLxefNXb1mb6ujXLNuT02TmQbmu0pUE/AqnBv8WadK6renIlEzy8tDxoFuxSddZ5Mziy6a
8FUOkP6gVXl1jkRW8cz1dtWueC8/KFRXNpPzJ8uaWCSd8jhI0BgHlI/+C2IyUty1Sma+C6WURAQE
BAQW92C62naOpYQFPHOloa28rNsN4jyl8gf8y3ftG9wuSnzJlPbvnMm7IZb03TsilkjDWgthG8ea
Fv6SvoG52ePe9sx+nM6xM6/zee7X1bSfm8v1fVLA5zjvIcba5vA5KHI47IxMktZoXbtzXirSW/M0
kEaEAhfLs8bmMc16dP4971dd9S8c2uu7d1eW9njLOyj9d11ON8baF3yuppX7V6HsPb6TgzTknT5d
Wh+3nLnpfwiW08NNLPjbFxYRtb5wQQQdfitDLt8cWmI4w69orrweqyeKGocdu4knQnr9wVf7eteU
K7QumSxybSw1+FQR+9Vdc9WiCurURAQEBAQEBAQEBAQEBBTlJbG4jqKfvVWe3TSZYtyUgXFn+sNU
28cNfNmk6rd8ksb4mhtY3u2vd8FDNE5J6YTtaIjVwl3x5tm+6fPG+3fgd4Yjl2Qy8oy8LSz6JlnM
+8IMkg2u9QWoZ5Q75vDqvbbPZ4tvsrbm0fPE8PjpH6y41885Len5uru3vAbDgPGsZxaxgMkcFuxt
9kKj+bK1gDnHofManovO7nPOWZmZ56/DVdjwaNkQtDGgBu0AUDVztOLdx10hB4B69Pirb5IxxrK+
J0SOkijA3OoHaAgE/uWtf/PyYmzSPdru9x3tlaB1zIctnr2VrcTh4WPle1zmHV2wANHlPU+K3u39
ttM6zyaefI1LxDtpm+eZjEc/7uWUl7cxSB+D4/vYGNY8VD3hhPyF26hd4Lpd13eP9rbFij5eE6/G
FW2tb1I1U/eQcxi+w2ctcDZG4vWTH6O1hIbshZFMNxLnNFG+XxXQ+1qdeXWI10p/Pgq32Wsc58W3
ewecwPIe0fCLnjmUhzGPfZuDryJrogXMmkbINkjWPFHgjVv7Fx/uWmeu5vNa6TrHD4NnZbivTHub
H5ByXA4WwmyOVycFjb481uJnGpY2tHeVtXH8AuPte3bvuX+CaT80+Gnh7+CzNu60jWsuPuU97eQd
1M4eFdlcRcZjGteY8xysM+mZANGOI+rdCXUcT8rD0XtO39qw9orrn+qPD3fx5udkz2yxOjRnEuGv
7ce8LiVryPLvzF1f4OT/AHpOK7rotujtG1jBoxtOlF0O8Z53e1pfFWdNeXwlyKR05Z1fUewu3PuJ
beQgyslkNOhaw/L99aL5hfc5v3MY5jSNHqdrPyfFfXORtbeolmEVB5i4EAfjSi7GOk2hHPfpYJfZ
m5zORZj8Q36m2hkpdSsI2uoKmhJAPh0W3FIx11nm063m86M/tIba0EcEUYie5tdg+wa6rQtk1nSX
Rri6Y1XMofTyCpRJPHu2N3aOpqgnQEBAQEBAQEBAQEBBTl+UfepVSrzQp5StfOS8i4x7b2KSC9/n
MMxkjpptANW/ko4c014NTJh6pat7u9nOMd3uNxcf5DaEiyuGXOOuwdro5WRyRtdWh02yOHRek7J3
u/b8vXXjExpMT/HsaWbb6uA8RyTvN7Q81JjuXWFxyjtMXGWbkB2Tm3a4GMUjheyU0LWnSM9V6Tcd
r2vfaf47aX0iPdpOvkrwzbHPF3x2/wC/XajuLjMff8b5fZ3Dr+zgum2soktnsEzA8Nc24ZGQRWhH
VeG332juO2Xm01nnMxymJ6fdy+LoV7hTlM8m0Ishj5HOliuopGU1ka9pbTTxBouTGbeWyTj6I4fx
5+1dPcsXTzeHmu4vB+NWzrrNclsrKFp1Pqeo4dB8kYc7x+C6+Da5snDp4qZ7hjnxa3xPeGPnOZZa
cKx8uUx9vIWyZJ0boWuZuAD2+sYyQaEigW3l7dTHTW8/NoxOX1OTeloJhP8AzXipiqYhXQ1GtVzf
TrXjGqzFW0TxeksLxAQEBAQUpg10UgcaNLTU9FXli00mK8/BidNOPJonO8C4n3KxOe4/yXGW2Qt5
HbYb2WOOSRgAaQWl4NCCuv23uGft2Olr3n2xaeHjz1c7c4ovXhD585TsN7jPbVfSZ7sDyi65/wAd
+pN7d8EunSbQ0uBcxgbO8eZlQAI/Be32vde0d22s45rSttfqiY8PDq0hxfSy4ra6vWn98GHnz/DM
X3P4nle03K7S9ijz93cxz+iKAhzt7re3FOh+Za2H7X3efZ7iNvraJidNImfdxhtV7xSkaTzdw8P9
wPajlDIGYjuVib+R5IY2S9gY92n8LpSV8/z/AGr3TacckX+MS2MXdqT4t12eXs70tNpkrS6DwCxk
crHkg9KEOPVadKZKT80y6mLP1vS2+pJC6QFrmOqADVbsaaNrwXqirEBAQEBAQEBAQEBAQEEklNh3
dPFQyU66zDMRqpb2htf4RosxHRXT2I3noaF77d4Md2k4rc5i61ub8iGxbv21m2ucKaHwYV3uwdqn
fZPdxn8XM3O804NYe0fheRx3EbfmfNLBz+c8nuZpp7+4jPrNg9CMNbueC+m4P8fFZ75v69cY6X+W
axwieHOf6KNnj/yRM+38nZ1QuDFtXb6UpOqzolELHIywQWc01xcNtYIwHSTucGBoBHVxIAScM5/8
cRrqp3GT08c2coc09yNr/jE3A+2+Om5JyJ7nWzr+33yQwyE7Kl0bHA+Y9dw6Lt7XtEYIi2WNIjw9
zl133VOkPf7Ydm57TIz877hT/wCN8zztZLmznAkht3N2xxiPe59P5cbeniSs73uFZjoxx0xE844e
Dbx16uMuiXtnDfUe2OOdrj9O0kGgOh108F5vLe2Weivi2sWDjqxjmHHcdybA3PH88xt1a5WKSKQ+
mHNG8ba61AoHLo9v7n+yyVtE6TGnxcvf4JmdPe+ecvtB738EyuVPZ3vnfcf4tcyVxfG9szIrVjw0
yNbsvom6vq7Rg6r6Bh+4+37msTnxRM+7q/RTt9reI4Sy3h3tF5rkMla5Dut3tyfKZ3PMl3x4PkEU
m0bhUPu5gQHa/KtTJ96bTDPTtcdIv4TrGvt+XTXknXadd9Jl3Fxni2F4lj7fE8cxUFpbwMbHJcMa
xjpCOpdtaK61Xz3u3cdznzReZtPGZ8dI1l1abSta6OWPcx2f5Vy+7w/cntnd05nwlzWRYrbQzgF+
5u8PaQS2Y6UK9j9r93xY6TjzxwtE6TPg42723TbWGDca9zneffZ4/P8AttzEHJDGYbnNj6j0vUa2
m/Ww+XcSab/xVe+7LtqR6mO8Ty8vz1bNN10110bi4jxnvNzbIjNc15CLDjd55zxRjHtewVA2uJmp
0B6x+K4lpjFy5rqz6zprBYDD4S1gtsXbNtoYW7Y49oaQPuAC1cmeb85bNNvFeL3tjd4d+oDT8VV0
8dV/V4KiywICAgICAgICAgICAgIIO6LEzozCXRJr1MpNzVH0IZ0U3hsrdoO3xqFTuMFrV0rPijNI
8WNZTC2XILKfF5vEQZK0kG10dy1sjHDQ/K9pHULb2O+z7a8WpNonzjWGtl2/VHBxJzj2A9ruQXt/
msHkL7hOTvbme7dPjXNjY2SV5k0Efp0AcdBVe22/3lkisRnr1xp4z+POJ+Lj5u1ZL8mD2XtF71YU
S4zCe4rMDBvZ6YilNwXNaSHaH68Dr9i2b/cnbMkaxgrFvHlr+TSv2HP5/wAmfdv/AGO8K49fHM82
5XlO4uQcdz2XrjLHWh02SPnqKmvVcLc/cFb/AO3Stfw/s3Nv2nJSeMz+DtvC4XG4KwtLHD423xtn
aQRwWzI2NbSONoawbWhtKAdF53dbq+bWdZnn8Pc7u3wdEPdgka6VwqC8N1P4rSwVyxaZtrp7Wzeu
karxbaoQEBAQEFOXWJ9fgViZmI1hC/0y15hYIrXN30ELdsUhq9hJPgPjVW9xn1trjtfjMz/Vr7fk
zG4s7cRhrIw2kjAS0kGm4dSFp4MNdpj6cUaR+P5rsuGmSPmhyH3N4bxbmPdPFca5BxvGZTDyx+pe
RyWkPrOr6QJ9cNEv6j+petw973+wwUttcs1taJ9scJ4cJ1j+TjZ+24LXiOn+csZ5f7EOxPIYvqeO
4+84nmGgejdWOTyMbWuB6+my6Deh+C6GD713s6fvpjJHjwiv/liEP+IpSdY1hqpntS9x/b15vO2X
effFaH1LW1yFbt5LdWspcW9xUeGpXcx95+1t7Gmba2rafGLW0/8APH5JTiz4o/xyjJ7hfd72reLL
nXax3cJtvo7L2cbbdpHzB+2GCAdNOi4e57Rstzf/ANJOlePjM+7nMo1326xTrknWvjwjl+DL+If8
STtDfZCDAc+scrwTkcr9ps7mK29ClKgl7rnfqQR8q5m4+3M1fomJ/H+jbx92x346T/L+ruHiHPMD
zmyjzXGsxa5TC3TW/TTxPq7dSrgQARpUeK81uNlvMNtLafx8HTxZa5PpZYLiRxIY+p/tACn3Uqte
98lazHi2LY9ITCScOG6Rpb46f6FHBOaZ+aVHRdcBziKg1C39EZi8Ibn166Km0XjjqRfin3O+Kh1W
TRBKlFpZRBUokTKYICAgIKUwLo3BvU0p+ajbq0+XmxaZiNYWnpzbSHEUp+z8lrUrnm3zzGmv8eCn
JNrV4vm57ynwcn7i9pe3EwmmssnkGz5C0HlbIRHK1v8AMaQ8aSeC+i/bVrbbFOSs6a8I93/bDz+4
+t9BHMdZNNjg7SOCayhjNtFMSyDY55a6haHkUFaadV803dvT3Nb31mkV46fH3ex6XaUxc5jxXrnX
7WxzPvKOawGa0gY14JAqQHOAK2J1z6ehOnv9vLzbFsuPjEQ1X3M748J7W4t2W5ZnDjDG4NZimtid
dTEtJADHuaBWldHLr9t7LvM063mJr5+Gv4NDPuopycw4bmXez3SxmPj7Ze2/bK5kEeQfewRC6u2R
UmHpvbFKW18oO2UeK9Dmpsu34JnHrO4jSa28NJmInhrpy18GlXNO5t0Wj5Z/7XVXbzstwftzbM/y
/jmPzc3pnK5WaSSeSWQVL3AzOftq4k+Wi89uO459x/uW1/CPybdNjhpyj+ctxR20MbGxtaaN6Ekk
6mvU6rStPVzbFaRXkjJbQykF7SS3pqR/So0rFZ1jmurkmvINtAWtaWbmt6AklU5NtjvOto4oWjq5
ost4Y2hjYxtHSup/Mq6lYpHTHJGKRHKEgs7USiYQMEoBAfTWhWvXZ4q5PUiPm82YiInVN9NDvD9p
Dm9KEgflWi2Z4rPUnTRK60t3GvpgEu3Etq2ppSppSqzE6cmvkw1yfVCm7HWT3tkdbtL21o7x16qy
M14jTVCdrjnhorC2gaKNZtH2VH7lCbTPNZTFWnKEWW8Ubi5oNT1q4n95VfRC6bTKrQVr4qWqGka6
ooyICAgICAgICAgICAgICxMaiG0HwWY4M6pfTZ8FnWTqlD0maGnT7U1k6pQfDHJTcDp8CR+5Zi0w
zFphSjsrePftaTvNXB7nOFT9jiVG3zczrlUFvAOkTR+CrrirWdYOuUDbQEEemGg9dvl/dRLYa25w
zF5hSksLaUAPa+jRQUe8fuKnSsU5MxltCtFBFD/dtppStSf3qdrzbmxa825qyigICAgICCnL/dv+
4qN+UoX+mWB2IMPI5myeV0wrGOtdPs+5W7r/APTxe/8Aqo28aMxdV8ktNW7mgH7WnVU5fpbM8nOb
CzJ97ria2c14srQNLiCA14+n0IND4Houzv4nFtsEz/02/Npa/wCaPe6Ja25awbzEf9UH+kri5Mdd
xWNdXU6qytTZxSyes6MifoJWEA0HTrVa2PtOLFbqi0/x8C0RPEnsXSwyRSzuIe0gONCR+xbX76uO
0VhRlwVy0mnm11y/tBwvnWPucdn8JaXsVyzYZS0iRoruq09Ov2LtbTv2TBMdNp93g5Nuy0r4uH+R
exjK8Fy95yzsTza+47lTSa3wt1JE62MzCXjbSFhFXHxevU4fuXb7uIrua6Rrzjl+stPJjyYPoWuG
90PdXsxlsbxL3IcWmbaXM3ot55ZMNzDA0gvbJKy2luHlu0bdGVqo7zsO23OP1drbhpy8+PuU7bvG
emWIyRw14u7uAd2O33cLHMvuNcqssq17toja50Mtdod/dTNY/ofgvHbvYZsEzE1ehr3TFeeEtlW9
7byNPoklrXOaascPMDQ9QFxLZstZ5L65q38V2XsaA5zg34VWxjy2twmGZpCYOaf1D81fNGNE4IcK
g1CjNdAHVQieLKdWAgICAgg7oVG9prGsMwty812nx0WpTPebcYjmlNNYcl+5/sTyPu1Y4bJ8Nzww
PKeLTC4xM5oN7tkg2klpHV9eo6L23293bFtJmuSOFvHycDf4NbcHP2JyHv4xNo6wyvBsdyd8xo/I
T31iGN20c0loyUbj5h4BdfLt+wZ56bXmI9kW9/8A0yjrlnFMR/HJcf5E97fcd77Dl3JMf2+wFx5J
Y8O+J1wI36EBzri7bVremiqtn7TsNLbeeqa+cT/p5eEc1FaZp4S2z2z9m3DOH5GHkXKMzlOfcqFX
T5PLywvDnEjaaQ28HytAaPsXI7l96X3EenWIrETrwideXxjxbVNleXYNrYvi2GdkTnR1DYoRtbQi
niV5u2tp6p8G5g2tq2i0+C7b6sLxFb2JZG8+ebc2g+2m6qy317G302BhcXEV1P2mqCeoWBFAQEBA
QEBAQEBAQEBAQEBAQEBAQEBAQEBAQEBAQEBAQEBAQEBAQEFOX+7f9xUb8pQv9MsF/wD5Rb/6h/c5
Wbn/APUp/wB5Vi5svYRukb4iR5VeX6F8ua+APbd93uZFwr9NE7aetCHRL0feaxGHBry6P6OdeNba
ukjup5akLy+W8xHyfyXU1TMrXXyrUrkz2njFv5tutJlWOympDluVwV+qyUxaI4IilKABv2pkxxeP
lQi1p5wsrqJ0w2xPAljIcD1/5dFo+lnxzwmdPismtJ+qIYfy7ieA5XjJsZyHi+O5BDcM2SMu4YpR
T7PUjfRdbYd43G2vHGax48ZiPi19ztMGXHaK9PV4cI1cW8i9jXHMdlZ+W9puXZHt5yeNpks7G0e9
tuZNescM1uKUJHRewx/dOPP8uWtbe2NPy0/Vw69myV4xr+DC7DuH7x+0l1JieT8KyPdSzsJHP/x/
HwXThLATuaCGRXfmDdCd51U7bXYbmNYmsa+HCJ/BtUi+Hm2bjfeBlMh6EeY7HcxsMtHo22ltr5sD
n/2nOsGgCn2LSydirjrMxeP/AA/rq28W/i1or5+1vjg3dPlHM5Wf/wBb3mFtXEB0l2ZGgAiupfas
C5eXbVpHGzd1b9tt/os9SFsD/wBUbTuAP3gBc2/NhWHULXj6mU6uBAQEBBTlcGRucTQCmv4prEcZ
5I3t0xqsXk+R7TuDtdFKnRflpLYxWi1U7qSRt181dVVli1Z4atbcYdVH0yBQ+b+ydVz8+bcVrM1i
0z8VeLbRquYmCny9ANFPa5M2SP8AJExy56/FdOGsSi6taBu1bsY8UcZ01+C6sRCMbCHhxdWisnLW
eEMWtwXSwrSHqsgOqCdYBAQEBAQEBAQEBAQEBAQEBAQEBAQEBAQEBAQEBAQEBAQEBAQEBAQSSasf
9yaa8DSJ4SwLLxzW+Ttbu2OyToX9dNR0NQtjJWtsMVnlEtPLaaX0qyW6mNrauvKElsT5ZaeJa3ct
TaRbNpW3jK/c2mlJmHPPY50OZ5PznkDrUxTSXkluJXE6tEhFNoJb+gLv95tM1x0txiK6fk0tnPqa
zbzdPBjR0C4VaxXk6PTCHpMP6f2lS6pT6pR9Nn8P7SsW+aNJOqT02fBRrWK8mOqT02fw9VPWUbRr
zSOt4nVq3r11P9aryY63jS0MVpFZ1jmlZa28fyxivxJJP5mqxiw1x/TGi2b2lE2sDq7o6h3zAk0P
4VV/XaFNsdbc1kcJh3P9R2MtnPGu4xtJ/aFOdxkmNOqVVdrjrbqiOK8ZaW0TSyKBkTT1awbf3UVf
XafFs6jY2wtayKoG6pBJd1OupqkzM82Gue5fcrFduMBf5zJxXHo2LWPlfC1jiA97WaB72jx8VZt9
nfc5Ix49OqeWvL9VO4vNMc2honAe9Ts9yHlFjw+zyWQGbyD2sghkhtw3c4kAEtnJ8Pgulm+3N7hr
NrTXhHt8Pg0Me7vb+IdbWMr5YI5XzGYSj1GPIAO12rRQADQGi40VtHN0cczPNdAu3DXT4KPq1108
V2kaKimiIJXsbI0seKtd1CjekXjSeTExExpKQQxhoaG6AUAqeixjx1x/TwZr8vJERRt6Np+JVvVK
U2mUfTZ12/tKx1Sx1SiGgdAsTxNUdoPgq5xVnwYA0DoFmuOschFTEKBAoEEUBAQEBAQEBAQEBAQE
BAQEBAQEBAQEBAQEBAQEBAQEBAQEBAQEBAQSv+V33LMMxzeDk2wthbPKdrYiKupXxp4ferY4xLR3
P1/FbZ++ZZ8ay+RYPUba46a4p0G1kTnV8Pgo9vp89Y9q7ef7ctO+33IjLcav8i6EW5vclczM2/rZ
HcTMJ8fs6rq93tpaseyWl2/lPvdFrjOogCD08DRBFAQEBAQEBAQUXsIcJGjc7xH2LI8fPYexzdm6
zyNm25tpKeq1xFKA1/epU3U7WfVrOkwhkr1VmGAs7UcBjzdtnLbi1tBlbPzW2TbTc1wqRp16q/8A
905ssTW15mJa9dvp4NnWUc8cIFy9sk253mYCBtr5dCSa0Wp69ck8G1WJiFyPmCrjBET1J+CqrURA
QEBAQEBAQEBAQEBAQEBAQEBAQEBAQEBAQEBAQEBAQEEKhAqPigEgCvggA1AI6HogigICAgICAgIC
AgICAgld8rvuWJnSGY5sayL/AFsZeePp0H5EFXYJ10am6j5597AeTZxru2nJbg0O3E5CCtf4LZw/
pW3sMPVlj2TCzfcMUsc9t9m1nbPBXQ63L74u0+N3KVR3HNNssRPnP5tTYV0iW/Tdxtf6Z+b71rOi
uWjT79fzQTICAgICAgICAglf8p0r9ixasWjS3JmOa3BHgyn4KuMGGOUR/JPpVmn7KKyK1jlojKIG
taJ1SxKdZYEBAQEBAQEBAQEBAQEBAQEBAQEBAQEBAQEBAQEBAQEBAQSHqUFhkLqztYWPvbltrG+Q
MZI5wYC8gkCpI8AUFzBtEe9s/rxnVrq1H51KC4BDgCOhFQgigICAgICAgICAgICAglf8jqfBYmNY
YtOkavHfbxObNA5lWTsJc2p1d/yCqx5LUto15jrnWXMPNbm7g4T3B4/Hc+hcNbOMc0hp2suA9hFS
DWoaBqvS9v295yRNeTmbnc5LR0zLavZLFuxHbXidg6jZY4nyTDXUvke5x1+JcuPuaxOS3VziZ/N0
9pSIp+DbTrS3c/1DHV48an+tUNlcjTT4ICAgICAgICAgIBFdCsTGol2NHgo+nVnWUaBSiIhjVGiy
CAgICAgICAgICAgICAgICAgICAgICAgICAgICAgICAgICCFAgx7kuBx/ILGC0yNubiGC4bcRsEkk
dHta5oNY3NPRx0QXmPt22du22jaWwtGjKk/tNSg9VoAAA0AGgQRQEBAQEBAQEBAQEBAQUpw4wyhg
q8tO0faswxbktXRPMsLwPKB5z8NCtfJWerVGteDg33V23NsZnMJdcXxUl7ZZue1t7l0bh1bO0PqA
4EUEniF9I+29xinB02njE/y8HH3OL5nY3CopYMFxqOWMxStxcIuYyNWyFjC4H8ar593O0/uuHKbT
+bsYK6U+DO0TEBAQEBAQEBAQEBAQEBAQEBAQEBAQEBAQEBAQEBAQEBAQEBAQEBAQEBAQEBAQEBAQ
EBBI8EjQaoJm1DQD1pqgigICAgICAgICAgICAggehSZ04ig5+008FKNLRqnFeDxsraWdzNbfV2MN
62FwcwSsa/YajzDcDSlFRbuUYJ6ddNfa0MuOZsuWQOhvmytk/kzNaGQAUDaADRXRauWvV5fq36V+
V7CwgICAgICAgICAgICAgICAgICAgICAgICAgICAgICAgICAgICAgICAgICAgICAgICAgICAgICA
gICAgICAgICAgICAsTGokLGHUhZjhGkM9UpHwRPJL2VJFCala2TaYsk62rr+KMxqkZaW8ZDmR0LT
UGpP7ytikRSNK8k4tMRouVlEQEBAQEBAQEBAQEBAQEBAQEBAQEBAQEBAQEBAQEBAQEBAQEBAQEBA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QEBAQEBAQEBAQEBAQEBAQEBB/9k=</Image>
        <Text id="Signer_0.User.Title" row="0" column="0" columnspan="0" multiline="False" multilinerows="3" locked="False" label="Signer_0.User.Title" readonly="False" visible="True" required="False" regex="" validationmessage="" tooltip="" tracked="False"><![CDATA[ ]]></Text>
        <Text id="Signer_0.User.Url" row="0" column="0" columnspan="0" multiline="False" multilinerows="3" locked="False" label="Signer_0.User.Url" readonly="False" visible="True" required="False" regex="" validationmessage="" tooltip="" tracked="False"><![CDATA[www.zh.ch]]></Text>
      </Signer_0>
      <Signer_1 windowwidth="0" windowheight="0" minwindowwidth="0" maxwindowwidth="0" minwindowheight="0" maxwindowheight="0">
        <Text id="Signer_1.Id" row="0" column="0" columnspan="0" multiline="False" multilinerows="3" locked="False" label="Signer_1.Id" readonly="False" visible="True" required="False" regex="" validationmessage="" tooltip="" tracked="False"><![CDATA[00000000-0000-0000-0000-000000000000]]></Text>
        <Text id="Signer_1.OrganizationUnitId" row="0" column="0" columnspan="0" multiline="False" multilinerows="3" locked="False" label="Signer_1.OrganizationUnitId" readonly="False" visible="True" required="False" regex="" validationmessage="" tooltip="" tracked="False"><![CDATA[ ]]></Text>
        <Text id="Signer_1.Org.Amt" row="0" column="0" columnspan="0" multiline="False" multilinerows="3" locked="False" label="Signer_1.Org.Amt" readonly="False" visible="True" required="False" regex="" validationmessage="" tooltip="" tracked="False"><![CDATA[ ]]></Text>
        <Text id="Signer_1.Org.Claim" row="0" column="0" columnspan="0" multiline="False" multilinerows="3" locked="False" label="Signer_1.Org.Claim" readonly="False" visible="True" required="False" regex="" validationmessage="" tooltip="" tracked="False"><![CDATA[ ]]></Text>
        <Text id="Signer_1.Org.Email" row="0" column="0" columnspan="0" multiline="False" multilinerows="3" locked="False" label="Signer_1.Org.Email" readonly="False" visible="True" required="False" regex="" validationmessage="" tooltip="" tracked="False"><![CDATA[ ]]></Text>
        <Text id="Signer_1.Org.Fax" row="0" column="0" columnspan="0" multiline="False" multilinerows="3" locked="False" label="Signer_1.Org.Fax" readonly="False" visible="True" required="False" regex="" validationmessage="" tooltip="" tracked="False"><![CDATA[ ]]></Text>
        <Text id="Signer_1.Org.Gruppe" row="0" column="0" columnspan="0" multiline="False" multilinerows="3" locked="False" label="Signer_1.Org.Gruppe" readonly="False" visible="True" required="False" regex="" validationmessage="" tooltip="" tracked="False"><![CDATA[ ]]></Text>
        <Text id="Signer_1.Org.Phone" row="0" column="0" columnspan="0" multiline="False" multilinerows="3" locked="False" label="Signer_1.Org.Phone" readonly="False" visible="True" required="False" regex="" validationmessage="" tooltip="" tracked="False"><![CDATA[ ]]></Text>
        <Text id="Signer_1.Org.Postal.City" row="0" column="0" columnspan="0" multiline="False" multilinerows="3" locked="False" label="Signer_1.Org.Postal.City" readonly="False" visible="True" required="False" regex="" validationmessage="" tooltip="" tracked="False"><![CDATA[ ]]></Text>
        <Text id="Signer_1.Org.Postal.co" row="0" column="0" columnspan="0" multiline="False" multilinerows="3" locked="False" label="Signer_1.Org.Postal.co" readonly="False" visible="True" required="False" regex="" validationmessage="" tooltip="" tracked="False"><![CDATA[ ]]></Text>
        <Text id="Signer_1.Org.Postal.Country" row="0" column="0" columnspan="0" multiline="False" multilinerows="3" locked="False" label="Signer_1.Org.Postal.Country" readonly="False" visible="True" required="False" regex="" validationmessage="" tooltip="" tracked="False"><![CDATA[ ]]></Text>
        <Text id="Signer_1.Org.Postal.LZip" row="0" column="0" columnspan="0" multiline="False" multilinerows="3" locked="False" label="Signer_1.Org.Postal.LZip" readonly="False" visible="True" required="False" regex="" validationmessage="" tooltip="" tracked="False"><![CDATA[ ]]></Text>
        <Text id="Signer_1.Org.Postal.PCity" row="0" column="0" columnspan="0" multiline="False" multilinerows="3" locked="False" label="Signer_1.Org.Postal.PCity" readonly="False" visible="True" required="False" regex="" validationmessage="" tooltip="" tracked="False"><![CDATA[ ]]></Text>
        <Text id="Signer_1.Org.Postal.PoBox" row="0" column="0" columnspan="0" multiline="False" multilinerows="3" locked="False" label="Signer_1.Org.Postal.PoBox" readonly="False" visible="True" required="False" regex="" validationmessage="" tooltip="" tracked="False"><![CDATA[ ]]></Text>
        <Text id="Signer_1.Org.Postal.PZip" row="0" column="0" columnspan="0" multiline="False" multilinerows="3" locked="False" label="Signer_1.Org.Postal.PZip" readonly="False" visible="True" required="False" regex="" validationmessage="" tooltip="" tracked="False"><![CDATA[ ]]></Text>
        <Text id="Signer_1.Org.Postal.Street" row="0" column="0" columnspan="0" multiline="False" multilinerows="3" locked="False" label="Signer_1.Org.Postal.Street" readonly="False" visible="True" required="False" regex="" validationmessage="" tooltip="" tracked="False"><![CDATA[ ]]></Text>
        <Text id="Signer_1.Org.Postal.Zip" row="0" column="0" columnspan="0" multiline="False" multilinerows="3" locked="False" label="Signer_1.Org.Postal.Zip" readonly="False" visible="True" required="False" regex="" validationmessage="" tooltip="" tracked="False"><![CDATA[ ]]></Text>
        <Text id="Signer_1.Org.Ressort" row="0" column="0" columnspan="0" multiline="False" multilinerows="3" locked="False" label="Signer_1.Org.Ressort" readonly="False" visible="True" required="False" regex="" validationmessage="" tooltip="" tracked="False"><![CDATA[ ]]></Text>
        <Text id="Signer_1.Org.Sektion" row="0" column="0" columnspan="0" multiline="False" multilinerows="3" locked="False" label="Signer_1.Org.Sektion" readonly="False" visible="True" required="False" regex="" validationmessage="" tooltip="" tracked="False"><![CDATA[ ]]></Text>
        <Text id="Signer_1.Org.Title" row="0" column="0" columnspan="0" multiline="False" multilinerows="3" locked="False" label="Signer_1.Org.Title" readonly="False" visible="True" required="False" regex="" validationmessage="" tooltip="" tracked="False"><![CDATA[ ]]></Text>
        <Text id="Signer_1.Org.Unit" row="0" column="0" columnspan="0" multiline="False" multilinerows="3" locked="False" label="Signer_1.Org.Unit" readonly="False" visible="True" required="False" regex="" validationmessage="" tooltip="" tracked="False"><![CDATA[ ]]></Text>
        <Text id="Signer_1.Org.Web" row="0" column="0" columnspan="0" multiline="False" multilinerows="3" locked="False" label="Signer_1.Org.Web" readonly="False" visible="True" required="False" regex="" validationmessage="" tooltip="" tracked="False"><![CDATA[ ]]></Text>
        <Text id="Signer_1.User.Alias" row="0" column="0" columnspan="0" multiline="False" multilinerows="3" locked="False" label="Signer_1.User.Alias" readonly="False" visible="True" required="False" regex="" validationmessage="" tooltip="" tracked="False"><![CDATA[ ]]></Text>
        <Text id="Signer_1.User.Email" row="0" column="0" columnspan="0" multiline="False" multilinerows="3" locked="False" label="Signer_1.User.Email" readonly="False" visible="True" required="False" regex="" validationmessage="" tooltip="" tracked="False"><![CDATA[ ]]></Text>
        <Text id="Signer_1.User.Email2" row="0" column="0" columnspan="0" multiline="False" multilinerows="3" locked="False" label="Signer_1.User.Email2" readonly="False" visible="True" required="False" regex="" validationmessage="" tooltip="" tracked="False"><![CDATA[ ]]></Text>
        <Text id="Signer_1.User.Fax" row="0" column="0" columnspan="0" multiline="False" multilinerows="3" locked="False" label="Signer_1.User.Fax" readonly="False" visible="True" required="False" regex="" validationmessage="" tooltip="" tracked="False"><![CDATA[ ]]></Text>
        <Text id="Signer_1.User.FirstName" row="0" column="0" columnspan="0" multiline="False" multilinerows="3" locked="False" label="Signer_1.User.FirstName" readonly="False" visible="True" required="False" regex="" validationmessage="" tooltip="" tracked="False"><![CDATA[ ]]></Text>
        <Text id="Signer_1.User.Function" row="0" column="0" columnspan="0" multiline="False" multilinerows="3" locked="False" label="Signer_1.User.Function" readonly="False" visible="True" required="False" regex="" validationmessage="" tooltip="" tracked="False"><![CDATA[ ]]></Text>
        <Text id="Signer_1.User.JobDescription" row="0" column="0" columnspan="0" multiline="False" multilinerows="3" locked="False" label="Signer_1.User.JobDescription" readonly="False" visible="True" required="False" regex="" validationmessage="" tooltip="" tracked="False"><![CDATA[ ]]></Text>
        <Text id="Signer_1.User.LastName" row="0" column="0" columnspan="0" multiline="False" multilinerows="3" locked="False" label="Signer_1.User.LastName" readonly="False" visible="True" required="False" regex="" validationmessage="" tooltip="" tracked="False"><![CDATA[ ]]></Text>
        <Text id="Signer_1.User.Mobile" row="0" column="0" columnspan="0" multiline="False" multilinerows="3" locked="False" label="Signer_1.User.Mobile" readonly="False" visible="True" required="False" regex="" validationmessage="" tooltip="" tracked="False"><![CDATA[ ]]></Text>
        <Text id="Signer_1.User.OuLev1" row="0" column="0" columnspan="0" multiline="False" multilinerows="3" locked="False" label="Signer_1.User.OuLev1" readonly="False" visible="True" required="False" regex="" validationmessage="" tooltip="" tracked="False"><![CDATA[ ]]></Text>
        <Text id="Signer_1.User.OuLev2" row="0" column="0" columnspan="0" multiline="False" multilinerows="3" locked="False" label="Signer_1.User.OuLev2" readonly="False" visible="True" required="False" regex="" validationmessage="" tooltip="" tracked="False"><![CDATA[ ]]></Text>
        <Text id="Signer_1.User.OuLev3" row="0" column="0" columnspan="0" multiline="False" multilinerows="3" locked="False" label="Signer_1.User.OuLev3" readonly="False" visible="True" required="False" regex="" validationmessage="" tooltip="" tracked="False"><![CDATA[ ]]></Text>
        <Text id="Signer_1.User.OuLev4" row="0" column="0" columnspan="0" multiline="False" multilinerows="3" locked="False" label="Signer_1.User.OuLev4" readonly="False" visible="True" required="False" regex="" validationmessage="" tooltip="" tracked="False"><![CDATA[ ]]></Text>
        <Text id="Signer_1.User.OuLev5" row="0" column="0" columnspan="0" multiline="False" multilinerows="3" locked="False" label="Signer_1.User.OuLev5" readonly="False" visible="True" required="False" regex="" validationmessage="" tooltip="" tracked="False"><![CDATA[ ]]></Text>
        <Text id="Signer_1.User.OuLev6" row="0" column="0" columnspan="0" multiline="False" multilinerows="3" locked="False" label="Signer_1.User.OuLev6" readonly="False" visible="True" required="False" regex="" validationmessage="" tooltip="" tracked="False"><![CDATA[ ]]></Text>
        <Text id="Signer_1.User.OuLev7" row="0" column="0" columnspan="0" multiline="False" multilinerows="3" locked="False" label="Signer_1.User.OuLev7" readonly="False" visible="True" required="False" regex="" validationmessage="" tooltip="" tracked="False"><![CDATA[ ]]></Text>
        <CheckBox id="Signer_1.User.OuLev7.Fett" row="0" column="0" columnspan="0" isinputenabled="False" locked="False" label="Signer_1.User.OuLev7.Fett" readonly="False" visible="True" tooltip="" tracked="False">false</CheckBox>
        <Text id="Signer_1.User.Phone" row="0" column="0" columnspan="0" multiline="False" multilinerows="3" locked="False" label="Signer_1.User.Phone" readonly="False" visible="True" required="False" regex="" validationmessage="" tooltip="" tracked="False"><![CDATA[ ]]></Text>
        <Text id="Signer_1.User.Phone2" row="0" column="0" columnspan="0" multiline="False" multilinerows="3" locked="False" label="Signer_1.User.Phone2" readonly="False" visible="True" required="False" regex="" validationmessage="" tooltip="" tracked="False"><![CDATA[ ]]></Text>
        <Text id="Signer_1.User.Postal.City" row="0" column="0" columnspan="0" multiline="False" multilinerows="3" locked="False" label="Signer_1.User.Postal.City" readonly="False" visible="True" required="False" regex="" validationmessage="" tooltip="" tracked="False"><![CDATA[ ]]></Text>
        <Text id="Signer_1.User.Postal.OfficeName" row="0" column="0" columnspan="0" multiline="False" multilinerows="3" locked="False" label="Signer_1.User.Postal.OfficeName" readonly="False" visible="True" required="False" regex="" validationmessage="" tooltip="" tracked="False"><![CDATA[ ]]></Text>
        <Text id="Signer_1.User.Postal.POBox" row="0" column="0" columnspan="0" multiline="False" multilinerows="3" locked="False" label="Signer_1.User.Postal.POBox" readonly="False" visible="True" required="False" regex="" validationmessage="" tooltip="" tracked="False"><![CDATA[ ]]></Text>
        <Text id="Signer_1.User.Postal.Street" row="0" column="0" columnspan="0" multiline="False" multilinerows="3" locked="False" label="Signer_1.User.Postal.Street" readonly="False" visible="True" required="False" regex="" validationmessage="" tooltip="" tracked="False"><![CDATA[ ]]></Text>
        <Text id="Signer_1.User.Postal.Zip" row="0" column="0" columnspan="0" multiline="False" multilinerows="3" locked="False" label="Signer_1.User.Postal.Zip" readonly="False" visible="True" required="False" regex="" validationmessage="" tooltip="" tracked="False"><![CDATA[ ]]></Text>
        <Text id="Signer_1.User.Salutation" row="0" column="0" columnspan="0" multiline="False" multilinerows="3" locked="False" label="Signer_1.User.Salutation" readonly="False" visible="True" required="False" regex="" validationmessage="" tooltip="" tracked="False"><![CDATA[ ]]></Text>
        <Image id="Signer_1.User.Sign" row="0" column="0" columnspan="0" label="Signer_1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Signer_1.User.Title" row="0" column="0" columnspan="0" multiline="False" multilinerows="3" locked="False" label="Signer_1.User.Title" readonly="False" visible="True" required="False" regex="" validationmessage="" tooltip="" tracked="False"><![CDATA[ ]]></Text>
        <Text id="Signer_1.User.Url" row="0" column="0" columnspan="0" multiline="False" multilinerows="3" locked="False" label="Signer_1.User.Url" readonly="False" visible="True" required="False" regex="" validationmessage="" tooltip="" tracked="False"><![CDATA[ ]]></Text>
      </Signer_1>
      <Signer_2 windowwidth="0" windowheight="0" minwindowwidth="0" maxwindowwidth="0" minwindowheight="0" maxwindowheight="0">
        <Text id="Signer_2.Id" row="0" column="0" columnspan="0" multiline="False" multilinerows="3" locked="False" label="Signer_2.Id" readonly="False" visible="True" required="False" regex="" validationmessage="" tooltip="" tracked="False"><![CDATA[00000000-0000-0000-0000-000000000000]]></Text>
        <Text id="Signer_2.OrganizationUnitId" row="0" column="0" columnspan="0" multiline="False" multilinerows="3" locked="False" label="Signer_2.OrganizationUnitId" readonly="False" visible="True" required="False" regex="" validationmessage="" tooltip="" tracked="False"><![CDATA[ ]]></Text>
        <Text id="Signer_2.Org.Amt" row="0" column="0" columnspan="0" multiline="False" multilinerows="3" locked="False" label="Signer_2.Org.Amt" readonly="False" visible="True" required="False" regex="" validationmessage="" tooltip="" tracked="False"><![CDATA[ ]]></Text>
        <Text id="Signer_2.Org.Claim" row="0" column="0" columnspan="0" multiline="False" multilinerows="3" locked="False" label="Signer_2.Org.Claim" readonly="False" visible="True" required="False" regex="" validationmessage="" tooltip="" tracked="False"><![CDATA[ ]]></Text>
        <Text id="Signer_2.Org.Email" row="0" column="0" columnspan="0" multiline="False" multilinerows="3" locked="False" label="Signer_2.Org.Email" readonly="False" visible="True" required="False" regex="" validationmessage="" tooltip="" tracked="False"><![CDATA[ ]]></Text>
        <Text id="Signer_2.Org.Fax" row="0" column="0" columnspan="0" multiline="False" multilinerows="3" locked="False" label="Signer_2.Org.Fax" readonly="False" visible="True" required="False" regex="" validationmessage="" tooltip="" tracked="False"><![CDATA[ ]]></Text>
        <Text id="Signer_2.Org.Gruppe" row="0" column="0" columnspan="0" multiline="False" multilinerows="3" locked="False" label="Signer_2.Org.Gruppe" readonly="False" visible="True" required="False" regex="" validationmessage="" tooltip="" tracked="False"><![CDATA[ ]]></Text>
        <Text id="Signer_2.Org.Phone" row="0" column="0" columnspan="0" multiline="False" multilinerows="3" locked="False" label="Signer_2.Org.Phone" readonly="False" visible="True" required="False" regex="" validationmessage="" tooltip="" tracked="False"><![CDATA[ ]]></Text>
        <Text id="Signer_2.Org.Postal.City" row="0" column="0" columnspan="0" multiline="False" multilinerows="3" locked="False" label="Signer_2.Org.Postal.City" readonly="False" visible="True" required="False" regex="" validationmessage="" tooltip="" tracked="False"><![CDATA[ ]]></Text>
        <Text id="Signer_2.Org.Postal.co" row="0" column="0" columnspan="0" multiline="False" multilinerows="3" locked="False" label="Signer_2.Org.Postal.co" readonly="False" visible="True" required="False" regex="" validationmessage="" tooltip="" tracked="False"><![CDATA[ ]]></Text>
        <Text id="Signer_2.Org.Postal.Country" row="0" column="0" columnspan="0" multiline="False" multilinerows="3" locked="False" label="Signer_2.Org.Postal.Country" readonly="False" visible="True" required="False" regex="" validationmessage="" tooltip="" tracked="False"><![CDATA[ ]]></Text>
        <Text id="Signer_2.Org.Postal.LZip" row="0" column="0" columnspan="0" multiline="False" multilinerows="3" locked="False" label="Signer_2.Org.Postal.LZip" readonly="False" visible="True" required="False" regex="" validationmessage="" tooltip="" tracked="False"><![CDATA[ ]]></Text>
        <Text id="Signer_2.Org.Postal.PCity" row="0" column="0" columnspan="0" multiline="False" multilinerows="3" locked="False" label="Signer_2.Org.Postal.PCity" readonly="False" visible="True" required="False" regex="" validationmessage="" tooltip="" tracked="False"><![CDATA[ ]]></Text>
        <Text id="Signer_2.Org.Postal.PoBox" row="0" column="0" columnspan="0" multiline="False" multilinerows="3" locked="False" label="Signer_2.Org.Postal.PoBox" readonly="False" visible="True" required="False" regex="" validationmessage="" tooltip="" tracked="False"><![CDATA[ ]]></Text>
        <Text id="Signer_2.Org.Postal.PZip" row="0" column="0" columnspan="0" multiline="False" multilinerows="3" locked="False" label="Signer_2.Org.Postal.PZip" readonly="False" visible="True" required="False" regex="" validationmessage="" tooltip="" tracked="False"><![CDATA[ ]]></Text>
        <Text id="Signer_2.Org.Postal.Street" row="0" column="0" columnspan="0" multiline="False" multilinerows="3" locked="False" label="Signer_2.Org.Postal.Street" readonly="False" visible="True" required="False" regex="" validationmessage="" tooltip="" tracked="False"><![CDATA[ ]]></Text>
        <Text id="Signer_2.Org.Postal.Zip" row="0" column="0" columnspan="0" multiline="False" multilinerows="3" locked="False" label="Signer_2.Org.Postal.Zip" readonly="False" visible="True" required="False" regex="" validationmessage="" tooltip="" tracked="False"><![CDATA[ ]]></Text>
        <Text id="Signer_2.Org.Ressort" row="0" column="0" columnspan="0" multiline="False" multilinerows="3" locked="False" label="Signer_2.Org.Ressort" readonly="False" visible="True" required="False" regex="" validationmessage="" tooltip="" tracked="False"><![CDATA[ ]]></Text>
        <Text id="Signer_2.Org.Sektion" row="0" column="0" columnspan="0" multiline="False" multilinerows="3" locked="False" label="Signer_2.Org.Sektion" readonly="False" visible="True" required="False" regex="" validationmessage="" tooltip="" tracked="False"><![CDATA[ ]]></Text>
        <Text id="Signer_2.Org.Title" row="0" column="0" columnspan="0" multiline="False" multilinerows="3" locked="False" label="Signer_2.Org.Title" readonly="False" visible="True" required="False" regex="" validationmessage="" tooltip="" tracked="False"><![CDATA[ ]]></Text>
        <Text id="Signer_2.Org.Unit" row="0" column="0" columnspan="0" multiline="False" multilinerows="3" locked="False" label="Signer_2.Org.Unit" readonly="False" visible="True" required="False" regex="" validationmessage="" tooltip="" tracked="False"><![CDATA[ ]]></Text>
        <Text id="Signer_2.Org.Web" row="0" column="0" columnspan="0" multiline="False" multilinerows="3" locked="False" label="Signer_2.Org.Web" readonly="False" visible="True" required="False" regex="" validationmessage="" tooltip="" tracked="False"><![CDATA[ ]]></Text>
        <Text id="Signer_2.User.Alias" row="0" column="0" columnspan="0" multiline="False" multilinerows="3" locked="False" label="Signer_2.User.Alias" readonly="False" visible="True" required="False" regex="" validationmessage="" tooltip="" tracked="False"><![CDATA[ ]]></Text>
        <Text id="Signer_2.User.Email" row="0" column="0" columnspan="0" multiline="False" multilinerows="3" locked="False" label="Signer_2.User.Email" readonly="False" visible="True" required="False" regex="" validationmessage="" tooltip="" tracked="False"><![CDATA[ ]]></Text>
        <Text id="Signer_2.User.Email2" row="0" column="0" columnspan="0" multiline="False" multilinerows="3" locked="False" label="Signer_2.User.Email2" readonly="False" visible="True" required="False" regex="" validationmessage="" tooltip="" tracked="False"><![CDATA[ ]]></Text>
        <Text id="Signer_2.User.Fax" row="0" column="0" columnspan="0" multiline="False" multilinerows="3" locked="False" label="Signer_2.User.Fax" readonly="False" visible="True" required="False" regex="" validationmessage="" tooltip="" tracked="False"><![CDATA[ ]]></Text>
        <Text id="Signer_2.User.FirstName" row="0" column="0" columnspan="0" multiline="False" multilinerows="3" locked="False" label="Signer_2.User.FirstName" readonly="False" visible="True" required="False" regex="" validationmessage="" tooltip="" tracked="False"><![CDATA[ ]]></Text>
        <Text id="Signer_2.User.Function" row="0" column="0" columnspan="0" multiline="False" multilinerows="3" locked="False" label="Signer_2.User.Function" readonly="False" visible="True" required="False" regex="" validationmessage="" tooltip="" tracked="False"><![CDATA[ ]]></Text>
        <Text id="Signer_2.User.JobDescription" row="0" column="0" columnspan="0" multiline="False" multilinerows="3" locked="False" label="Signer_2.User.JobDescription" readonly="False" visible="True" required="False" regex="" validationmessage="" tooltip="" tracked="False"><![CDATA[ ]]></Text>
        <Text id="Signer_2.User.LastName" row="0" column="0" columnspan="0" multiline="False" multilinerows="3" locked="False" label="Signer_2.User.LastName" readonly="False" visible="True" required="False" regex="" validationmessage="" tooltip="" tracked="False"><![CDATA[ ]]></Text>
        <Text id="Signer_2.User.Mobile" row="0" column="0" columnspan="0" multiline="False" multilinerows="3" locked="False" label="Signer_2.User.Mobile" readonly="False" visible="True" required="False" regex="" validationmessage="" tooltip="" tracked="False"><![CDATA[ ]]></Text>
        <Text id="Signer_2.User.OuLev1" row="0" column="0" columnspan="0" multiline="False" multilinerows="3" locked="False" label="Signer_2.User.OuLev1" readonly="False" visible="True" required="False" regex="" validationmessage="" tooltip="" tracked="False"><![CDATA[ ]]></Text>
        <Text id="Signer_2.User.OuLev2" row="0" column="0" columnspan="0" multiline="False" multilinerows="3" locked="False" label="Signer_2.User.OuLev2" readonly="False" visible="True" required="False" regex="" validationmessage="" tooltip="" tracked="False"><![CDATA[ ]]></Text>
        <Text id="Signer_2.User.OuLev3" row="0" column="0" columnspan="0" multiline="False" multilinerows="3" locked="False" label="Signer_2.User.OuLev3" readonly="False" visible="True" required="False" regex="" validationmessage="" tooltip="" tracked="False"><![CDATA[ ]]></Text>
        <Text id="Signer_2.User.OuLev4" row="0" column="0" columnspan="0" multiline="False" multilinerows="3" locked="False" label="Signer_2.User.OuLev4" readonly="False" visible="True" required="False" regex="" validationmessage="" tooltip="" tracked="False"><![CDATA[ ]]></Text>
        <Text id="Signer_2.User.OuLev5" row="0" column="0" columnspan="0" multiline="False" multilinerows="3" locked="False" label="Signer_2.User.OuLev5" readonly="False" visible="True" required="False" regex="" validationmessage="" tooltip="" tracked="False"><![CDATA[ ]]></Text>
        <Text id="Signer_2.User.OuLev6" row="0" column="0" columnspan="0" multiline="False" multilinerows="3" locked="False" label="Signer_2.User.OuLev6" readonly="False" visible="True" required="False" regex="" validationmessage="" tooltip="" tracked="False"><![CDATA[ ]]></Text>
        <Text id="Signer_2.User.OuLev7" row="0" column="0" columnspan="0" multiline="False" multilinerows="3" locked="False" label="Signer_2.User.OuLev7" readonly="False" visible="True" required="False" regex="" validationmessage="" tooltip="" tracked="False"><![CDATA[ ]]></Text>
        <CheckBox id="Signer_2.User.OuLev7.Fett" row="0" column="0" columnspan="0" isinputenabled="False" locked="False" label="Signer_2.User.OuLev7.Fett" readonly="False" visible="True" tooltip="" tracked="False">false</CheckBox>
        <Text id="Signer_2.User.Phone" row="0" column="0" columnspan="0" multiline="False" multilinerows="3" locked="False" label="Signer_2.User.Phone" readonly="False" visible="True" required="False" regex="" validationmessage="" tooltip="" tracked="False"><![CDATA[ ]]></Text>
        <Text id="Signer_2.User.Phone2" row="0" column="0" columnspan="0" multiline="False" multilinerows="3" locked="False" label="Signer_2.User.Phone2" readonly="False" visible="True" required="False" regex="" validationmessage="" tooltip="" tracked="False"><![CDATA[ ]]></Text>
        <Text id="Signer_2.User.Postal.City" row="0" column="0" columnspan="0" multiline="False" multilinerows="3" locked="False" label="Signer_2.User.Postal.City" readonly="False" visible="True" required="False" regex="" validationmessage="" tooltip="" tracked="False"><![CDATA[ ]]></Text>
        <Text id="Signer_2.User.Postal.OfficeName" row="0" column="0" columnspan="0" multiline="False" multilinerows="3" locked="False" label="Signer_2.User.Postal.OfficeName" readonly="False" visible="True" required="False" regex="" validationmessage="" tooltip="" tracked="False"><![CDATA[ ]]></Text>
        <Text id="Signer_2.User.Postal.POBox" row="0" column="0" columnspan="0" multiline="False" multilinerows="3" locked="False" label="Signer_2.User.Postal.POBox" readonly="False" visible="True" required="False" regex="" validationmessage="" tooltip="" tracked="False"><![CDATA[ ]]></Text>
        <Text id="Signer_2.User.Postal.Street" row="0" column="0" columnspan="0" multiline="False" multilinerows="3" locked="False" label="Signer_2.User.Postal.Street" readonly="False" visible="True" required="False" regex="" validationmessage="" tooltip="" tracked="False"><![CDATA[ ]]></Text>
        <Text id="Signer_2.User.Postal.Zip" row="0" column="0" columnspan="0" multiline="False" multilinerows="3" locked="False" label="Signer_2.User.Postal.Zip" readonly="False" visible="True" required="False" regex="" validationmessage="" tooltip="" tracked="False"><![CDATA[ ]]></Text>
        <Text id="Signer_2.User.Salutation" row="0" column="0" columnspan="0" multiline="False" multilinerows="3" locked="False" label="Signer_2.User.Salutation" readonly="False" visible="True" required="False" regex="" validationmessage="" tooltip="" tracked="False"><![CDATA[ ]]></Text>
        <Image id="Signer_2.User.Sign" row="0" column="0" columnspan="0" label="Signer_2.User.Sign" locked="False" readonly="False" visible="True">iVBORw0KGgoAAAANSUhEUgAAAAEAAAABCAYAAAAfFcSJAAAAAXNSR0IArs4c6QAAAARnQU1BAACx
jwv8YQUAAAAJcEhZcwAADsMAAA7DAcdvqGQAAAAadEVYdFNvZnR3YXJlAFBhaW50Lk5FVCB2My41
LjEwMPRyoQAAAA1JREFUGFdj+P//PwMACPwC/ohfBuAAAAAASUVORK5CYII=</Image>
        <Text id="Signer_2.User.Title" row="0" column="0" columnspan="0" multiline="False" multilinerows="3" locked="False" label="Signer_2.User.Title" readonly="False" visible="True" required="False" regex="" validationmessage="" tooltip="" tracked="False"><![CDATA[ ]]></Text>
        <Text id="Signer_2.User.Url" row="0" column="0" columnspan="0" multiline="False" multilinerows="3" locked="False" label="Signer_2.User.Url" readonly="False" visible="True" required="False" regex="" validationmessage="" tooltip="" tracked="False"><![CDATA[ ]]></Text>
      </Signer_2>
      <Parameter windowwidth="750" windowheight="0" minwindowwidth="0" maxwindowwidth="0" minwindowheight="0" maxwindowheight="0">
        <Text id="DocParam.HeaderSubject" row="1" column="1" columnspan="3" multiline="False" multilinerows="3" locked="False" label="Text Folgefolien" readonly="False" visible="True" required="False" regex="" validationmessage="" tooltip="" tracked="False"><![CDATA[Direktion der Justiz und des Innern]]></Text>
        <Text id="DocParam.Organisation" row="0" column="1" columnspan="3" multiline="False" multilinerows="3" locked="False" label="Organisation" readonly="False" visible="True" required="False" regex="" validationmessage="" tooltip="" tracked="False"><![CDATA[Direktion der Justiz und des Innern]]></Text>
        <Text id="Special.CheckboxGroupViewList" row="0" column="0" columnspan="0" multiline="False" multilinerows="3" locked="False" label="Special.CheckboxGroupViewList" readonly="False" visible="False" required="False" regex="" validationmessage="" tooltip="" tracked="False"><![CDATA[ ]]></Text>
        <Text id="Special.CheckboxGroupViewBox" row="0" column="0" columnspan="0" multiline="False" multilinerows="3" locked="False" label="Special.CheckboxGroupViewBox" readonly="False" visible="False" required="False" regex="" validationmessage="" tooltip="" tracked="False"><![CDATA[ ]]></Text>
        <Text id="Special.CheckboxGroupViewText" row="0" column="0" columnspan="0" multiline="False" multilinerows="3" locked="False" label="Special.CheckboxGroupViewText" readonly="False" visible="False" required="False" regex="" validationmessage="" tooltip="" tracked="False"><![CDATA[ ]]></Text>
        <Text id="Special.CheckboxGroupViewBoxAndText" row="0" column="0" columnspan="0" multiline="False" multilinerows="3" locked="False" label="Special.CheckboxGroupViewBoxAndText" readonly="False" visible="False" required="False" regex="" validationmessage="" tooltip="" tracked="False"><![CDATA[ ]]></Text>
      </Parameter>
      <Scripting windowwidth="0" windowheight="0" minwindowwidth="0" maxwindowwidth="0" minwindowheight="0" maxwindowheight="0">
        <Text id="CustomElements.Presentation.Header.Script1" row="0" column="0" columnspan="0" multiline="False" multilinerows="3" locked="False" label="CustomElements.Presentation.Header.Script1" readonly="False" visible="True" required="False" regex="" validationmessage="" tooltip="" tracked="False"><![CDATA[Kanton Zürich
Direktion der Justiz und des Innern]]></Text>
        <Text id="CustomElements.Presentation.Header.Script2" row="0" column="0" columnspan="0" multiline="False" multilinerows="3" locked="False" label="CustomElements.Presentation.Header.Script2" readonly="False" visible="True" required="False" regex="" validationmessage="" tooltip="" tracked="False"><![CDATA[ ]]></Text>
        <Text id="CustomElements.Presentation.Header.Script3" row="0" column="0" columnspan="0" multiline="False" multilinerows="3" locked="False" label="CustomElements.Presentation.Header.Script3" readonly="False" visible="True" required="False" regex="" validationmessage="" tooltip="" tracked="False"><![CDATA[Roger Zedi
Redaktor/in]]></Text>
        <Text id="CustomElements.Presentation.Presenter" row="0" column="0" columnspan="0" multiline="False" multilinerows="3" locked="False" label="CustomElements.Presentation.Presenter" readonly="False" visible="True" required="False" regex="" validationmessage="" tooltip="" tracked="False"><![CDATA[ ]]></Text>
        <Text id="CustomElements.Presentation.LocationDate" row="0" column="0" columnspan="0" multiline="False" multilinerows="3" locked="False" label="CustomElements.Presentation.LocationDate" readonly="False" visible="True" required="False" regex="" validationmessage="" tooltip="" tracked="False"><![CDATA[ ]]></Text>
        <Text id="CustomElements.Presentation.Header.Block" row="0" column="0" columnspan="0" multiline="False" multilinerows="3" locked="False" label="CustomElements.Presentation.Header.Block" readonly="False" visible="True" required="False" regex="" validationmessage="" tooltip="" tracked="False"><![CDATA[Roger Zedi]]></Text>
      </Scripting>
    </DataModel>
  </Content>
  <TemplateTree CreationMode="Published">
    <Template tId="94741d69-5048-4787-abcc-d767759bf80b" internalTId="94741d69-5048-4787-abcc-d767759bf80b"/>
  </TemplateTree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JI_Master</Template>
  <TotalTime>0</TotalTime>
  <Words>861</Words>
  <Application>Microsoft Office PowerPoint</Application>
  <PresentationFormat>Bildschirmpräsentation (16:9)</PresentationFormat>
  <Paragraphs>381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Titel, Kapitel, Schluss</vt:lpstr>
      <vt:lpstr>1_Titel, Kapitel, Schluss</vt:lpstr>
      <vt:lpstr>Weiss</vt:lpstr>
      <vt:lpstr>2_SK und RR weiss</vt:lpstr>
      <vt:lpstr>PowerPoint-Präsentation</vt:lpstr>
      <vt:lpstr>Die Listen…</vt:lpstr>
      <vt:lpstr>Anzahl Listen 1979-2023</vt:lpstr>
      <vt:lpstr>Die Listen in den Wahlkreisen</vt:lpstr>
      <vt:lpstr>Anzahl Kandidierende 1979-2023</vt:lpstr>
      <vt:lpstr>Anzahl Kandidierende nach Liste</vt:lpstr>
      <vt:lpstr>Frauenanteil Kandidaturen 1979-2023</vt:lpstr>
      <vt:lpstr>Frauenanteil Listen</vt:lpstr>
      <vt:lpstr>Frauenanteil Parteien 2007-2023</vt:lpstr>
      <vt:lpstr>Frauenanteil Wahlkreise</vt:lpstr>
      <vt:lpstr>Durchschnittsalter Listen</vt:lpstr>
      <vt:lpstr>Durchschnittsalter Wahlkreise</vt:lpstr>
      <vt:lpstr>Kandidaturen Bisherige: Listen</vt:lpstr>
      <vt:lpstr>Kandidaturen Bisherige: Wahlkreise </vt:lpstr>
      <vt:lpstr>Noch etwas weiss man schon jetzt…</vt:lpstr>
      <vt:lpstr>Wie geht es weiter mit den Listen für den Kantonsrat?</vt:lpstr>
      <vt:lpstr>Informationsveranstaltungen zu den Wahlen für Medienschaffende</vt:lpstr>
    </vt:vector>
  </TitlesOfParts>
  <Company>JI Kanton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Simon</dc:creator>
  <cp:lastModifiedBy>Graf Simon</cp:lastModifiedBy>
  <cp:revision>116</cp:revision>
  <cp:lastPrinted>2022-12-14T13:54:53Z</cp:lastPrinted>
  <dcterms:created xsi:type="dcterms:W3CDTF">2019-01-22T10:49:12Z</dcterms:created>
  <dcterms:modified xsi:type="dcterms:W3CDTF">2022-12-15T14:28:49Z</dcterms:modified>
  <cp:version>1.0</cp:version>
</cp:coreProperties>
</file>