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75" r:id="rId5"/>
    <p:sldId id="371" r:id="rId6"/>
    <p:sldId id="381" r:id="rId7"/>
    <p:sldId id="376" r:id="rId8"/>
    <p:sldId id="379" r:id="rId9"/>
    <p:sldId id="383" r:id="rId10"/>
    <p:sldId id="387" r:id="rId11"/>
    <p:sldId id="386" r:id="rId12"/>
    <p:sldId id="388" r:id="rId13"/>
    <p:sldId id="391" r:id="rId14"/>
    <p:sldId id="401" r:id="rId15"/>
    <p:sldId id="390" r:id="rId16"/>
    <p:sldId id="392" r:id="rId17"/>
    <p:sldId id="385" r:id="rId18"/>
    <p:sldId id="396" r:id="rId19"/>
    <p:sldId id="389" r:id="rId20"/>
    <p:sldId id="395" r:id="rId21"/>
    <p:sldId id="405" r:id="rId22"/>
    <p:sldId id="397" r:id="rId23"/>
    <p:sldId id="393" r:id="rId24"/>
    <p:sldId id="398" r:id="rId25"/>
    <p:sldId id="394" r:id="rId26"/>
    <p:sldId id="399" r:id="rId27"/>
    <p:sldId id="403" r:id="rId28"/>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rchi Pelizzari Isabelle" initials="SPI" lastIdx="13" clrIdx="0">
    <p:extLst>
      <p:ext uri="{19B8F6BF-5375-455C-9EA6-DF929625EA0E}">
        <p15:presenceInfo xmlns:p15="http://schemas.microsoft.com/office/powerpoint/2012/main" userId="S-1-5-21-1085031214-1801674531-725345543-37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896C"/>
    <a:srgbClr val="E2667C"/>
    <a:srgbClr val="0DFFAA"/>
    <a:srgbClr val="C88691"/>
    <a:srgbClr val="873D4A"/>
    <a:srgbClr val="0E182C"/>
    <a:srgbClr val="203767"/>
    <a:srgbClr val="7CF5AC"/>
    <a:srgbClr val="1F3766"/>
    <a:srgbClr val="899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58" autoAdjust="0"/>
    <p:restoredTop sz="87592" autoAdjust="0"/>
  </p:normalViewPr>
  <p:slideViewPr>
    <p:cSldViewPr snapToObjects="1" showGuides="1">
      <p:cViewPr varScale="1">
        <p:scale>
          <a:sx n="55" d="100"/>
          <a:sy n="55" d="100"/>
        </p:scale>
        <p:origin x="1404" y="44"/>
      </p:cViewPr>
      <p:guideLst>
        <p:guide orient="horz" pos="2160"/>
        <p:guide pos="3840"/>
      </p:guideLst>
    </p:cSldViewPr>
  </p:slideViewPr>
  <p:notesTextViewPr>
    <p:cViewPr>
      <p:scale>
        <a:sx n="66" d="100"/>
        <a:sy n="66" d="100"/>
      </p:scale>
      <p:origin x="0" y="0"/>
    </p:cViewPr>
  </p:notesTextViewPr>
  <p:notesViewPr>
    <p:cSldViewPr snapToObjects="1">
      <p:cViewPr varScale="1">
        <p:scale>
          <a:sx n="89" d="100"/>
          <a:sy n="89" d="100"/>
        </p:scale>
        <p:origin x="44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F4A410-D497-7249-A668-56F234A8BC32}" type="datetimeFigureOut">
              <a:rPr lang="en-GB" smtClean="0"/>
              <a:t>30/06/2026</a:t>
            </a:fld>
            <a:endParaRPr lang="en-GB"/>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AEFA07F-135E-7A4F-A96C-C7649874584F}" type="slidenum">
              <a:rPr lang="en-GB" smtClean="0"/>
              <a:t>‹Nr.›</a:t>
            </a:fld>
            <a:endParaRPr lang="en-GB"/>
          </a:p>
        </p:txBody>
      </p:sp>
    </p:spTree>
    <p:extLst>
      <p:ext uri="{BB962C8B-B14F-4D97-AF65-F5344CB8AC3E}">
        <p14:creationId xmlns:p14="http://schemas.microsoft.com/office/powerpoint/2010/main" val="3666431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alentfoerderungplus.ch/talent-toolbox/talent-managemen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wiss-skills.ch/d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zh.ch/de/bildung/schulen/maturitaetsschule/berufsmaturitaetsschule.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fsam.zh.ch/bili" TargetMode="External"/><Relationship Id="rId4" Type="http://schemas.openxmlformats.org/officeDocument/2006/relationships/hyperlink" Target="https://fsam.zh.ch/"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zh.ch/de/bildung/berufslehre/talentforderung-plus/foerderantraege.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zh.ch/de/bildung/berufslehre/talentforderung-plus/erkennen.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berufsbildung.ch/de/lehrverlauf/dokumentieren-und-bewert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h.ch/de/bildung/berufslehre/talentforderung-plus/inspiration.html?page=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zh.ch/de/bildung/bildungssystem/interkantonale-zusammenarbeit/fachstelle-austausch-und-mobilitaet.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talentfoerderungplus.ch/talent-stories/auslandabenteuer-in-luftiger-hoeh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AEFA07F-135E-7A4F-A96C-C7649874584F}" type="slidenum">
              <a:rPr lang="en-GB" smtClean="0"/>
              <a:t>4</a:t>
            </a:fld>
            <a:endParaRPr lang="en-GB"/>
          </a:p>
        </p:txBody>
      </p:sp>
    </p:spTree>
    <p:extLst>
      <p:ext uri="{BB962C8B-B14F-4D97-AF65-F5344CB8AC3E}">
        <p14:creationId xmlns:p14="http://schemas.microsoft.com/office/powerpoint/2010/main" val="264181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a:solidFill>
                  <a:schemeClr val="tx1"/>
                </a:solidFill>
                <a:effectLst/>
                <a:latin typeface="Arial" panose="020B0604020202020204" pitchFamily="34" charset="0"/>
                <a:ea typeface="+mn-ea"/>
                <a:cs typeface="Arial" panose="020B0604020202020204" pitchFamily="34" charset="0"/>
              </a:rPr>
              <a:t>Wettbewerbe:</a:t>
            </a:r>
          </a:p>
          <a:p>
            <a:endParaRPr lang="de-CH" sz="1200" b="1" i="0" kern="1200" dirty="0">
              <a:solidFill>
                <a:schemeClr val="tx1"/>
              </a:solidFill>
              <a:effectLst/>
              <a:latin typeface="Arial" panose="020B0604020202020204" pitchFamily="34" charset="0"/>
              <a:ea typeface="+mn-ea"/>
              <a:cs typeface="Arial" panose="020B0604020202020204" pitchFamily="34" charset="0"/>
            </a:endParaRPr>
          </a:p>
          <a:p>
            <a:r>
              <a:rPr lang="de-CH" sz="1200" b="0" i="0" kern="1200" dirty="0">
                <a:solidFill>
                  <a:schemeClr val="tx1"/>
                </a:solidFill>
                <a:effectLst/>
                <a:latin typeface="Arial" panose="020B0604020202020204" pitchFamily="34" charset="0"/>
                <a:ea typeface="+mn-ea"/>
                <a:cs typeface="Arial" panose="020B0604020202020204" pitchFamily="34" charset="0"/>
              </a:rPr>
              <a:t>An Wettbewerben können sich begabte Lernende unter Zeit- und Leistungsdruck mit den Besten ihres Fachs messen. Sie müssen sich mit ihrem Können vor einer Jury von Experten und der Öffentlichkeit behaupten. Die Teilnahme erlaubt es ihnen, sich mit ihren eigenen Stärken und Schwächen auseinanderzusetzen und stärkt sowohl die Selbstständigkeit als auch den Teamgeist. Durch intensives Üben und Training festigen sich die Alltagskompetenzen, was dem Lehrbetrieb in hohem Masse wieder zugute kommt. Neben attraktiven Preisen besteht ein besonderer Reiz für die Teilnehmenden darin, mit ihrer Fachexpertise von der Umwelt wahr- und ernstgenommen zu werden.</a:t>
            </a:r>
          </a:p>
          <a:p>
            <a:r>
              <a:rPr lang="de-CH" sz="1200" b="0" i="0" kern="1200" dirty="0">
                <a:solidFill>
                  <a:schemeClr val="tx1"/>
                </a:solidFill>
                <a:effectLst/>
                <a:latin typeface="Arial" panose="020B0604020202020204" pitchFamily="34" charset="0"/>
                <a:ea typeface="+mn-ea"/>
                <a:cs typeface="Arial" panose="020B0604020202020204" pitchFamily="34" charset="0"/>
              </a:rPr>
              <a:t>Dass die Wettbewerbsteilnahme eine wirkungsvolle Form der Talentförderung sein kann, zeigt die positive Wechselbeziehung zwischen einem Medaillengewinn und der persönlichen und berufsorientierten Weiterentwicklung der Gewinner. So steigen über die Hälfte der Medaillengewinner an Berufsmeisterschaften beruflich deutlich auf und fast alle nehmen eine Weiterbildung in Angriff (</a:t>
            </a:r>
            <a:r>
              <a:rPr lang="de-CH" sz="1200" b="0" i="0" u="sng" kern="1200" dirty="0">
                <a:solidFill>
                  <a:schemeClr val="tx1"/>
                </a:solidFill>
                <a:effectLst/>
                <a:latin typeface="Arial" panose="020B0604020202020204" pitchFamily="34" charset="0"/>
                <a:ea typeface="+mn-ea"/>
                <a:cs typeface="Arial" panose="020B0604020202020204" pitchFamily="34" charset="0"/>
                <a:hlinkClick r:id="rId3"/>
              </a:rPr>
              <a:t>vgl. Stamm, 2017b</a:t>
            </a:r>
            <a:r>
              <a:rPr lang="de-CH" sz="1200" b="0" i="0" kern="1200" dirty="0">
                <a:solidFill>
                  <a:schemeClr val="tx1"/>
                </a:solidFill>
                <a:effectLst/>
                <a:latin typeface="Arial" panose="020B0604020202020204" pitchFamily="34" charset="0"/>
                <a:ea typeface="+mn-ea"/>
                <a:cs typeface="Arial" panose="020B0604020202020204" pitchFamily="34" charset="0"/>
              </a:rPr>
              <a:t>).</a:t>
            </a:r>
          </a:p>
          <a:p>
            <a:r>
              <a:rPr lang="de-CH" sz="1200" b="0" i="0" kern="1200" dirty="0">
                <a:solidFill>
                  <a:schemeClr val="tx1"/>
                </a:solidFill>
                <a:effectLst/>
                <a:latin typeface="Arial" panose="020B0604020202020204" pitchFamily="34" charset="0"/>
                <a:ea typeface="+mn-ea"/>
                <a:cs typeface="Arial" panose="020B0604020202020204" pitchFamily="34" charset="0"/>
              </a:rPr>
              <a:t>Bei internationalen Berufsmeisterschaften gehören Schweizer Teilnehmende fast durchgehend zur Spitze. Dies zeigt, dass sich das hiesige Berufsbildungssystem auf einem hohen Niveau bewegt. Wettbewerbe sind also eine wirkungsvolle Methode des Benchmarkings und tragen im Wesentlichen dazu bei, die Qualitätsansprüche in der Berufsbildung zu verbessern. </a:t>
            </a:r>
          </a:p>
          <a:p>
            <a:r>
              <a:rPr lang="de-CH" dirty="0">
                <a:hlinkClick r:id="rId4"/>
              </a:rPr>
              <a:t>Wir fördern junge Berufstalente und machen sie mittels Berufswettbewerben sichtbar. | SwissSkills</a:t>
            </a:r>
            <a:endParaRPr lang="de-CH" dirty="0"/>
          </a:p>
        </p:txBody>
      </p:sp>
      <p:sp>
        <p:nvSpPr>
          <p:cNvPr id="4" name="Foliennummernplatzhalter 3"/>
          <p:cNvSpPr>
            <a:spLocks noGrp="1"/>
          </p:cNvSpPr>
          <p:nvPr>
            <p:ph type="sldNum" sz="quarter" idx="5"/>
          </p:nvPr>
        </p:nvSpPr>
        <p:spPr/>
        <p:txBody>
          <a:bodyPr/>
          <a:lstStyle/>
          <a:p>
            <a:fld id="{8AEFA07F-135E-7A4F-A96C-C7649874584F}" type="slidenum">
              <a:rPr lang="en-GB" smtClean="0"/>
              <a:t>17</a:t>
            </a:fld>
            <a:endParaRPr lang="en-GB"/>
          </a:p>
        </p:txBody>
      </p:sp>
    </p:spTree>
    <p:extLst>
      <p:ext uri="{BB962C8B-B14F-4D97-AF65-F5344CB8AC3E}">
        <p14:creationId xmlns:p14="http://schemas.microsoft.com/office/powerpoint/2010/main" val="117049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781F-7797-29BB-790A-40FC1EE9F1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6F0695-354F-B42E-E067-2926218264B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3BE202F-B3D6-2F1C-7DBB-714591368902}"/>
              </a:ext>
            </a:extLst>
          </p:cNvPr>
          <p:cNvSpPr>
            <a:spLocks noGrp="1"/>
          </p:cNvSpPr>
          <p:nvPr>
            <p:ph type="body" idx="1"/>
          </p:nvPr>
        </p:nvSpPr>
        <p:spPr/>
        <p:txBody>
          <a:bodyPr/>
          <a:lstStyle/>
          <a:p>
            <a:r>
              <a:rPr lang="de-CH" sz="1200" b="1" i="0" kern="1200" dirty="0">
                <a:solidFill>
                  <a:schemeClr val="tx1"/>
                </a:solidFill>
                <a:effectLst/>
                <a:latin typeface="Arial" panose="020B0604020202020204" pitchFamily="34" charset="0"/>
                <a:ea typeface="+mn-ea"/>
                <a:cs typeface="Arial" panose="020B0604020202020204" pitchFamily="34" charset="0"/>
              </a:rPr>
              <a:t>Talentprogramm ¦ Förderkonzepte:</a:t>
            </a:r>
          </a:p>
          <a:p>
            <a:endParaRPr lang="de-CH" sz="1200" b="1" i="0" kern="1200" dirty="0">
              <a:solidFill>
                <a:schemeClr val="tx1"/>
              </a:solidFill>
              <a:effectLst/>
              <a:latin typeface="Arial" panose="020B0604020202020204" pitchFamily="34" charset="0"/>
              <a:ea typeface="+mn-ea"/>
              <a:cs typeface="Arial" panose="020B0604020202020204" pitchFamily="34" charset="0"/>
            </a:endParaRPr>
          </a:p>
          <a:p>
            <a:r>
              <a:rPr lang="de-CH" sz="1200" kern="1200" dirty="0">
                <a:solidFill>
                  <a:schemeClr val="tx1"/>
                </a:solidFill>
                <a:effectLst/>
                <a:latin typeface="+mn-lt"/>
                <a:ea typeface="+mn-ea"/>
                <a:cs typeface="+mn-cs"/>
              </a:rPr>
              <a:t>Talent-Management während der beruflichen Grundbildung</a:t>
            </a:r>
          </a:p>
          <a:p>
            <a:r>
              <a:rPr lang="de-CH" sz="1200" kern="1200" dirty="0">
                <a:solidFill>
                  <a:schemeClr val="tx1"/>
                </a:solidFill>
                <a:effectLst/>
                <a:latin typeface="+mn-lt"/>
                <a:ea typeface="+mn-ea"/>
                <a:cs typeface="+mn-cs"/>
              </a:rPr>
              <a:t>Damit Talentförderung im Betrieb eingeführt und nachhaltig umgesetzt wird, ist eine klare Bereitschaft aller Beteiligten, aber in erster Linie der Geschäftsleitung nötig.</a:t>
            </a:r>
          </a:p>
          <a:p>
            <a:r>
              <a:rPr lang="de-CH" sz="1200" kern="1200" dirty="0">
                <a:solidFill>
                  <a:schemeClr val="tx1"/>
                </a:solidFill>
                <a:effectLst/>
                <a:latin typeface="+mn-lt"/>
                <a:ea typeface="+mn-ea"/>
                <a:cs typeface="+mn-cs"/>
              </a:rPr>
              <a:t>Die Lehrbetriebe müssen sich deutlich für die Identifikation, Entwicklung und Anbindung von Talenten aussprechen und die dafür benötigen Mittel und Ressourcen zur Verfügung stellen. Ist die strategische Bereitschaft für die Talentförderung während der beruflichen Grundbildung gesichert, kann ein ganzheitliches Förderkonzept/-programm angegangen werden.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Durch eine konzeptionelle Verankerung soll die Ausbildungsqualität im Lehrbetrieb ganzheitlich gestärkt und ein Beitrag zur Entwicklung einer zukunftsorientierten, wertebasierten Lernkultur geleistet werden.</a:t>
            </a:r>
          </a:p>
          <a:p>
            <a:r>
              <a:rPr lang="de-CH" sz="1200" kern="1200" dirty="0">
                <a:solidFill>
                  <a:schemeClr val="tx1"/>
                </a:solidFill>
                <a:effectLst/>
                <a:latin typeface="+mn-lt"/>
                <a:ea typeface="+mn-ea"/>
                <a:cs typeface="+mn-cs"/>
              </a:rPr>
              <a:t>Aus diesem Grund soll es im Zuge der Weiterentwicklung von «Talentförderung Plus» möglich sein, einen Antrag einzureichen für die Erarbeitung und Etablierung eines Förderkonzeptes; dazu soll eine neue zusätzliche Kategorie «Förderkonzept» hinzugefügt werden.</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Ziel ist es, neben der fachlichen Qualifikation insbesondere auch die Grundsätze und Wertevermittlung für die Ausbildung zu verankern. Die Talentförderung soll dabei nicht länger punktuell oder projektbezogen erfolgen, sondern als nachhaltiges und systematisch verankertes Element verstanden und gelebt werden. Dies erfordert eine strategische Ausrichtung der Ausbildung und eine verbindliche Festschreibung der Grundsätze im Konzept, welches durch die Geschäftsleitung bestätigt wird.</a:t>
            </a:r>
          </a:p>
          <a:p>
            <a:r>
              <a:rPr lang="de-CH" sz="1200" kern="1200" dirty="0">
                <a:solidFill>
                  <a:schemeClr val="tx1"/>
                </a:solidFill>
                <a:effectLst/>
                <a:latin typeface="+mn-lt"/>
                <a:ea typeface="+mn-ea"/>
                <a:cs typeface="+mn-cs"/>
              </a:rPr>
              <a:t>Die Verankerung dieser Leitlinien dient der langfristigen Qualitätssicherung in der Ausbildung, fördert die Identifikation der Lernenden mit dem Unternehmen und unterstützt die Entwicklung einer zukunftsorientierten Ausbildungskultur.</a:t>
            </a:r>
          </a:p>
          <a:p>
            <a:endParaRPr lang="de-CH" dirty="0"/>
          </a:p>
        </p:txBody>
      </p:sp>
      <p:sp>
        <p:nvSpPr>
          <p:cNvPr id="4" name="Foliennummernplatzhalter 3">
            <a:extLst>
              <a:ext uri="{FF2B5EF4-FFF2-40B4-BE49-F238E27FC236}">
                <a16:creationId xmlns:a16="http://schemas.microsoft.com/office/drawing/2014/main" id="{7D6AF3FA-6CB9-D894-1614-6D0F2B103069}"/>
              </a:ext>
            </a:extLst>
          </p:cNvPr>
          <p:cNvSpPr>
            <a:spLocks noGrp="1"/>
          </p:cNvSpPr>
          <p:nvPr>
            <p:ph type="sldNum" sz="quarter" idx="5"/>
          </p:nvPr>
        </p:nvSpPr>
        <p:spPr/>
        <p:txBody>
          <a:bodyPr/>
          <a:lstStyle/>
          <a:p>
            <a:fld id="{8AEFA07F-135E-7A4F-A96C-C7649874584F}" type="slidenum">
              <a:rPr lang="en-GB" smtClean="0"/>
              <a:t>18</a:t>
            </a:fld>
            <a:endParaRPr lang="en-GB"/>
          </a:p>
        </p:txBody>
      </p:sp>
    </p:spTree>
    <p:extLst>
      <p:ext uri="{BB962C8B-B14F-4D97-AF65-F5344CB8AC3E}">
        <p14:creationId xmlns:p14="http://schemas.microsoft.com/office/powerpoint/2010/main" val="3285624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a:solidFill>
                  <a:schemeClr val="tx1"/>
                </a:solidFill>
                <a:effectLst/>
                <a:latin typeface="+mn-lt"/>
                <a:ea typeface="+mn-ea"/>
                <a:cs typeface="+mn-cs"/>
              </a:rPr>
              <a:t>Bei der Talentförderung während der beruflichen Grundbildung ist auch die Mitwirkung der Berufsfachschulen wichtig. </a:t>
            </a:r>
          </a:p>
          <a:p>
            <a:r>
              <a:rPr lang="de-CH" sz="1200" b="0" i="0" kern="1200" dirty="0">
                <a:solidFill>
                  <a:schemeClr val="tx1"/>
                </a:solidFill>
                <a:effectLst/>
                <a:latin typeface="+mn-lt"/>
                <a:ea typeface="+mn-ea"/>
                <a:cs typeface="+mn-cs"/>
              </a:rPr>
              <a:t>Spezifische Angebote der Berufsfachschulen für begabte Lernende sind zum Beispiel: die Berufsmaturität, der bilinguale Unterricht, Förderklassen, Mobilitätsprogramme oder Freikurse.</a:t>
            </a:r>
          </a:p>
          <a:p>
            <a:endParaRPr lang="de-CH" sz="1200" b="0" i="0" kern="1200" dirty="0">
              <a:solidFill>
                <a:schemeClr val="tx1"/>
              </a:solidFill>
              <a:effectLst/>
              <a:latin typeface="+mn-lt"/>
              <a:ea typeface="+mn-ea"/>
              <a:cs typeface="+mn-cs"/>
            </a:endParaRPr>
          </a:p>
          <a:p>
            <a:r>
              <a:rPr lang="de-CH" sz="1200" b="1" i="0" kern="1200" dirty="0">
                <a:solidFill>
                  <a:schemeClr val="tx1"/>
                </a:solidFill>
                <a:effectLst/>
                <a:latin typeface="+mn-lt"/>
                <a:ea typeface="+mn-ea"/>
                <a:cs typeface="+mn-cs"/>
              </a:rPr>
              <a:t>Wo entdeckt man potenzielle Talente?</a:t>
            </a:r>
          </a:p>
          <a:p>
            <a:endParaRPr lang="de-CH"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kern="1200" dirty="0">
                <a:solidFill>
                  <a:schemeClr val="tx1"/>
                </a:solidFill>
                <a:effectLst/>
                <a:latin typeface="+mn-lt"/>
                <a:ea typeface="+mn-ea"/>
                <a:cs typeface="+mn-cs"/>
              </a:rPr>
              <a:t>Schulische Leistungen zielen auf die Entfaltung von intellektuellen Kompetenzen. Es ist naheliegend, schulische Leistungen als Hauptindikator für ein potenzielles Talent zu sehen. Die Berufsfachschulnoten sind mögliche Indikatoren, liefern aber allein keinen Hinweis auf das Potenzial der Auszubildenden. Umso mehr, wenn man bedenkt, dass Begabungen, die nicht gefördert werden, verschwinden und sogar zu «</a:t>
            </a:r>
            <a:r>
              <a:rPr lang="de-CH" sz="1200" b="0" i="0" kern="1200" dirty="0" err="1">
                <a:solidFill>
                  <a:schemeClr val="tx1"/>
                </a:solidFill>
                <a:effectLst/>
                <a:latin typeface="+mn-lt"/>
                <a:ea typeface="+mn-ea"/>
                <a:cs typeface="+mn-cs"/>
              </a:rPr>
              <a:t>Underachievement</a:t>
            </a:r>
            <a:r>
              <a:rPr lang="de-CH" sz="1200" b="0" i="0" kern="1200" dirty="0">
                <a:solidFill>
                  <a:schemeClr val="tx1"/>
                </a:solidFill>
                <a:effectLst/>
                <a:latin typeface="+mn-lt"/>
                <a:ea typeface="+mn-ea"/>
                <a:cs typeface="+mn-cs"/>
              </a:rPr>
              <a:t>» führen können. Das ist ein Phänomen, bei dem die dauerhafte Unterforderung zu Demotivation, Desinteresse, Unzufriedenheit und Zweifel an den eigenen Fähigkeiten 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kern="1200" dirty="0">
              <a:solidFill>
                <a:schemeClr val="tx1"/>
              </a:solidFill>
              <a:effectLst/>
              <a:latin typeface="+mn-lt"/>
              <a:ea typeface="+mn-ea"/>
              <a:cs typeface="+mn-cs"/>
            </a:endParaRPr>
          </a:p>
          <a:p>
            <a:r>
              <a:rPr lang="de-CH" sz="1200" b="0" i="0" kern="1200" dirty="0">
                <a:solidFill>
                  <a:schemeClr val="tx1"/>
                </a:solidFill>
                <a:effectLst/>
                <a:latin typeface="+mn-lt"/>
                <a:ea typeface="+mn-ea"/>
                <a:cs typeface="+mn-cs"/>
              </a:rPr>
              <a:t>Es wird daher oft angenommen, dass man das Suchfeld auf Lernende mit überdurchschnittlichen Schulnoten beschränken kann. Die berufliche Begabung ist jedoch wesentlich komplexer und kann nicht einfach mit Intellekt oder Intelligenz gleichgesetzt werden. Bei der Suche nach überdurchschnittlich begabten Lernenden muss demnach überall mit Potenzial gerechnet werden. Denn auf den zweiten Blick können sich insbesondere auch Lernende, die schlechte schulische Leistungen erbringen, verhaltensauffällig sind oder unmotiviert erscheinen, als potenzielle Talente entpuppen. Das aber nur, wenn sie auch als solche erkannt, wertgeschätzt und im Rahmen einer günstigen Lernumwelt unterstützt werden.</a:t>
            </a:r>
          </a:p>
          <a:p>
            <a:endParaRPr lang="de-CH" sz="1200" b="0" i="0" kern="1200" dirty="0">
              <a:solidFill>
                <a:schemeClr val="tx1"/>
              </a:solidFill>
              <a:effectLst/>
              <a:latin typeface="+mn-lt"/>
              <a:ea typeface="+mn-ea"/>
              <a:cs typeface="+mn-cs"/>
            </a:endParaRPr>
          </a:p>
          <a:p>
            <a:r>
              <a:rPr lang="de-CH" sz="1200" b="0" i="0" kern="1200" dirty="0">
                <a:solidFill>
                  <a:schemeClr val="tx1"/>
                </a:solidFill>
                <a:effectLst/>
                <a:latin typeface="+mn-lt"/>
                <a:ea typeface="+mn-ea"/>
                <a:cs typeface="+mn-cs"/>
              </a:rPr>
              <a:t>Links:</a:t>
            </a:r>
          </a:p>
          <a:p>
            <a:r>
              <a:rPr lang="de-CH" dirty="0">
                <a:hlinkClick r:id="rId3"/>
              </a:rPr>
              <a:t>Berufsmaturitätsschule | Kanton Zürich</a:t>
            </a:r>
            <a:endParaRPr lang="de-CH" sz="1200" b="0" i="0" kern="1200" dirty="0">
              <a:solidFill>
                <a:schemeClr val="tx1"/>
              </a:solidFill>
              <a:effectLst/>
              <a:latin typeface="+mn-lt"/>
              <a:ea typeface="+mn-ea"/>
              <a:cs typeface="+mn-cs"/>
            </a:endParaRPr>
          </a:p>
          <a:p>
            <a:r>
              <a:rPr lang="de-CH" dirty="0">
                <a:hlinkClick r:id="rId4"/>
              </a:rPr>
              <a:t>Home</a:t>
            </a:r>
            <a:endParaRPr lang="de-CH" dirty="0"/>
          </a:p>
          <a:p>
            <a:r>
              <a:rPr lang="de-CH" dirty="0">
                <a:hlinkClick r:id="rId5"/>
              </a:rPr>
              <a:t>«</a:t>
            </a:r>
            <a:r>
              <a:rPr lang="de-CH" dirty="0" err="1">
                <a:hlinkClick r:id="rId5"/>
              </a:rPr>
              <a:t>bili</a:t>
            </a:r>
            <a:r>
              <a:rPr lang="de-CH" dirty="0">
                <a:hlinkClick r:id="rId5"/>
              </a:rPr>
              <a:t>»-Überblick</a:t>
            </a:r>
            <a:endParaRPr lang="de-CH" sz="1200" b="0" i="0" kern="1200" dirty="0">
              <a:solidFill>
                <a:schemeClr val="tx1"/>
              </a:solidFill>
              <a:effectLst/>
              <a:latin typeface="+mn-lt"/>
              <a:ea typeface="+mn-ea"/>
              <a:cs typeface="+mn-cs"/>
            </a:endParaRPr>
          </a:p>
          <a:p>
            <a:endParaRPr lang="de-CH"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AEFA07F-135E-7A4F-A96C-C7649874584F}" type="slidenum">
              <a:rPr lang="en-GB" smtClean="0"/>
              <a:t>19</a:t>
            </a:fld>
            <a:endParaRPr lang="en-GB"/>
          </a:p>
        </p:txBody>
      </p:sp>
    </p:spTree>
    <p:extLst>
      <p:ext uri="{BB962C8B-B14F-4D97-AF65-F5344CB8AC3E}">
        <p14:creationId xmlns:p14="http://schemas.microsoft.com/office/powerpoint/2010/main" val="192327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a:solidFill>
                  <a:schemeClr val="tx1"/>
                </a:solidFill>
                <a:effectLst/>
                <a:latin typeface="Arial Black" panose="020B0A04020102020204" pitchFamily="34" charset="0"/>
                <a:ea typeface="+mn-ea"/>
                <a:cs typeface="Arial" panose="020B0604020202020204" pitchFamily="34" charset="0"/>
              </a:rPr>
              <a:t>Wie weiter nach der Lehre?</a:t>
            </a:r>
          </a:p>
          <a:p>
            <a:endParaRPr lang="de-CH" sz="1200" b="1" kern="1200" dirty="0">
              <a:solidFill>
                <a:schemeClr val="tx1"/>
              </a:solidFill>
              <a:effectLst/>
              <a:latin typeface="Arial Black" panose="020B0A04020102020204" pitchFamily="34" charset="0"/>
              <a:ea typeface="+mn-ea"/>
              <a:cs typeface="Arial" panose="020B0604020202020204" pitchFamily="34" charset="0"/>
            </a:endParaRPr>
          </a:p>
          <a:p>
            <a:r>
              <a:rPr lang="de-CH" sz="1200" kern="1200" dirty="0">
                <a:solidFill>
                  <a:schemeClr val="tx1"/>
                </a:solidFill>
                <a:effectLst/>
                <a:latin typeface="Arial" panose="020B0604020202020204" pitchFamily="34" charset="0"/>
                <a:ea typeface="+mn-ea"/>
                <a:cs typeface="Arial" panose="020B0604020202020204" pitchFamily="34" charset="0"/>
              </a:rPr>
              <a:t>Die Lernenden von heute sind die Fachkräfte von morgen. Lassen Sie Überlegungen zu Anbindung und Weiterbeschäftigung nach Abschluss der Lehre in Ihre Strategie einfliessen.</a:t>
            </a:r>
          </a:p>
          <a:p>
            <a:endParaRPr lang="de-CH"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Mit welchen Massnahmen können Sie Lernende nach deren Lehrabschluss an Ihren </a:t>
            </a:r>
            <a:r>
              <a:rPr lang="de-CH" sz="1200" b="0" i="0" kern="1200" dirty="0">
                <a:solidFill>
                  <a:schemeClr val="tx1"/>
                </a:solidFill>
                <a:effectLst/>
                <a:latin typeface="+mn-lt"/>
                <a:ea typeface="+mn-ea"/>
                <a:cs typeface="+mn-cs"/>
              </a:rPr>
              <a:t>Lehrbetrieb oder Berufsverband</a:t>
            </a:r>
            <a:r>
              <a:rPr lang="de-CH" sz="1200" kern="1200" dirty="0">
                <a:solidFill>
                  <a:schemeClr val="tx1"/>
                </a:solidFill>
                <a:effectLst/>
                <a:latin typeface="Arial" panose="020B0604020202020204" pitchFamily="34" charset="0"/>
                <a:ea typeface="+mn-ea"/>
                <a:cs typeface="Arial" panose="020B0604020202020204" pitchFamily="34" charset="0"/>
              </a:rPr>
              <a:t> binden?</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Mentoring-Programme</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Karrierepfade und Perspektiven</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Teamevents und Betriebsklima</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Feedbackgespräche und Entwicklungsgespräche</a:t>
            </a:r>
          </a:p>
          <a:p>
            <a:pPr marL="800100" lvl="1" indent="-342900">
              <a:buFont typeface="Arial" panose="020B0604020202020204" pitchFamily="34" charset="0"/>
              <a:buChar char="•"/>
            </a:pPr>
            <a:endParaRPr lang="de-CH" sz="1200" dirty="0">
              <a:latin typeface="Arial" panose="020B0604020202020204" pitchFamily="34" charset="0"/>
              <a:cs typeface="Arial" panose="020B0604020202020204" pitchFamily="34" charset="0"/>
            </a:endParaRPr>
          </a:p>
          <a:p>
            <a:pPr lvl="1"/>
            <a:r>
              <a:rPr lang="de-CH" sz="2000" dirty="0">
                <a:latin typeface="Arial" panose="020B0604020202020204" pitchFamily="34" charset="0"/>
                <a:cs typeface="Arial" panose="020B0604020202020204" pitchFamily="34" charset="0"/>
              </a:rPr>
              <a:t>Nicht monetäre Bindungsfaktoren:</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Weiterbildungsmöglichkeiten</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Anerkennung im Team</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Verantwortung übernehmen dürfen</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Entwicklungsspielraum</a:t>
            </a:r>
          </a:p>
          <a:p>
            <a:pPr marL="800100" lvl="1" indent="-342900">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Welche dieser Massnahmen sind besonders erfolgreich bei der Generation Z?</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Flexibilität (Arbeitszeit und Arbeitsort)</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Digitale Tools und moderne Kommunikation</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Sinnstiftende Aufgaben</a:t>
            </a:r>
          </a:p>
          <a:p>
            <a:pPr marL="800100" lvl="1"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Regelmässige Wertschätzung und regelmässiges Feedback</a:t>
            </a:r>
          </a:p>
          <a:p>
            <a:pPr marL="628650" lvl="1" indent="-171450">
              <a:buFont typeface="Arial" panose="020B0604020202020204" pitchFamily="34" charset="0"/>
              <a:buChar char="•"/>
            </a:pPr>
            <a:endParaRPr lang="de-CH"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Wie soll oder kann eine Arbeitsumgebung geschaffen werden, in der frisch ausgebildete Fachkräfte auch nach deren Lehrabschluss in Ihrem </a:t>
            </a:r>
            <a:r>
              <a:rPr lang="de-CH" sz="1200" b="0" i="0" kern="1200" dirty="0">
                <a:solidFill>
                  <a:schemeClr val="tx1"/>
                </a:solidFill>
                <a:effectLst/>
                <a:latin typeface="+mn-lt"/>
                <a:ea typeface="+mn-ea"/>
                <a:cs typeface="+mn-cs"/>
              </a:rPr>
              <a:t>Lehrbetrieb oder Berufsverband</a:t>
            </a:r>
            <a:r>
              <a:rPr lang="de-CH" sz="1200" kern="1200" dirty="0">
                <a:solidFill>
                  <a:schemeClr val="tx1"/>
                </a:solidFill>
                <a:effectLst/>
                <a:latin typeface="Arial" panose="020B0604020202020204" pitchFamily="34" charset="0"/>
                <a:ea typeface="+mn-ea"/>
                <a:cs typeface="Arial" panose="020B0604020202020204" pitchFamily="34" charset="0"/>
              </a:rPr>
              <a:t> weiterarbeiten möchten?</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Moderne Büros mit Rückzugsorten</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Co-Working und Kollaboration fördern</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Offene Kommunikationskultur</a:t>
            </a:r>
          </a:p>
          <a:p>
            <a:pPr marL="800100" lvl="1" indent="-342900">
              <a:buFont typeface="Arial" panose="020B0604020202020204" pitchFamily="34" charset="0"/>
              <a:buChar char="•"/>
            </a:pPr>
            <a:r>
              <a:rPr lang="de-CH" sz="1200" dirty="0">
                <a:latin typeface="Arial" panose="020B0604020202020204" pitchFamily="34" charset="0"/>
                <a:cs typeface="Arial" panose="020B0604020202020204" pitchFamily="34" charset="0"/>
              </a:rPr>
              <a:t>Förderung von Gesundheit und Work-Life-Balance</a:t>
            </a:r>
            <a:endParaRPr lang="de-CH" sz="1200" kern="1200" dirty="0">
              <a:solidFill>
                <a:schemeClr val="tx1"/>
              </a:solidFill>
              <a:effectLst/>
              <a:latin typeface="Arial" panose="020B0604020202020204" pitchFamily="34" charset="0"/>
              <a:ea typeface="+mn-ea"/>
              <a:cs typeface="Arial" panose="020B0604020202020204" pitchFamily="34" charset="0"/>
            </a:endParaRPr>
          </a:p>
          <a:p>
            <a:r>
              <a:rPr lang="de-CH" sz="1200" kern="1200" dirty="0">
                <a:solidFill>
                  <a:schemeClr val="tx1"/>
                </a:solidFill>
                <a:effectLst/>
                <a:latin typeface="Arial" panose="020B0604020202020204" pitchFamily="34" charset="0"/>
                <a:ea typeface="+mn-ea"/>
                <a:cs typeface="Arial" panose="020B0604020202020204" pitchFamily="34" charset="0"/>
              </a:rPr>
              <a:t> </a:t>
            </a:r>
          </a:p>
          <a:p>
            <a:r>
              <a:rPr lang="de-CH" sz="1200" kern="1200" dirty="0">
                <a:solidFill>
                  <a:schemeClr val="tx1"/>
                </a:solidFill>
                <a:effectLst/>
                <a:latin typeface="Arial" panose="020B0604020202020204" pitchFamily="34" charset="0"/>
                <a:ea typeface="+mn-ea"/>
                <a:cs typeface="Arial" panose="020B0604020202020204" pitchFamily="34" charset="0"/>
              </a:rPr>
              <a:t>Nicht nur monetäre Aspekte wie Lohn und Lohnnebenleistungen haben einen Einfluss darauf, ob Personen bei einem </a:t>
            </a:r>
            <a:r>
              <a:rPr lang="de-CH" sz="1200" b="0" i="0" kern="1200" dirty="0">
                <a:solidFill>
                  <a:schemeClr val="tx1"/>
                </a:solidFill>
                <a:effectLst/>
                <a:latin typeface="+mn-lt"/>
                <a:ea typeface="+mn-ea"/>
                <a:cs typeface="+mn-cs"/>
              </a:rPr>
              <a:t>Lehrbetrieb oder Berufsverband</a:t>
            </a:r>
            <a:r>
              <a:rPr lang="de-CH" sz="1200" kern="1200" dirty="0">
                <a:solidFill>
                  <a:schemeClr val="tx1"/>
                </a:solidFill>
                <a:effectLst/>
                <a:latin typeface="Arial" panose="020B0604020202020204" pitchFamily="34" charset="0"/>
                <a:ea typeface="+mn-ea"/>
                <a:cs typeface="Arial" panose="020B0604020202020204" pitchFamily="34" charset="0"/>
              </a:rPr>
              <a:t> bleiben möchten.</a:t>
            </a:r>
          </a:p>
          <a:p>
            <a:endParaRPr lang="de-CH" sz="1200" kern="1200" dirty="0">
              <a:solidFill>
                <a:schemeClr val="tx1"/>
              </a:solidFill>
              <a:effectLst/>
              <a:latin typeface="Arial" panose="020B0604020202020204" pitchFamily="34" charset="0"/>
              <a:ea typeface="+mn-ea"/>
              <a:cs typeface="Arial" panose="020B0604020202020204" pitchFamily="34" charset="0"/>
            </a:endParaRPr>
          </a:p>
          <a:p>
            <a:r>
              <a:rPr lang="de-CH" sz="1200" kern="1200" dirty="0">
                <a:solidFill>
                  <a:schemeClr val="tx1"/>
                </a:solidFill>
                <a:effectLst/>
                <a:latin typeface="Arial" panose="020B0604020202020204" pitchFamily="34" charset="0"/>
                <a:ea typeface="+mn-ea"/>
                <a:cs typeface="Arial" panose="020B0604020202020204" pitchFamily="34" charset="0"/>
              </a:rPr>
              <a:t>Beispiele:</a:t>
            </a: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Eine gute Zusammenarbeitskultur verankern</a:t>
            </a: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Entwicklungspläne und Entwicklungsmöglichkeiten für Mitarbeitende</a:t>
            </a: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Handlungsspielräume und Verantwortungsspielräume geben</a:t>
            </a: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Belohnungen, Auszeichnungen, Wettbewerbe</a:t>
            </a:r>
          </a:p>
          <a:p>
            <a:pPr marL="171450" lvl="0" indent="-171450">
              <a:buFont typeface="Arial" panose="020B0604020202020204" pitchFamily="34" charset="0"/>
              <a:buChar char="•"/>
            </a:pPr>
            <a:r>
              <a:rPr lang="de-CH" sz="1200" kern="1200" dirty="0">
                <a:solidFill>
                  <a:schemeClr val="tx1"/>
                </a:solidFill>
                <a:effectLst/>
                <a:latin typeface="Arial" panose="020B0604020202020204" pitchFamily="34" charset="0"/>
                <a:ea typeface="+mn-ea"/>
                <a:cs typeface="Arial" panose="020B0604020202020204" pitchFamily="34" charset="0"/>
              </a:rPr>
              <a:t>Flexible Arbeitszeiten, Übergangslösungen bis zur Rekrutenschule</a:t>
            </a:r>
          </a:p>
          <a:p>
            <a:pPr lvl="0"/>
            <a:r>
              <a:rPr lang="de-CH" sz="1200" kern="1200" dirty="0">
                <a:solidFill>
                  <a:schemeClr val="tx1"/>
                </a:solidFill>
                <a:effectLst/>
                <a:latin typeface="Arial" panose="020B0604020202020204" pitchFamily="34" charset="0"/>
                <a:ea typeface="+mn-ea"/>
                <a:cs typeface="Arial" panose="020B0604020202020204" pitchFamily="34" charset="0"/>
              </a:rPr>
              <a:t>Weiterbildung nach dem Lehrabschluss: Den Lernenden stehen nach dem QV eine Vielzahl von Weiterbildungen offen. Diese können direkt nach der Lehre oder auch später angegangen werden.</a:t>
            </a:r>
            <a:endParaRPr lang="de-CH" dirty="0">
              <a:latin typeface="Arial" panose="020B0604020202020204" pitchFamily="34" charset="0"/>
              <a:cs typeface="Arial" panose="020B0604020202020204" pitchFamily="34" charset="0"/>
            </a:endParaRPr>
          </a:p>
          <a:p>
            <a:endParaRPr lang="de-CH" dirty="0">
              <a:latin typeface="Arial" panose="020B0604020202020204" pitchFamily="34" charset="0"/>
              <a:cs typeface="Arial" panose="020B0604020202020204" pitchFamily="34" charset="0"/>
            </a:endParaRPr>
          </a:p>
          <a:p>
            <a:r>
              <a:rPr lang="de-CH" sz="1200" b="1" kern="1200" dirty="0">
                <a:solidFill>
                  <a:schemeClr val="tx1"/>
                </a:solidFill>
                <a:effectLst/>
                <a:latin typeface="Arial" panose="020B0604020202020204" pitchFamily="34" charset="0"/>
                <a:ea typeface="+mn-ea"/>
                <a:cs typeface="Arial" panose="020B0604020202020204" pitchFamily="34" charset="0"/>
              </a:rPr>
              <a:t>Verankerung in der Unternehmenskultur</a:t>
            </a:r>
          </a:p>
          <a:p>
            <a:r>
              <a:rPr lang="de-CH" sz="1200" kern="1200" dirty="0">
                <a:solidFill>
                  <a:schemeClr val="tx1"/>
                </a:solidFill>
                <a:effectLst/>
                <a:latin typeface="Arial" panose="020B0604020202020204" pitchFamily="34" charset="0"/>
                <a:ea typeface="+mn-ea"/>
                <a:cs typeface="Arial" panose="020B0604020202020204" pitchFamily="34" charset="0"/>
              </a:rPr>
              <a:t> </a:t>
            </a:r>
          </a:p>
          <a:p>
            <a:r>
              <a:rPr lang="de-CH" sz="1200" kern="1200" dirty="0">
                <a:solidFill>
                  <a:schemeClr val="tx1"/>
                </a:solidFill>
                <a:effectLst/>
                <a:latin typeface="Arial" panose="020B0604020202020204" pitchFamily="34" charset="0"/>
                <a:ea typeface="+mn-ea"/>
                <a:cs typeface="Arial" panose="020B0604020202020204" pitchFamily="34" charset="0"/>
              </a:rPr>
              <a:t>Die Wirkung der Talentförderung kann in einer Evaluation aufgezeigt und sichtbar gemacht werden.</a:t>
            </a:r>
          </a:p>
          <a:p>
            <a:r>
              <a:rPr lang="de-CH" sz="1200" u="sng" kern="1200" dirty="0">
                <a:solidFill>
                  <a:schemeClr val="tx1"/>
                </a:solidFill>
                <a:effectLst/>
                <a:latin typeface="Arial" panose="020B0604020202020204" pitchFamily="34" charset="0"/>
                <a:ea typeface="+mn-ea"/>
                <a:cs typeface="Arial" panose="020B0604020202020204" pitchFamily="34" charset="0"/>
              </a:rPr>
              <a:t>Selbstevaluation</a:t>
            </a:r>
            <a:r>
              <a:rPr lang="de-CH" sz="1200" kern="1200" dirty="0">
                <a:solidFill>
                  <a:schemeClr val="tx1"/>
                </a:solidFill>
                <a:effectLst/>
                <a:latin typeface="Arial" panose="020B0604020202020204" pitchFamily="34" charset="0"/>
                <a:ea typeface="+mn-ea"/>
                <a:cs typeface="Arial" panose="020B0604020202020204" pitchFamily="34" charset="0"/>
              </a:rPr>
              <a:t>: Die Talente geben an, sich in den Bereichen «Methodenkompetenz, Selbstkompetenz, Sozialkompetenz» markant verbessert zu haben.</a:t>
            </a:r>
          </a:p>
          <a:p>
            <a:r>
              <a:rPr lang="de-CH" sz="1200" u="sng" kern="1200" dirty="0">
                <a:solidFill>
                  <a:schemeClr val="tx1"/>
                </a:solidFill>
                <a:effectLst/>
                <a:latin typeface="Arial" panose="020B0604020202020204" pitchFamily="34" charset="0"/>
                <a:ea typeface="+mn-ea"/>
                <a:cs typeface="Arial" panose="020B0604020202020204" pitchFamily="34" charset="0"/>
              </a:rPr>
              <a:t>Fremdevaluation</a:t>
            </a:r>
            <a:r>
              <a:rPr lang="de-CH" sz="1200" kern="1200" dirty="0">
                <a:solidFill>
                  <a:schemeClr val="tx1"/>
                </a:solidFill>
                <a:effectLst/>
                <a:latin typeface="Arial" panose="020B0604020202020204" pitchFamily="34" charset="0"/>
                <a:ea typeface="+mn-ea"/>
                <a:cs typeface="Arial" panose="020B0604020202020204" pitchFamily="34" charset="0"/>
              </a:rPr>
              <a:t>: Die Ausbildungsverantwortlichen teilen diese Selbsteinschätzung.</a:t>
            </a:r>
          </a:p>
          <a:p>
            <a:r>
              <a:rPr lang="de-CH" sz="1200" u="sng" kern="1200" dirty="0">
                <a:solidFill>
                  <a:schemeClr val="tx1"/>
                </a:solidFill>
                <a:effectLst/>
                <a:latin typeface="Arial" panose="020B0604020202020204" pitchFamily="34" charset="0"/>
                <a:ea typeface="+mn-ea"/>
                <a:cs typeface="Arial" panose="020B0604020202020204" pitchFamily="34" charset="0"/>
              </a:rPr>
              <a:t>Kundenfeedback</a:t>
            </a:r>
            <a:r>
              <a:rPr lang="de-CH" sz="1200" kern="1200" dirty="0">
                <a:solidFill>
                  <a:schemeClr val="tx1"/>
                </a:solidFill>
                <a:effectLst/>
                <a:latin typeface="Arial" panose="020B0604020202020204" pitchFamily="34" charset="0"/>
                <a:ea typeface="+mn-ea"/>
                <a:cs typeface="Arial" panose="020B0604020202020204" pitchFamily="34" charset="0"/>
              </a:rPr>
              <a:t>: Die Kundenfeedbacks zu den Aufträgen unter der Leitung der Talente sind positiv (Kundenbefragung).</a:t>
            </a:r>
          </a:p>
          <a:p>
            <a:r>
              <a:rPr lang="de-CH" sz="1200" u="sng" kern="1200" dirty="0">
                <a:solidFill>
                  <a:schemeClr val="tx1"/>
                </a:solidFill>
                <a:effectLst/>
                <a:latin typeface="Arial" panose="020B0604020202020204" pitchFamily="34" charset="0"/>
                <a:ea typeface="+mn-ea"/>
                <a:cs typeface="Arial" panose="020B0604020202020204" pitchFamily="34" charset="0"/>
              </a:rPr>
              <a:t>Langfristigkeit</a:t>
            </a:r>
            <a:r>
              <a:rPr lang="de-CH" sz="1200" kern="1200" dirty="0">
                <a:solidFill>
                  <a:schemeClr val="tx1"/>
                </a:solidFill>
                <a:effectLst/>
                <a:latin typeface="Arial" panose="020B0604020202020204" pitchFamily="34" charset="0"/>
                <a:ea typeface="+mn-ea"/>
                <a:cs typeface="Arial" panose="020B0604020202020204" pitchFamily="34" charset="0"/>
              </a:rPr>
              <a:t>: 60% der Lernenden bleiben auch nach der Lehre im Betrieb.</a:t>
            </a:r>
          </a:p>
          <a:p>
            <a:r>
              <a:rPr lang="de-CH" sz="1200" kern="1200" dirty="0">
                <a:solidFill>
                  <a:schemeClr val="tx1"/>
                </a:solidFill>
                <a:effectLst/>
                <a:latin typeface="Arial" panose="020B0604020202020204" pitchFamily="34" charset="0"/>
                <a:ea typeface="+mn-ea"/>
                <a:cs typeface="Arial" panose="020B0604020202020204" pitchFamily="34" charset="0"/>
              </a:rPr>
              <a:t> </a:t>
            </a:r>
          </a:p>
          <a:p>
            <a:r>
              <a:rPr lang="de-CH" sz="1200" kern="1200" dirty="0">
                <a:solidFill>
                  <a:schemeClr val="tx1"/>
                </a:solidFill>
                <a:effectLst/>
                <a:latin typeface="Arial" panose="020B0604020202020204" pitchFamily="34" charset="0"/>
                <a:ea typeface="+mn-ea"/>
                <a:cs typeface="Arial" panose="020B0604020202020204" pitchFamily="34" charset="0"/>
              </a:rPr>
              <a:t>Ein zentraler Schritt ist dabei die </a:t>
            </a:r>
            <a:r>
              <a:rPr lang="de-CH" sz="1200" b="1" kern="1200" dirty="0">
                <a:solidFill>
                  <a:schemeClr val="tx1"/>
                </a:solidFill>
                <a:effectLst/>
                <a:latin typeface="Arial" panose="020B0604020202020204" pitchFamily="34" charset="0"/>
                <a:ea typeface="+mn-ea"/>
                <a:cs typeface="Arial" panose="020B0604020202020204" pitchFamily="34" charset="0"/>
              </a:rPr>
              <a:t>Genehmigung eines Förderkonzepts,</a:t>
            </a:r>
            <a:r>
              <a:rPr lang="de-CH" sz="1200" kern="1200" dirty="0">
                <a:solidFill>
                  <a:schemeClr val="tx1"/>
                </a:solidFill>
                <a:effectLst/>
                <a:latin typeface="Arial" panose="020B0604020202020204" pitchFamily="34" charset="0"/>
                <a:ea typeface="+mn-ea"/>
                <a:cs typeface="Arial" panose="020B0604020202020204" pitchFamily="34" charset="0"/>
              </a:rPr>
              <a:t> das klare Ziele, Strukturen und Zuständigkeiten definiert. So entsteht nicht nur ein verbindlicher Rahmen, sondern auch eine </a:t>
            </a:r>
            <a:r>
              <a:rPr lang="de-CH" sz="1200" b="1" kern="1200" dirty="0">
                <a:solidFill>
                  <a:schemeClr val="tx1"/>
                </a:solidFill>
                <a:effectLst/>
                <a:latin typeface="Arial" panose="020B0604020202020204" pitchFamily="34" charset="0"/>
                <a:ea typeface="+mn-ea"/>
                <a:cs typeface="Arial" panose="020B0604020202020204" pitchFamily="34" charset="0"/>
              </a:rPr>
              <a:t>nachhaltige Förderkultur,</a:t>
            </a:r>
            <a:r>
              <a:rPr lang="de-CH" sz="1200" kern="1200" dirty="0">
                <a:solidFill>
                  <a:schemeClr val="tx1"/>
                </a:solidFill>
                <a:effectLst/>
                <a:latin typeface="Arial" panose="020B0604020202020204" pitchFamily="34" charset="0"/>
                <a:ea typeface="+mn-ea"/>
                <a:cs typeface="Arial" panose="020B0604020202020204" pitchFamily="34" charset="0"/>
              </a:rPr>
              <a:t> die im </a:t>
            </a:r>
            <a:r>
              <a:rPr lang="de-CH" sz="1200" b="0" i="0" kern="1200" dirty="0">
                <a:solidFill>
                  <a:schemeClr val="tx1"/>
                </a:solidFill>
                <a:effectLst/>
                <a:latin typeface="+mn-lt"/>
                <a:ea typeface="+mn-ea"/>
                <a:cs typeface="+mn-cs"/>
              </a:rPr>
              <a:t>Lehrbetrieb </a:t>
            </a:r>
            <a:r>
              <a:rPr lang="de-CH" sz="1200" kern="1200" dirty="0">
                <a:solidFill>
                  <a:schemeClr val="tx1"/>
                </a:solidFill>
                <a:effectLst/>
                <a:latin typeface="Arial" panose="020B0604020202020204" pitchFamily="34" charset="0"/>
                <a:ea typeface="+mn-ea"/>
                <a:cs typeface="Arial" panose="020B0604020202020204" pitchFamily="34" charset="0"/>
              </a:rPr>
              <a:t>verankert ist und langfristig wirkt.</a:t>
            </a:r>
          </a:p>
          <a:p>
            <a:r>
              <a:rPr lang="de-CH" sz="1200" kern="1200" dirty="0">
                <a:solidFill>
                  <a:schemeClr val="tx1"/>
                </a:solidFill>
                <a:effectLst/>
                <a:latin typeface="Arial" panose="020B0604020202020204" pitchFamily="34" charset="0"/>
                <a:ea typeface="+mn-ea"/>
                <a:cs typeface="Arial" panose="020B0604020202020204" pitchFamily="34" charset="0"/>
              </a:rPr>
              <a:t>Für die effektive Umsetzung braucht es zudem die nötigen </a:t>
            </a:r>
            <a:r>
              <a:rPr lang="de-CH" sz="1200" b="1" kern="1200" dirty="0">
                <a:solidFill>
                  <a:schemeClr val="tx1"/>
                </a:solidFill>
                <a:effectLst/>
                <a:latin typeface="Arial" panose="020B0604020202020204" pitchFamily="34" charset="0"/>
                <a:ea typeface="+mn-ea"/>
                <a:cs typeface="Arial" panose="020B0604020202020204" pitchFamily="34" charset="0"/>
              </a:rPr>
              <a:t>Ressourcen:</a:t>
            </a:r>
            <a:r>
              <a:rPr lang="de-CH" sz="1200" kern="1200" dirty="0">
                <a:solidFill>
                  <a:schemeClr val="tx1"/>
                </a:solidFill>
                <a:effectLst/>
                <a:latin typeface="Arial" panose="020B0604020202020204" pitchFamily="34" charset="0"/>
                <a:ea typeface="+mn-ea"/>
                <a:cs typeface="Arial" panose="020B0604020202020204" pitchFamily="34" charset="0"/>
              </a:rPr>
              <a:t> besonders Ausbildungsverantwortliche, die das Potenzial von Berufstalenten erkennen, sich für deren Förderung einsetzen, sie begleiten und ihre Erfahrungen aktiv mit ihnen teilen.</a:t>
            </a:r>
          </a:p>
        </p:txBody>
      </p:sp>
      <p:sp>
        <p:nvSpPr>
          <p:cNvPr id="4" name="Foliennummernplatzhalter 3"/>
          <p:cNvSpPr>
            <a:spLocks noGrp="1"/>
          </p:cNvSpPr>
          <p:nvPr>
            <p:ph type="sldNum" sz="quarter" idx="5"/>
          </p:nvPr>
        </p:nvSpPr>
        <p:spPr/>
        <p:txBody>
          <a:bodyPr/>
          <a:lstStyle/>
          <a:p>
            <a:fld id="{8AEFA07F-135E-7A4F-A96C-C7649874584F}" type="slidenum">
              <a:rPr lang="en-GB" smtClean="0"/>
              <a:t>21</a:t>
            </a:fld>
            <a:endParaRPr lang="en-GB"/>
          </a:p>
        </p:txBody>
      </p:sp>
    </p:spTree>
    <p:extLst>
      <p:ext uri="{BB962C8B-B14F-4D97-AF65-F5344CB8AC3E}">
        <p14:creationId xmlns:p14="http://schemas.microsoft.com/office/powerpoint/2010/main" val="83054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400" b="1" i="0" kern="1200" dirty="0">
                <a:solidFill>
                  <a:schemeClr val="tx1"/>
                </a:solidFill>
                <a:effectLst/>
                <a:latin typeface="Arial" panose="020B0604020202020204" pitchFamily="34" charset="0"/>
                <a:ea typeface="+mn-ea"/>
                <a:cs typeface="Arial" panose="020B0604020202020204" pitchFamily="34" charset="0"/>
              </a:rPr>
              <a:t>Förderbeiträge für Lehrbetriebe und Berufsverbände</a:t>
            </a:r>
          </a:p>
          <a:p>
            <a:r>
              <a:rPr lang="de-CH" sz="1200" b="1" i="0" kern="1200" dirty="0">
                <a:solidFill>
                  <a:schemeClr val="tx1"/>
                </a:solidFill>
                <a:effectLst/>
                <a:latin typeface="+mn-lt"/>
                <a:ea typeface="+mn-ea"/>
                <a:cs typeface="+mn-cs"/>
              </a:rPr>
              <a:t>Was sind die Voraussetzungen?</a:t>
            </a:r>
            <a:endParaRPr lang="de-CH" sz="1200" b="0" i="0" kern="1200" dirty="0">
              <a:solidFill>
                <a:schemeClr val="tx1"/>
              </a:solidFill>
              <a:effectLst/>
              <a:latin typeface="+mn-lt"/>
              <a:ea typeface="+mn-ea"/>
              <a:cs typeface="+mn-cs"/>
            </a:endParaRPr>
          </a:p>
          <a:p>
            <a:pPr lvl="1"/>
            <a:r>
              <a:rPr lang="de-CH" sz="1200" b="0" i="0" kern="1200" dirty="0">
                <a:solidFill>
                  <a:schemeClr val="tx1"/>
                </a:solidFill>
                <a:effectLst/>
                <a:latin typeface="+mn-lt"/>
                <a:ea typeface="+mn-ea"/>
                <a:cs typeface="+mn-cs"/>
              </a:rPr>
              <a:t>Inhalt der Fördermassnahme: Die Fördermassnahme ist klar auf Talentförderung ausgerichtet, zusätzlich zur obligatorischen Ausbildung.</a:t>
            </a:r>
          </a:p>
          <a:p>
            <a:pPr lvl="1"/>
            <a:r>
              <a:rPr lang="de-CH" sz="1200" b="0" i="0" kern="1200" dirty="0">
                <a:solidFill>
                  <a:schemeClr val="tx1"/>
                </a:solidFill>
                <a:effectLst/>
                <a:latin typeface="+mn-lt"/>
                <a:ea typeface="+mn-ea"/>
                <a:cs typeface="+mn-cs"/>
              </a:rPr>
              <a:t>Selektion: Die ausgewählten Lernenden sind ausgewiesene Talente und haben einen Lehrvertrag im Kanton Zürich.</a:t>
            </a:r>
          </a:p>
          <a:p>
            <a:pPr lvl="1"/>
            <a:r>
              <a:rPr lang="de-CH" sz="1200" b="0" i="0" kern="1200" dirty="0">
                <a:solidFill>
                  <a:schemeClr val="tx1"/>
                </a:solidFill>
                <a:effectLst/>
                <a:latin typeface="+mn-lt"/>
                <a:ea typeface="+mn-ea"/>
                <a:cs typeface="+mn-cs"/>
              </a:rPr>
              <a:t>Aufwand Lehrbetrieb oder Berufsverband: Die finanziellen und personellen Aufwände müssen im Antrag wahrheitsgetreu aufgeführt sein.</a:t>
            </a:r>
          </a:p>
          <a:p>
            <a:pPr lvl="1"/>
            <a:r>
              <a:rPr lang="de-CH" sz="1200" b="0" i="0" kern="1200" dirty="0">
                <a:solidFill>
                  <a:schemeClr val="tx1"/>
                </a:solidFill>
                <a:effectLst/>
                <a:latin typeface="+mn-lt"/>
                <a:ea typeface="+mn-ea"/>
                <a:cs typeface="+mn-cs"/>
              </a:rPr>
              <a:t>Die Förderung muss während der Arbeitszeit erfolgen. Die Arbeitszeit wird angerechnet, es dürfen dafür keine Ferien bezogen werden.</a:t>
            </a:r>
          </a:p>
          <a:p>
            <a:pPr lvl="1"/>
            <a:endParaRPr lang="de-CH" sz="1200" b="0" i="0" kern="1200" dirty="0">
              <a:solidFill>
                <a:schemeClr val="tx1"/>
              </a:solidFill>
              <a:effectLst/>
              <a:latin typeface="+mn-lt"/>
              <a:ea typeface="+mn-ea"/>
              <a:cs typeface="+mn-cs"/>
            </a:endParaRPr>
          </a:p>
          <a:p>
            <a:pPr lvl="0"/>
            <a:r>
              <a:rPr lang="de-CH" dirty="0">
                <a:hlinkClick r:id="rId3"/>
              </a:rPr>
              <a:t>Anträge zur Talentförderung für Lehrbetriebe | Kanton Zürich</a:t>
            </a:r>
            <a:endParaRPr lang="de-CH"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AEFA07F-135E-7A4F-A96C-C7649874584F}" type="slidenum">
              <a:rPr lang="en-GB" smtClean="0"/>
              <a:t>23</a:t>
            </a:fld>
            <a:endParaRPr lang="en-GB"/>
          </a:p>
        </p:txBody>
      </p:sp>
    </p:spTree>
    <p:extLst>
      <p:ext uri="{BB962C8B-B14F-4D97-AF65-F5344CB8AC3E}">
        <p14:creationId xmlns:p14="http://schemas.microsoft.com/office/powerpoint/2010/main" val="122661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AEFA07F-135E-7A4F-A96C-C7649874584F}" type="slidenum">
              <a:rPr lang="en-GB" smtClean="0"/>
              <a:t>24</a:t>
            </a:fld>
            <a:endParaRPr lang="en-GB"/>
          </a:p>
        </p:txBody>
      </p:sp>
    </p:spTree>
    <p:extLst>
      <p:ext uri="{BB962C8B-B14F-4D97-AF65-F5344CB8AC3E}">
        <p14:creationId xmlns:p14="http://schemas.microsoft.com/office/powerpoint/2010/main" val="403928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AEFA07F-135E-7A4F-A96C-C7649874584F}" type="slidenum">
              <a:rPr lang="en-GB" smtClean="0"/>
              <a:t>6</a:t>
            </a:fld>
            <a:endParaRPr lang="en-GB"/>
          </a:p>
        </p:txBody>
      </p:sp>
    </p:spTree>
    <p:extLst>
      <p:ext uri="{BB962C8B-B14F-4D97-AF65-F5344CB8AC3E}">
        <p14:creationId xmlns:p14="http://schemas.microsoft.com/office/powerpoint/2010/main" val="3695954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a:solidFill>
                  <a:srgbClr val="203767"/>
                </a:solidFill>
                <a:effectLst/>
                <a:latin typeface="Catamaran" panose="00000500000000000000"/>
              </a:rPr>
              <a:t>Das Gewinnen von gut ausgebildeten Fach- und Führungskräften ist für die Wirtschaft eine grosse Herausforderung.</a:t>
            </a:r>
          </a:p>
          <a:p>
            <a:r>
              <a:rPr lang="de-CH" b="0" i="0" dirty="0">
                <a:solidFill>
                  <a:srgbClr val="203767"/>
                </a:solidFill>
                <a:effectLst/>
                <a:latin typeface="Catamaran" panose="00000500000000000000"/>
              </a:rPr>
              <a:t>Dies zeigt sich in einigen Branchen bereits bei der Rekrutierung von Berufslernenden. Lehrstellen können teilweise nicht besetzt werden. </a:t>
            </a:r>
          </a:p>
          <a:p>
            <a:endParaRPr lang="de-CH" b="0" i="0" dirty="0">
              <a:solidFill>
                <a:srgbClr val="203767"/>
              </a:solidFill>
              <a:effectLst/>
              <a:latin typeface="Catamaran" panose="00000500000000000000"/>
            </a:endParaRPr>
          </a:p>
          <a:p>
            <a:r>
              <a:rPr lang="de-CH" b="0" i="0" dirty="0">
                <a:solidFill>
                  <a:srgbClr val="203767"/>
                </a:solidFill>
                <a:effectLst/>
                <a:latin typeface="Catamaran" panose="00000500000000000000"/>
              </a:rPr>
              <a:t>Rund zwei Drittel der Jugendlichen absolvieren eine Berufslehre. Diese im internationalen Vergleich hohe Quote bietet einer starken Berufsbildung die Chance, Nährboden für Innovation und Talententwicklung zu sein. Indem die Lehrbetriebe, Berufsverbände und Berufsfachschulen die Berufsbildung als Talentschmiede positionieren, in der begabte Lernende zu Höchstform auflaufen können, steigern sie die Attraktivität des Schweizer Berufsbildungssystems.</a:t>
            </a:r>
          </a:p>
          <a:p>
            <a:endParaRPr lang="de-CH" b="0" i="0" dirty="0">
              <a:solidFill>
                <a:srgbClr val="203767"/>
              </a:solidFill>
              <a:effectLst/>
              <a:latin typeface="Catamaran" panose="00000500000000000000"/>
            </a:endParaRPr>
          </a:p>
          <a:p>
            <a:r>
              <a:rPr lang="de-CH" b="0" i="0" dirty="0">
                <a:solidFill>
                  <a:srgbClr val="203767"/>
                </a:solidFill>
                <a:effectLst/>
                <a:latin typeface="Catamaran" panose="00000500000000000000"/>
              </a:rPr>
              <a:t>Gemäss einer Studie von Prof. Dr. Margrith Stamm sind rund 10% der Lernenden leistungsstark und haben ein Talent-Potenzial. Dieses Potenzial gilt es zu nutzen, weil diese Berufstalente auch die Fachkräfte von morgen sind. </a:t>
            </a:r>
          </a:p>
          <a:p>
            <a:r>
              <a:rPr lang="de-CH" b="0" i="0" dirty="0">
                <a:solidFill>
                  <a:srgbClr val="203767"/>
                </a:solidFill>
                <a:effectLst/>
                <a:latin typeface="Catamaran" panose="00000500000000000000"/>
              </a:rPr>
              <a:t>Diese Lernenden können mehr leisten. Und wenn sie über ein Lernumfeld verfügen, das sie unterstützt und wertschätzt, sind sie bereit, eine Extrameile zu gehen.</a:t>
            </a:r>
          </a:p>
          <a:p>
            <a:endParaRPr lang="de-CH" b="0" i="0" dirty="0">
              <a:solidFill>
                <a:srgbClr val="203767"/>
              </a:solidFill>
              <a:effectLst/>
              <a:latin typeface="Catamaran" panose="00000500000000000000"/>
            </a:endParaRPr>
          </a:p>
          <a:p>
            <a:r>
              <a:rPr lang="de-CH" b="0" i="0" dirty="0">
                <a:solidFill>
                  <a:srgbClr val="203767"/>
                </a:solidFill>
                <a:effectLst/>
                <a:latin typeface="Catamaran" panose="00000500000000000000"/>
              </a:rPr>
              <a:t>«Talentförderung Plus» knüpft an dieser Stelle an.</a:t>
            </a:r>
          </a:p>
          <a:p>
            <a:endParaRPr lang="de-CH" b="0" i="0" dirty="0">
              <a:solidFill>
                <a:srgbClr val="203767"/>
              </a:solidFill>
              <a:effectLst/>
              <a:latin typeface="Catamaran" panose="00000500000000000000"/>
            </a:endParaRPr>
          </a:p>
          <a:p>
            <a:endParaRPr lang="de-CH" dirty="0"/>
          </a:p>
        </p:txBody>
      </p:sp>
      <p:sp>
        <p:nvSpPr>
          <p:cNvPr id="4" name="Foliennummernplatzhalter 3"/>
          <p:cNvSpPr>
            <a:spLocks noGrp="1"/>
          </p:cNvSpPr>
          <p:nvPr>
            <p:ph type="sldNum" sz="quarter" idx="5"/>
          </p:nvPr>
        </p:nvSpPr>
        <p:spPr/>
        <p:txBody>
          <a:bodyPr/>
          <a:lstStyle/>
          <a:p>
            <a:fld id="{8AEFA07F-135E-7A4F-A96C-C7649874584F}" type="slidenum">
              <a:rPr lang="en-GB" smtClean="0"/>
              <a:t>8</a:t>
            </a:fld>
            <a:endParaRPr lang="en-GB"/>
          </a:p>
        </p:txBody>
      </p:sp>
    </p:spTree>
    <p:extLst>
      <p:ext uri="{BB962C8B-B14F-4D97-AF65-F5344CB8AC3E}">
        <p14:creationId xmlns:p14="http://schemas.microsoft.com/office/powerpoint/2010/main" val="90322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a:solidFill>
                  <a:schemeClr val="tx1"/>
                </a:solidFill>
                <a:effectLst/>
                <a:latin typeface="+mn-lt"/>
                <a:ea typeface="+mn-ea"/>
                <a:cs typeface="+mn-cs"/>
              </a:rPr>
              <a:t>Weshalb sollen Lehrbetriebe und Branchenverbände Talente fördern?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kern="1200" dirty="0">
                <a:solidFill>
                  <a:schemeClr val="tx1"/>
                </a:solidFill>
                <a:effectLst/>
                <a:latin typeface="+mn-lt"/>
                <a:ea typeface="+mn-ea"/>
                <a:cs typeface="+mn-cs"/>
              </a:rPr>
              <a:t>Leistungsstarke Lernende sind in allen Berufsfeldern anzutreffen. Das Ziel ist, Berufstalente zu erkennen und individuell zu erfassen und zu fördern. </a:t>
            </a:r>
          </a:p>
          <a:p>
            <a:r>
              <a:rPr lang="de-CH" sz="1200" b="0" i="0" kern="1200" dirty="0">
                <a:solidFill>
                  <a:schemeClr val="tx1"/>
                </a:solidFill>
                <a:effectLst/>
                <a:latin typeface="+mn-lt"/>
                <a:ea typeface="+mn-ea"/>
                <a:cs typeface="+mn-cs"/>
              </a:rPr>
              <a:t>Die Berufsbildung soll oder muss in der Öffentlichkeit als gleichwertiger, zukunftsorientierter und attraktiver Ausbildungsweg wahrgenommen werden. </a:t>
            </a:r>
          </a:p>
          <a:p>
            <a:r>
              <a:rPr lang="de-CH" sz="1200" b="0" i="0" kern="1200" dirty="0">
                <a:solidFill>
                  <a:schemeClr val="tx1"/>
                </a:solidFill>
                <a:effectLst/>
                <a:latin typeface="+mn-lt"/>
                <a:ea typeface="+mn-ea"/>
                <a:cs typeface="+mn-cs"/>
              </a:rPr>
              <a:t>Talent ist in der Berufsbildung eine Realität.</a:t>
            </a:r>
          </a:p>
          <a:p>
            <a:r>
              <a:rPr lang="de-CH" sz="1200" b="0" i="0" kern="1200" dirty="0">
                <a:solidFill>
                  <a:schemeClr val="tx1"/>
                </a:solidFill>
                <a:effectLst/>
                <a:latin typeface="+mn-lt"/>
                <a:ea typeface="+mn-ea"/>
                <a:cs typeface="+mn-cs"/>
              </a:rPr>
              <a:t>Die leistungsstarken Lernenden können einen wichtigen Beitrag leisten, um den Fachkräftemangel von morgen zu decken.</a:t>
            </a:r>
          </a:p>
          <a:p>
            <a:endParaRPr lang="de-CH" dirty="0"/>
          </a:p>
        </p:txBody>
      </p:sp>
      <p:sp>
        <p:nvSpPr>
          <p:cNvPr id="4" name="Foliennummernplatzhalter 3"/>
          <p:cNvSpPr>
            <a:spLocks noGrp="1"/>
          </p:cNvSpPr>
          <p:nvPr>
            <p:ph type="sldNum" sz="quarter" idx="5"/>
          </p:nvPr>
        </p:nvSpPr>
        <p:spPr/>
        <p:txBody>
          <a:bodyPr/>
          <a:lstStyle/>
          <a:p>
            <a:fld id="{8AEFA07F-135E-7A4F-A96C-C7649874584F}" type="slidenum">
              <a:rPr lang="en-GB" smtClean="0"/>
              <a:t>9</a:t>
            </a:fld>
            <a:endParaRPr lang="en-GB"/>
          </a:p>
        </p:txBody>
      </p:sp>
    </p:spTree>
    <p:extLst>
      <p:ext uri="{BB962C8B-B14F-4D97-AF65-F5344CB8AC3E}">
        <p14:creationId xmlns:p14="http://schemas.microsoft.com/office/powerpoint/2010/main" val="388098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a:solidFill>
                  <a:schemeClr val="tx1"/>
                </a:solidFill>
                <a:effectLst/>
                <a:latin typeface="+mn-lt"/>
                <a:ea typeface="+mn-ea"/>
                <a:cs typeface="+mn-cs"/>
              </a:rPr>
              <a:t>Wie entwickeln sich Talente? Was braucht es dazu?</a:t>
            </a:r>
          </a:p>
          <a:p>
            <a:endParaRPr lang="de-CH" sz="1200" b="1" i="0" kern="1200" dirty="0">
              <a:solidFill>
                <a:schemeClr val="tx1"/>
              </a:solidFill>
              <a:effectLst/>
              <a:latin typeface="+mn-lt"/>
              <a:ea typeface="+mn-ea"/>
              <a:cs typeface="+mn-cs"/>
            </a:endParaRPr>
          </a:p>
          <a:p>
            <a:pPr marL="228600" indent="-228600">
              <a:buAutoNum type="arabicPeriod"/>
            </a:pPr>
            <a:r>
              <a:rPr lang="de-CH" sz="1200" b="0" i="0" kern="1200" dirty="0">
                <a:solidFill>
                  <a:schemeClr val="tx1"/>
                </a:solidFill>
                <a:effectLst/>
                <a:latin typeface="+mn-lt"/>
                <a:ea typeface="+mn-ea"/>
                <a:cs typeface="+mn-cs"/>
              </a:rPr>
              <a:t>Lehrbetriebe, Berufsverbände und Berufsfachschulen müssen sich in der Berufsbildung als Talentschmiede positionieren und sich engagieren: ein Lernumfeld schaffen, wo es den Lernenden </a:t>
            </a:r>
            <a:r>
              <a:rPr lang="de-CH" sz="1200" b="1" i="0" kern="1200" dirty="0">
                <a:solidFill>
                  <a:schemeClr val="tx1"/>
                </a:solidFill>
                <a:effectLst/>
                <a:latin typeface="+mn-lt"/>
                <a:ea typeface="+mn-ea"/>
                <a:cs typeface="+mn-cs"/>
              </a:rPr>
              <a:t>ermöglicht, </a:t>
            </a:r>
            <a:r>
              <a:rPr lang="de-CH" sz="1200" b="0" i="0" kern="1200" dirty="0">
                <a:solidFill>
                  <a:schemeClr val="tx1"/>
                </a:solidFill>
                <a:effectLst/>
                <a:latin typeface="+mn-lt"/>
                <a:ea typeface="+mn-ea"/>
                <a:cs typeface="+mn-cs"/>
              </a:rPr>
              <a:t>ihr Potenzial zu entfalten.</a:t>
            </a:r>
          </a:p>
          <a:p>
            <a:pPr marL="228600" indent="-228600">
              <a:buAutoNum type="arabicPeriod"/>
            </a:pPr>
            <a:r>
              <a:rPr lang="de-CH" sz="1200" b="0" i="0" kern="1200" dirty="0">
                <a:solidFill>
                  <a:schemeClr val="tx1"/>
                </a:solidFill>
                <a:effectLst/>
                <a:latin typeface="+mn-lt"/>
                <a:ea typeface="+mn-ea"/>
                <a:cs typeface="+mn-cs"/>
              </a:rPr>
              <a:t>Begabte Lernende werden nicht automatisch zu Talenten. Das </a:t>
            </a:r>
            <a:r>
              <a:rPr lang="de-CH" sz="1200" b="1" i="0" kern="1200" dirty="0">
                <a:solidFill>
                  <a:schemeClr val="tx1"/>
                </a:solidFill>
                <a:effectLst/>
                <a:latin typeface="+mn-lt"/>
                <a:ea typeface="+mn-ea"/>
                <a:cs typeface="+mn-cs"/>
              </a:rPr>
              <a:t>Können</a:t>
            </a:r>
            <a:r>
              <a:rPr lang="de-CH" sz="1200" b="0" i="0" kern="1200" dirty="0">
                <a:solidFill>
                  <a:schemeClr val="tx1"/>
                </a:solidFill>
                <a:effectLst/>
                <a:latin typeface="+mn-lt"/>
                <a:ea typeface="+mn-ea"/>
                <a:cs typeface="+mn-cs"/>
              </a:rPr>
              <a:t> kann in Höchstleistung umgesetzt werden, wenn Lehrbetriebe oder Ausbildungsverantwortliche das Potenzial oder eine günstige Veranlagung von Lernenden erkennen und im Lehrbetrieb anspruchsvolle Fördermassnahmen entwickeln.</a:t>
            </a:r>
            <a:br>
              <a:rPr lang="de-CH" sz="1200" b="0" i="0" kern="1200" dirty="0">
                <a:solidFill>
                  <a:schemeClr val="tx1"/>
                </a:solidFill>
                <a:effectLst/>
                <a:latin typeface="+mn-lt"/>
                <a:ea typeface="+mn-ea"/>
                <a:cs typeface="+mn-cs"/>
              </a:rPr>
            </a:br>
            <a:r>
              <a:rPr lang="de-CH" sz="1200" b="0" i="0" kern="1200" dirty="0">
                <a:solidFill>
                  <a:schemeClr val="tx1"/>
                </a:solidFill>
                <a:effectLst/>
                <a:latin typeface="+mn-lt"/>
                <a:ea typeface="+mn-ea"/>
                <a:cs typeface="+mn-cs"/>
              </a:rPr>
              <a:t>Beim praktischen Umsetzen spielen engagierte, empathische und sozial kompetente Ausbildungsverantwortliche eine entscheidende Rolle. Sie setzen sich ein für begabte Lernende, begleiten sie und sind bereit, ihre Erfahrungen mit ihnen austauschen.</a:t>
            </a:r>
          </a:p>
          <a:p>
            <a:pPr marL="228600" indent="-228600">
              <a:buAutoNum type="arabicPeriod"/>
            </a:pPr>
            <a:r>
              <a:rPr lang="de-CH" sz="1200" b="0" i="0" kern="1200" dirty="0">
                <a:solidFill>
                  <a:schemeClr val="tx1"/>
                </a:solidFill>
                <a:effectLst/>
                <a:latin typeface="+mn-lt"/>
                <a:ea typeface="+mn-ea"/>
                <a:cs typeface="+mn-cs"/>
              </a:rPr>
              <a:t>Damit begabte Lernende sich zu Berufstalenten entwickeln können, sind hartes Training, andauernde Übung und eine intensive Auseinandersetzung mit dem Beruf notwendig – die Jugendlichen müssen es </a:t>
            </a:r>
            <a:r>
              <a:rPr lang="de-CH" sz="1200" b="1" i="0" kern="1200" dirty="0">
                <a:solidFill>
                  <a:schemeClr val="tx1"/>
                </a:solidFill>
                <a:effectLst/>
                <a:latin typeface="+mn-lt"/>
                <a:ea typeface="+mn-ea"/>
                <a:cs typeface="+mn-cs"/>
              </a:rPr>
              <a:t>wollen. </a:t>
            </a:r>
            <a:endParaRPr lang="de-CH" sz="1200" b="0" i="0" kern="1200" dirty="0">
              <a:solidFill>
                <a:schemeClr val="tx1"/>
              </a:solidFill>
              <a:effectLst/>
              <a:latin typeface="+mn-lt"/>
              <a:ea typeface="+mn-ea"/>
              <a:cs typeface="+mn-cs"/>
            </a:endParaRPr>
          </a:p>
          <a:p>
            <a:pPr marL="0" indent="0">
              <a:buNone/>
            </a:pPr>
            <a:endParaRPr lang="de-CH" sz="1200" b="0" i="0" kern="1200" dirty="0">
              <a:solidFill>
                <a:schemeClr val="tx1"/>
              </a:solidFill>
              <a:effectLst/>
              <a:latin typeface="+mn-lt"/>
              <a:ea typeface="+mn-ea"/>
              <a:cs typeface="+mn-cs"/>
            </a:endParaRPr>
          </a:p>
          <a:p>
            <a:pPr marL="0" indent="0">
              <a:buNone/>
            </a:pPr>
            <a:r>
              <a:rPr lang="de-CH" sz="1200" b="0" i="0" kern="1200" dirty="0">
                <a:solidFill>
                  <a:schemeClr val="tx1"/>
                </a:solidFill>
                <a:effectLst/>
                <a:latin typeface="+mn-lt"/>
                <a:ea typeface="+mn-ea"/>
                <a:cs typeface="+mn-cs"/>
              </a:rPr>
              <a:t>Am Ende wirken alle Beteiligten dem Nachwuchsmangel und dem Fachkräftemangel entgegen, wenn Berufstalenten eine Perspektive in ihrem Beruf vermittelt wird.</a:t>
            </a:r>
          </a:p>
        </p:txBody>
      </p:sp>
      <p:sp>
        <p:nvSpPr>
          <p:cNvPr id="4" name="Foliennummernplatzhalter 3"/>
          <p:cNvSpPr>
            <a:spLocks noGrp="1"/>
          </p:cNvSpPr>
          <p:nvPr>
            <p:ph type="sldNum" sz="quarter" idx="5"/>
          </p:nvPr>
        </p:nvSpPr>
        <p:spPr/>
        <p:txBody>
          <a:bodyPr/>
          <a:lstStyle/>
          <a:p>
            <a:fld id="{8AEFA07F-135E-7A4F-A96C-C7649874584F}" type="slidenum">
              <a:rPr lang="en-GB" smtClean="0"/>
              <a:t>11</a:t>
            </a:fld>
            <a:endParaRPr lang="en-GB"/>
          </a:p>
        </p:txBody>
      </p:sp>
    </p:spTree>
    <p:extLst>
      <p:ext uri="{BB962C8B-B14F-4D97-AF65-F5344CB8AC3E}">
        <p14:creationId xmlns:p14="http://schemas.microsoft.com/office/powerpoint/2010/main" val="117414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914400" rtl="0" eaLnBrk="1" latinLnBrk="0" hangingPunct="1"/>
            <a:r>
              <a:rPr lang="de-CH" sz="1200" kern="1200" dirty="0">
                <a:solidFill>
                  <a:schemeClr val="tx1"/>
                </a:solidFill>
                <a:latin typeface="Arial" panose="020B0604020202020204" pitchFamily="34" charset="0"/>
                <a:ea typeface="+mn-ea"/>
                <a:cs typeface="Arial" panose="020B0604020202020204" pitchFamily="34" charset="0"/>
              </a:rPr>
              <a:t>Kapitel Talentidentifikation: </a:t>
            </a:r>
            <a:r>
              <a:rPr lang="de-CH" dirty="0">
                <a:hlinkClick r:id="rId3"/>
              </a:rPr>
              <a:t>Erkennen von Talenten für Lehrbetriebe | Kanton Zürich</a:t>
            </a:r>
            <a:endParaRPr lang="de-CH"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de-CH" sz="1200" kern="1200" dirty="0">
                <a:solidFill>
                  <a:schemeClr val="tx1"/>
                </a:solidFill>
                <a:latin typeface="Arial" panose="020B0604020202020204" pitchFamily="34" charset="0"/>
                <a:ea typeface="+mn-ea"/>
                <a:cs typeface="Arial" panose="020B0604020202020204" pitchFamily="34" charset="0"/>
              </a:rPr>
              <a:t>In jeder Branche und jedem Berufsfeld sind unterschiedliche Fähigkeiten beziehungsweise Kompetenzen gefragt. </a:t>
            </a:r>
          </a:p>
          <a:p>
            <a:pPr marL="0" algn="l" defTabSz="914400" rtl="0" eaLnBrk="1" latinLnBrk="0" hangingPunct="1"/>
            <a:r>
              <a:rPr lang="de-CH" sz="1200" kern="1200" dirty="0">
                <a:solidFill>
                  <a:schemeClr val="tx1"/>
                </a:solidFill>
                <a:latin typeface="Arial" panose="020B0604020202020204" pitchFamily="34" charset="0"/>
                <a:ea typeface="+mn-ea"/>
                <a:cs typeface="Arial" panose="020B0604020202020204" pitchFamily="34" charset="0"/>
              </a:rPr>
              <a:t>Wer im Lehrbetrieb ein Berufstalent ist und welche Kompetenzen es dafür braucht, muss jeder Lehrbetrieb für sich bestimmen.</a:t>
            </a:r>
          </a:p>
          <a:p>
            <a:pPr marL="0" algn="l" defTabSz="914400" rtl="0" eaLnBrk="1" latinLnBrk="0" hangingPunct="1"/>
            <a:endParaRPr lang="de-CH" sz="1200" kern="1200" dirty="0">
              <a:solidFill>
                <a:schemeClr val="tx1"/>
              </a:solidFill>
              <a:latin typeface="Arial" panose="020B0604020202020204" pitchFamily="34" charset="0"/>
              <a:ea typeface="+mn-ea"/>
              <a:cs typeface="Arial" panose="020B0604020202020204" pitchFamily="34" charset="0"/>
            </a:endParaRPr>
          </a:p>
          <a:p>
            <a:r>
              <a:rPr lang="de-CH" sz="1200" b="1" i="0" kern="1200" dirty="0">
                <a:solidFill>
                  <a:schemeClr val="tx1"/>
                </a:solidFill>
                <a:effectLst/>
                <a:latin typeface="+mn-lt"/>
                <a:ea typeface="+mn-ea"/>
                <a:cs typeface="+mn-cs"/>
              </a:rPr>
              <a:t>Wo entdecken Sie potenzielle Talente?</a:t>
            </a:r>
          </a:p>
          <a:p>
            <a:r>
              <a:rPr lang="de-CH" sz="1200" b="0" i="0" kern="1200" dirty="0">
                <a:solidFill>
                  <a:schemeClr val="tx1"/>
                </a:solidFill>
                <a:effectLst/>
                <a:latin typeface="+mn-lt"/>
                <a:ea typeface="+mn-ea"/>
                <a:cs typeface="+mn-cs"/>
              </a:rPr>
              <a:t>Schulische Leistungen zielen auf die Entfaltung von intellektuellen Kompetenzen. Es ist naheliegend, schulischen Leistungen als Hauptindikator für ein potenzielles Talent zu sehen. Es wird daher oft angenommen, dass man das Suchfeld auf Lernende mit überdurchschnittlichen Schulnoten beschränken kann. Die berufliche Begabung ist jedoch wesentlich komplexer und kann nicht einfach mit Intellekt oder Intelligenz gleichgesetzt werden. Die Schulnoten sind mögliche Indikatoren, liefern aber allein keinen Hinweis auf das Potenzial der Lernenden. Umso mehr, wenn man bedenkt, dass Begabungen, die nicht gefördert werden, verschwinden und sogar zu «</a:t>
            </a:r>
            <a:r>
              <a:rPr lang="de-CH" sz="1200" b="0" i="0" kern="1200" dirty="0" err="1">
                <a:solidFill>
                  <a:schemeClr val="tx1"/>
                </a:solidFill>
                <a:effectLst/>
                <a:latin typeface="+mn-lt"/>
                <a:ea typeface="+mn-ea"/>
                <a:cs typeface="+mn-cs"/>
              </a:rPr>
              <a:t>Underachievement</a:t>
            </a:r>
            <a:r>
              <a:rPr lang="de-CH" sz="1200" b="0" i="0" kern="1200" dirty="0">
                <a:solidFill>
                  <a:schemeClr val="tx1"/>
                </a:solidFill>
                <a:effectLst/>
                <a:latin typeface="+mn-lt"/>
                <a:ea typeface="+mn-ea"/>
                <a:cs typeface="+mn-cs"/>
              </a:rPr>
              <a:t>» führen können. Das ist ein Phänomen, bei dem die dauerhafte Unterforderung zu Demotivation, Desinteresse, Unzufriedenheit und Zweifel an den eigenen Fähigkeiten führt.</a:t>
            </a:r>
          </a:p>
          <a:p>
            <a:r>
              <a:rPr lang="de-CH" sz="1200" b="0" i="0" kern="1200" dirty="0">
                <a:solidFill>
                  <a:schemeClr val="tx1"/>
                </a:solidFill>
                <a:effectLst/>
                <a:latin typeface="+mn-lt"/>
                <a:ea typeface="+mn-ea"/>
                <a:cs typeface="+mn-cs"/>
              </a:rPr>
              <a:t>Bei der Suche nach überdurchschnittlich begabten Lernenden muss also überall mit Potenzial gerechnet werden. Denn auf den zweiten Blick können sich besondere Lernende, die schlechte schulische Leistungen erbringen, verhaltensauffällig sind oder unmotiviert erscheinen, als potenzielle Talente entpuppen. Das aber nur, wenn sie auch als solche erkannt, wertgeschätzt und im Rahmen einer günstigen Lernumwelt unterstützt werden.</a:t>
            </a:r>
          </a:p>
          <a:p>
            <a:pPr marL="0" algn="l" defTabSz="914400" rtl="0" eaLnBrk="1" latinLnBrk="0" hangingPunct="1"/>
            <a:endParaRPr lang="de-CH"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de-CH" sz="1200" b="1" i="0" kern="1200" dirty="0">
                <a:solidFill>
                  <a:schemeClr val="tx1"/>
                </a:solidFill>
                <a:effectLst/>
                <a:latin typeface="+mn-lt"/>
                <a:ea typeface="+mn-ea"/>
                <a:cs typeface="+mn-cs"/>
              </a:rPr>
              <a:t>Mit dem Talent-Kompass</a:t>
            </a:r>
            <a:r>
              <a:rPr lang="de-CH" sz="1200" kern="1200" dirty="0">
                <a:solidFill>
                  <a:schemeClr val="tx1"/>
                </a:solidFill>
                <a:latin typeface="Arial" panose="020B0604020202020204" pitchFamily="34" charset="0"/>
                <a:ea typeface="+mn-ea"/>
                <a:cs typeface="Arial" panose="020B0604020202020204" pitchFamily="34" charset="0"/>
              </a:rPr>
              <a:t> </a:t>
            </a:r>
            <a:r>
              <a:rPr lang="de-CH" sz="1200" b="1" i="0" kern="1200" dirty="0">
                <a:solidFill>
                  <a:schemeClr val="tx1"/>
                </a:solidFill>
                <a:effectLst/>
                <a:latin typeface="+mn-lt"/>
                <a:ea typeface="+mn-ea"/>
                <a:cs typeface="+mn-cs"/>
              </a:rPr>
              <a:t>(Puzzle) Talente erkennen:</a:t>
            </a:r>
          </a:p>
          <a:p>
            <a:pPr marL="0" algn="l" defTabSz="914400" rtl="0" eaLnBrk="1" latinLnBrk="0" hangingPunct="1"/>
            <a:endParaRPr lang="de-CH" sz="1200" b="1" i="0" kern="1200" dirty="0">
              <a:solidFill>
                <a:schemeClr val="tx1"/>
              </a:solidFill>
              <a:effectLst/>
              <a:latin typeface="+mn-lt"/>
              <a:ea typeface="+mn-ea"/>
              <a:cs typeface="+mn-cs"/>
            </a:endParaRPr>
          </a:p>
          <a:p>
            <a:pPr marL="0" algn="l" defTabSz="914400" rtl="0" eaLnBrk="1" latinLnBrk="0" hangingPunct="1"/>
            <a:r>
              <a:rPr lang="de-CH" sz="1200" kern="1200" dirty="0">
                <a:solidFill>
                  <a:schemeClr val="tx1"/>
                </a:solidFill>
                <a:latin typeface="Arial" panose="020B0604020202020204" pitchFamily="34" charset="0"/>
                <a:ea typeface="+mn-ea"/>
                <a:cs typeface="Arial" panose="020B0604020202020204" pitchFamily="34" charset="0"/>
              </a:rPr>
              <a:t>Schulnoten sind wichtig, aber nicht alles. </a:t>
            </a:r>
          </a:p>
          <a:p>
            <a:pPr marL="0" algn="l" defTabSz="914400" rtl="0" eaLnBrk="1" latinLnBrk="0" hangingPunct="1"/>
            <a:r>
              <a:rPr lang="de-CH" sz="1200" kern="1200" dirty="0">
                <a:solidFill>
                  <a:schemeClr val="tx1"/>
                </a:solidFill>
                <a:latin typeface="Arial" panose="020B0604020202020204" pitchFamily="34" charset="0"/>
                <a:ea typeface="+mn-ea"/>
                <a:cs typeface="Arial" panose="020B0604020202020204" pitchFamily="34" charset="0"/>
              </a:rPr>
              <a:t>Der Bildungsbericht </a:t>
            </a:r>
            <a:r>
              <a:rPr lang="de-CH" dirty="0" err="1">
                <a:hlinkClick r:id="rId4"/>
              </a:rPr>
              <a:t>Bildungsbericht</a:t>
            </a:r>
            <a:r>
              <a:rPr lang="de-CH" dirty="0">
                <a:hlinkClick r:id="rId4"/>
              </a:rPr>
              <a:t> und Lerndokumentation | berufsbildung.ch</a:t>
            </a:r>
            <a:r>
              <a:rPr lang="de-CH" sz="1200" kern="1200" dirty="0">
                <a:solidFill>
                  <a:schemeClr val="tx1"/>
                </a:solidFill>
                <a:latin typeface="Arial" panose="020B0604020202020204" pitchFamily="34" charset="0"/>
                <a:ea typeface="+mn-ea"/>
                <a:cs typeface="Arial" panose="020B0604020202020204" pitchFamily="34" charset="0"/>
              </a:rPr>
              <a:t> als Bestandteil des Standortgesprächs liefert genauso wichtige Informationen, ob eine oder ein Lernender leistungsstark, leistungswillig und bereit ist, eine Extrameile zu gehen.</a:t>
            </a:r>
          </a:p>
          <a:p>
            <a:pPr marL="0" algn="l" defTabSz="914400" rtl="0" eaLnBrk="1" latinLnBrk="0" hangingPunct="1"/>
            <a:r>
              <a:rPr lang="de-CH" sz="1200" kern="1200" dirty="0">
                <a:solidFill>
                  <a:schemeClr val="tx1"/>
                </a:solidFill>
                <a:latin typeface="Arial" panose="020B0604020202020204" pitchFamily="34" charset="0"/>
                <a:ea typeface="+mn-ea"/>
                <a:cs typeface="Arial" panose="020B0604020202020204" pitchFamily="34" charset="0"/>
              </a:rPr>
              <a:t>Sozial-, Selbst- und Methodenkompetenzen als «Soft Skills» sind ebenso wichtige Faktoren im Berufsalltag.</a:t>
            </a:r>
          </a:p>
          <a:p>
            <a:pPr marL="0" indent="0" algn="l" defTabSz="914400" rtl="0" eaLnBrk="1" latinLnBrk="0" hangingPunct="1">
              <a:buFont typeface="Wingdings" panose="05000000000000000000" pitchFamily="2" charset="2"/>
              <a:buNone/>
            </a:pPr>
            <a:r>
              <a:rPr lang="de-CH" sz="1200" kern="1200" dirty="0">
                <a:solidFill>
                  <a:schemeClr val="tx1"/>
                </a:solidFill>
                <a:latin typeface="Arial" panose="020B0604020202020204" pitchFamily="34" charset="0"/>
                <a:ea typeface="+mn-ea"/>
                <a:cs typeface="Arial" panose="020B0604020202020204" pitchFamily="34" charset="0"/>
              </a:rPr>
              <a:t>Entscheidend ist, wie Sie diese Kompetenzen gewichten:</a:t>
            </a:r>
          </a:p>
          <a:p>
            <a:pPr marL="0" indent="0" algn="l" defTabSz="914400" rtl="0" eaLnBrk="1" latinLnBrk="0" hangingPunct="1">
              <a:buFont typeface="Wingdings" panose="05000000000000000000" pitchFamily="2" charset="2"/>
              <a:buNone/>
            </a:pPr>
            <a:endParaRPr lang="de-CH" sz="1200" kern="1200" dirty="0">
              <a:solidFill>
                <a:schemeClr val="tx1"/>
              </a:solidFill>
              <a:latin typeface="Arial" panose="020B0604020202020204" pitchFamily="34" charset="0"/>
              <a:ea typeface="+mn-ea"/>
              <a:cs typeface="Arial" panose="020B0604020202020204" pitchFamily="34" charset="0"/>
            </a:endParaRPr>
          </a:p>
          <a:p>
            <a:pPr marL="171450" indent="-171450" algn="l" defTabSz="914400" rtl="0" eaLnBrk="1" latinLnBrk="0" hangingPunct="1">
              <a:buFont typeface="Wingdings" panose="05000000000000000000" pitchFamily="2" charset="2"/>
              <a:buChar char="à"/>
            </a:pPr>
            <a:r>
              <a:rPr lang="de-CH" sz="12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Mit dem  </a:t>
            </a:r>
            <a:r>
              <a:rPr lang="de-CH" sz="1200" u="sng"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Bewertungsraster</a:t>
            </a:r>
            <a:r>
              <a:rPr lang="de-CH" sz="12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 können Sie die Soft Skills festhalten</a:t>
            </a:r>
          </a:p>
          <a:p>
            <a:pPr marL="171450" indent="-171450" algn="l" defTabSz="914400" rtl="0" eaLnBrk="1" latinLnBrk="0" hangingPunct="1">
              <a:buFont typeface="Wingdings" panose="05000000000000000000" pitchFamily="2" charset="2"/>
              <a:buChar char="à"/>
            </a:pPr>
            <a:r>
              <a:rPr lang="de-CH" sz="12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Mit verschiedenen Hilfsmitteln (Bildungsbericht, Talent-Kompass) können Sie die Kompetenzen umschreiben, die für Ihr Berufsfeld am wichtigsten sind.</a:t>
            </a:r>
            <a:endParaRPr lang="de-CH" sz="1200" kern="120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CH" sz="12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Mit dem Talent-Kompass (Puzzle), den Schulnoten der Lernenden und dem Bildungsbericht können Sie im </a:t>
            </a:r>
            <a:r>
              <a:rPr lang="de-CH" sz="1200" u="sng"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Bewertungsraster</a:t>
            </a:r>
            <a:r>
              <a:rPr lang="de-CH" sz="12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 die Kompetenzen der Lernenden bewerten.</a:t>
            </a:r>
          </a:p>
        </p:txBody>
      </p:sp>
      <p:sp>
        <p:nvSpPr>
          <p:cNvPr id="4" name="Foliennummernplatzhalter 3"/>
          <p:cNvSpPr>
            <a:spLocks noGrp="1"/>
          </p:cNvSpPr>
          <p:nvPr>
            <p:ph type="sldNum" sz="quarter" idx="5"/>
          </p:nvPr>
        </p:nvSpPr>
        <p:spPr/>
        <p:txBody>
          <a:bodyPr/>
          <a:lstStyle/>
          <a:p>
            <a:fld id="{8AEFA07F-135E-7A4F-A96C-C7649874584F}" type="slidenum">
              <a:rPr lang="en-GB" smtClean="0"/>
              <a:t>12</a:t>
            </a:fld>
            <a:endParaRPr lang="en-GB"/>
          </a:p>
        </p:txBody>
      </p:sp>
    </p:spTree>
    <p:extLst>
      <p:ext uri="{BB962C8B-B14F-4D97-AF65-F5344CB8AC3E}">
        <p14:creationId xmlns:p14="http://schemas.microsoft.com/office/powerpoint/2010/main" val="177322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a:solidFill>
                  <a:schemeClr val="tx1"/>
                </a:solidFill>
                <a:effectLst/>
                <a:latin typeface="Arial" panose="020B0604020202020204" pitchFamily="34" charset="0"/>
                <a:ea typeface="+mn-ea"/>
                <a:cs typeface="Arial" panose="020B0604020202020204" pitchFamily="34" charset="0"/>
              </a:rPr>
              <a:t>Wie können Sie Lernende in Ihrem Lehrbetrieb fördern?</a:t>
            </a:r>
          </a:p>
          <a:p>
            <a:r>
              <a:rPr lang="de-CH" sz="1200" b="0" i="0" kern="1200" dirty="0">
                <a:solidFill>
                  <a:schemeClr val="tx1"/>
                </a:solidFill>
                <a:effectLst/>
                <a:latin typeface="+mn-lt"/>
                <a:ea typeface="+mn-ea"/>
                <a:cs typeface="+mn-cs"/>
              </a:rPr>
              <a:t>Berufstalente entwickeln sich durch zeitintensive, individuelle Lernprozesse, die in einem Lernumfeld stattfinden, wo gute Leistungen wertgeschätzt und gezielt angeregt, unterstützt und gefördert werden. Es ist darum wichtig, dass Lehrbetriebe, Berufsverbände und Berufsfachschulen in gegenseitiger Absprache Fördermassnahmen entwickeln. In einem solchen Lernumfeld können sich Berufstalente am besten entfalten.</a:t>
            </a:r>
          </a:p>
          <a:p>
            <a:endParaRPr lang="de-CH" sz="1200" b="1" i="0" kern="1200" dirty="0">
              <a:solidFill>
                <a:schemeClr val="tx1"/>
              </a:solidFill>
              <a:effectLst/>
              <a:latin typeface="Arial" panose="020B0604020202020204" pitchFamily="34" charset="0"/>
              <a:ea typeface="+mn-ea"/>
              <a:cs typeface="Arial" panose="020B0604020202020204" pitchFamily="34" charset="0"/>
            </a:endParaRPr>
          </a:p>
          <a:p>
            <a:r>
              <a:rPr lang="de-CH" sz="1200" kern="1200" dirty="0">
                <a:solidFill>
                  <a:schemeClr val="tx1"/>
                </a:solidFill>
                <a:effectLst/>
                <a:latin typeface="+mn-lt"/>
                <a:ea typeface="+mn-ea"/>
                <a:cs typeface="+mn-cs"/>
              </a:rPr>
              <a:t>«Talentförderung Plus» orientiert sich konsequent an den Bedürfnissen der Praxis. Bewährte Fördermassnahmen in den </a:t>
            </a:r>
            <a:r>
              <a:rPr lang="de-CH" sz="1200" b="1" kern="1200" dirty="0">
                <a:solidFill>
                  <a:schemeClr val="tx1"/>
                </a:solidFill>
                <a:effectLst/>
                <a:latin typeface="+mn-lt"/>
                <a:ea typeface="+mn-ea"/>
                <a:cs typeface="+mn-cs"/>
              </a:rPr>
              <a:t>Bereichen Wettbewerb, interne und externe Förderung </a:t>
            </a:r>
            <a:r>
              <a:rPr lang="de-CH" sz="1200" kern="1200" dirty="0">
                <a:solidFill>
                  <a:schemeClr val="tx1"/>
                </a:solidFill>
                <a:effectLst/>
                <a:latin typeface="+mn-lt"/>
                <a:ea typeface="+mn-ea"/>
                <a:cs typeface="+mn-cs"/>
              </a:rPr>
              <a:t>werden weitergeführt und durch das neue </a:t>
            </a:r>
            <a:r>
              <a:rPr lang="de-CH" sz="1200" b="1" kern="1200" dirty="0">
                <a:solidFill>
                  <a:schemeClr val="tx1"/>
                </a:solidFill>
                <a:effectLst/>
                <a:latin typeface="+mn-lt"/>
                <a:ea typeface="+mn-ea"/>
                <a:cs typeface="+mn-cs"/>
              </a:rPr>
              <a:t>«Talent-Programm</a:t>
            </a:r>
            <a:r>
              <a:rPr lang="de-CH" sz="1200" kern="1200" dirty="0">
                <a:solidFill>
                  <a:schemeClr val="tx1"/>
                </a:solidFill>
                <a:effectLst/>
                <a:latin typeface="+mn-lt"/>
                <a:ea typeface="+mn-ea"/>
                <a:cs typeface="+mn-cs"/>
              </a:rPr>
              <a:t>» ergänzt, das Lehrbetriebe dabei unterstützt, Talentförderung strategisch und längerfristig im Betrieb zu verankern.</a:t>
            </a:r>
          </a:p>
          <a:p>
            <a:r>
              <a:rPr lang="de-CH" sz="1200" kern="1200" dirty="0">
                <a:solidFill>
                  <a:schemeClr val="tx1"/>
                </a:solidFill>
                <a:effectLst/>
                <a:latin typeface="+mn-lt"/>
                <a:ea typeface="+mn-ea"/>
                <a:cs typeface="+mn-cs"/>
              </a:rPr>
              <a:t>Ziel ist es, Talentförderung als festen Bestandteil der Ausbildungskultur zu etablieren und so die Attraktivität der Berufsbildung nachhaltig zu stärken – als gemeinsame Investition in die Fachkräfte von morgen.</a:t>
            </a:r>
          </a:p>
        </p:txBody>
      </p:sp>
      <p:sp>
        <p:nvSpPr>
          <p:cNvPr id="4" name="Foliennummernplatzhalter 3"/>
          <p:cNvSpPr>
            <a:spLocks noGrp="1"/>
          </p:cNvSpPr>
          <p:nvPr>
            <p:ph type="sldNum" sz="quarter" idx="5"/>
          </p:nvPr>
        </p:nvSpPr>
        <p:spPr/>
        <p:txBody>
          <a:bodyPr/>
          <a:lstStyle/>
          <a:p>
            <a:fld id="{8AEFA07F-135E-7A4F-A96C-C7649874584F}" type="slidenum">
              <a:rPr lang="en-GB" smtClean="0"/>
              <a:t>14</a:t>
            </a:fld>
            <a:endParaRPr lang="en-GB"/>
          </a:p>
        </p:txBody>
      </p:sp>
    </p:spTree>
    <p:extLst>
      <p:ext uri="{BB962C8B-B14F-4D97-AF65-F5344CB8AC3E}">
        <p14:creationId xmlns:p14="http://schemas.microsoft.com/office/powerpoint/2010/main" val="318246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a:solidFill>
                  <a:schemeClr val="tx1"/>
                </a:solidFill>
                <a:effectLst/>
                <a:latin typeface="Arial" panose="020B0604020202020204" pitchFamily="34" charset="0"/>
                <a:ea typeface="+mn-ea"/>
                <a:cs typeface="Arial" panose="020B0604020202020204" pitchFamily="34" charset="0"/>
              </a:rPr>
              <a:t>Betriebsinterne Fördermassnahmen:</a:t>
            </a:r>
          </a:p>
          <a:p>
            <a:r>
              <a:rPr lang="de-CH" sz="1200" kern="1200" dirty="0">
                <a:solidFill>
                  <a:schemeClr val="tx1"/>
                </a:solidFill>
                <a:effectLst/>
                <a:latin typeface="+mn-lt"/>
                <a:ea typeface="+mn-ea"/>
                <a:cs typeface="+mn-cs"/>
              </a:rPr>
              <a:t>Im Betrieb können leistungsstarke Lernende auf innovative Art und Weise gefördert. Indem Lernende an eine neue Herausforderung herangeführt werden, unterstützen die Lehrbetriebe die persönliche und berufsorientierte Weiterentwicklung ihrer Talente. So entsteht ein praxisnaher, nachhaltiger Zuwachs an Wissen, Kompetenzen und Fertigkeiten – davon profitiert am Ende auch der Lehrbetrieb.</a:t>
            </a:r>
            <a:endParaRPr lang="de-CH" sz="1200" b="1" i="0" kern="1200" dirty="0">
              <a:solidFill>
                <a:schemeClr val="tx1"/>
              </a:solidFill>
              <a:effectLst/>
              <a:latin typeface="Arial" panose="020B0604020202020204" pitchFamily="34" charset="0"/>
              <a:ea typeface="+mn-ea"/>
              <a:cs typeface="Arial" panose="020B0604020202020204" pitchFamily="34" charset="0"/>
            </a:endParaRPr>
          </a:p>
          <a:p>
            <a:endParaRPr lang="de-CH" sz="1200" b="1" i="0" kern="1200" dirty="0">
              <a:solidFill>
                <a:schemeClr val="tx1"/>
              </a:solidFill>
              <a:effectLst/>
              <a:latin typeface="Arial" panose="020B0604020202020204" pitchFamily="34" charset="0"/>
              <a:ea typeface="+mn-ea"/>
              <a:cs typeface="Arial" panose="020B0604020202020204" pitchFamily="34" charset="0"/>
            </a:endParaRPr>
          </a:p>
          <a:p>
            <a:r>
              <a:rPr lang="de-CH" sz="1200" b="0" i="0" kern="1200" dirty="0">
                <a:solidFill>
                  <a:schemeClr val="tx1"/>
                </a:solidFill>
                <a:effectLst/>
                <a:latin typeface="Arial" panose="020B0604020202020204" pitchFamily="34" charset="0"/>
                <a:ea typeface="+mn-ea"/>
                <a:cs typeface="Arial" panose="020B0604020202020204" pitchFamily="34" charset="0"/>
              </a:rPr>
              <a:t>Betriebe können Lernende betriebsintern fördern, indem sie ihnen zusätzliche oder spezielle, schwierigere oder neue Aufgaben übertragen. Diese Aufgaben führen die Lernenden dann selbständig und verantwortlich aus. Beispiele von betriebsinternen Fördermassennahmen können sein:</a:t>
            </a:r>
          </a:p>
          <a:p>
            <a:r>
              <a:rPr lang="de-CH" sz="1200" b="1" i="0" kern="1200" dirty="0">
                <a:solidFill>
                  <a:schemeClr val="tx1"/>
                </a:solidFill>
                <a:effectLst/>
                <a:latin typeface="Arial" panose="020B0604020202020204" pitchFamily="34" charset="0"/>
                <a:ea typeface="+mn-ea"/>
                <a:cs typeface="Arial" panose="020B0604020202020204" pitchFamily="34" charset="0"/>
              </a:rPr>
              <a:t>Individuelle Projektarbeit:</a:t>
            </a:r>
            <a:r>
              <a:rPr lang="de-CH" sz="1200" b="0" i="0" kern="1200" dirty="0">
                <a:solidFill>
                  <a:schemeClr val="tx1"/>
                </a:solidFill>
                <a:effectLst/>
                <a:latin typeface="Arial" panose="020B0604020202020204" pitchFamily="34" charset="0"/>
                <a:ea typeface="+mn-ea"/>
                <a:cs typeface="Arial" panose="020B0604020202020204" pitchFamily="34" charset="0"/>
              </a:rPr>
              <a:t> der/die Lernende ist für ein spezifisches Projekt zuständig. Begabte Lernende werden unter Anleitung eines Ausbildners oder eines erfahrenen Kollegen an eine neue Herausforderung herangeführt. Mit gezieltem Feedback können diese direkt in den Lernprozess eingreifen und sicherstellen, dass die Aufgaben richtig verstanden und ungesetzt werden. So entsteht ein praxisnaher, nachhaltiger Zuwachs an Wissen, Kompetenzen und Fertigkeiten.</a:t>
            </a:r>
          </a:p>
          <a:p>
            <a:r>
              <a:rPr lang="de-CH" sz="1200" b="1" i="0" kern="1200" dirty="0">
                <a:solidFill>
                  <a:schemeClr val="tx1"/>
                </a:solidFill>
                <a:effectLst/>
                <a:latin typeface="Arial" panose="020B0604020202020204" pitchFamily="34" charset="0"/>
                <a:ea typeface="+mn-ea"/>
                <a:cs typeface="Arial" panose="020B0604020202020204" pitchFamily="34" charset="0"/>
              </a:rPr>
              <a:t>Mitarbeit in einer Projektgruppe:</a:t>
            </a:r>
            <a:r>
              <a:rPr lang="de-CH" sz="1200" b="0" i="0" kern="1200" dirty="0">
                <a:solidFill>
                  <a:schemeClr val="tx1"/>
                </a:solidFill>
                <a:effectLst/>
                <a:latin typeface="Arial" panose="020B0604020202020204" pitchFamily="34" charset="0"/>
                <a:ea typeface="+mn-ea"/>
                <a:cs typeface="Arial" panose="020B0604020202020204" pitchFamily="34" charset="0"/>
              </a:rPr>
              <a:t> Lernende werden in Projektgruppen eingebunden und zum Beispiel die Verantwortung für ein Teilprojekt übertragen. </a:t>
            </a:r>
          </a:p>
          <a:p>
            <a:r>
              <a:rPr lang="de-CH" sz="1200" b="1" i="0" kern="1200" dirty="0">
                <a:solidFill>
                  <a:schemeClr val="tx1"/>
                </a:solidFill>
                <a:effectLst/>
                <a:latin typeface="Arial" panose="020B0604020202020204" pitchFamily="34" charset="0"/>
                <a:ea typeface="+mn-ea"/>
                <a:cs typeface="Arial" panose="020B0604020202020204" pitchFamily="34" charset="0"/>
              </a:rPr>
              <a:t>Mentoren-Funktion (Gotte- / Götti-System):</a:t>
            </a:r>
            <a:r>
              <a:rPr lang="de-CH" sz="1200" b="0" i="0" kern="1200" dirty="0">
                <a:solidFill>
                  <a:schemeClr val="tx1"/>
                </a:solidFill>
                <a:effectLst/>
                <a:latin typeface="Arial" panose="020B0604020202020204" pitchFamily="34" charset="0"/>
                <a:ea typeface="+mn-ea"/>
                <a:cs typeface="Arial" panose="020B0604020202020204" pitchFamily="34" charset="0"/>
              </a:rPr>
              <a:t> die Lernenden übernehmen eine Mentoren-Funktion für andere Personen (z.B. andere Lernende oder Schnupperlehrlinge), die sie in bestimmte Aufgabenfelder einführen und damit erste Erfahrungen in der Leitungsfunktion sammeln. </a:t>
            </a:r>
          </a:p>
          <a:p>
            <a:r>
              <a:rPr lang="de-CH" sz="1200" b="1" i="0" kern="1200" dirty="0">
                <a:solidFill>
                  <a:schemeClr val="tx1"/>
                </a:solidFill>
                <a:effectLst/>
                <a:latin typeface="Arial" panose="020B0604020202020204" pitchFamily="34" charset="0"/>
                <a:ea typeface="+mn-ea"/>
                <a:cs typeface="Arial" panose="020B0604020202020204" pitchFamily="34" charset="0"/>
              </a:rPr>
              <a:t>Einsatz in einer anderen Abteilung oder Niederlassung:</a:t>
            </a:r>
            <a:r>
              <a:rPr lang="de-CH" sz="1200" b="0" i="0" kern="1200" dirty="0">
                <a:solidFill>
                  <a:schemeClr val="tx1"/>
                </a:solidFill>
                <a:effectLst/>
                <a:latin typeface="Arial" panose="020B0604020202020204" pitchFamily="34" charset="0"/>
                <a:ea typeface="+mn-ea"/>
                <a:cs typeface="Arial" panose="020B0604020202020204" pitchFamily="34" charset="0"/>
              </a:rPr>
              <a:t> ein zeitlich begrenzter Wechsel innerhalb des Unternehmens, damit die Lernenden verschiedene Geschäftsbereiche und/oder andere Niederlassungen im In- oder Ausland kennenlernen. Hierbei kann der Fokus sowohl auf die Erweiterung des Aufgabenbereiches (z.B. Einsatz in einer anderen Abteilung) als auch auf die Förderung der Sprachkenntnisse (z.B. Einsatz in einer Niederlassung oder einer Filiale in der Westschweiz) gelegt werden. </a:t>
            </a:r>
          </a:p>
          <a:p>
            <a:r>
              <a:rPr lang="de-CH" sz="1200" b="1" i="0" kern="1200" dirty="0">
                <a:solidFill>
                  <a:schemeClr val="tx1"/>
                </a:solidFill>
                <a:effectLst/>
                <a:latin typeface="Arial" panose="020B0604020202020204" pitchFamily="34" charset="0"/>
                <a:ea typeface="+mn-ea"/>
                <a:cs typeface="Arial" panose="020B0604020202020204" pitchFamily="34" charset="0"/>
              </a:rPr>
              <a:t>Externe Qualifizierungen und Kurse:</a:t>
            </a:r>
            <a:r>
              <a:rPr lang="de-CH" sz="1200" b="0" i="0" kern="1200" dirty="0">
                <a:solidFill>
                  <a:schemeClr val="tx1"/>
                </a:solidFill>
                <a:effectLst/>
                <a:latin typeface="Arial" panose="020B0604020202020204" pitchFamily="34" charset="0"/>
                <a:ea typeface="+mn-ea"/>
                <a:cs typeface="Arial" panose="020B0604020202020204" pitchFamily="34" charset="0"/>
              </a:rPr>
              <a:t> wenn Betriebe betriebsintern keine Möglichkeiten haben, können sie ihre begabten Lernenden auch ermöglichen, an externen Qualifizierungen / Kursen teilzunehmen. Dies kann beispielsweise damit verknüpft werden, dass der/die Lernende im Anschluss an den Kurs betriebsintern einen Vortrag hält und so das neue Wissen mit den anderen Lernenden und Teammitgliedern teilt.</a:t>
            </a:r>
          </a:p>
          <a:p>
            <a:endParaRPr lang="de-CH" dirty="0"/>
          </a:p>
          <a:p>
            <a:r>
              <a:rPr lang="de-CH" sz="1200" b="1" i="0" kern="1200" dirty="0">
                <a:solidFill>
                  <a:schemeClr val="tx1"/>
                </a:solidFill>
                <a:effectLst/>
                <a:latin typeface="Arial" panose="020B0604020202020204" pitchFamily="34" charset="0"/>
                <a:ea typeface="+mn-ea"/>
                <a:cs typeface="Arial" panose="020B0604020202020204" pitchFamily="34" charset="0"/>
              </a:rPr>
              <a:t>Beispiele:</a:t>
            </a:r>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Videos online hier:</a:t>
            </a:r>
            <a:br>
              <a:rPr lang="de-CH" sz="1200" kern="1200" dirty="0">
                <a:solidFill>
                  <a:schemeClr val="tx1"/>
                </a:solidFill>
                <a:effectLst/>
                <a:latin typeface="+mn-lt"/>
                <a:ea typeface="+mn-ea"/>
                <a:cs typeface="+mn-cs"/>
              </a:rPr>
            </a:br>
            <a:r>
              <a:rPr lang="de-CH" dirty="0">
                <a:hlinkClick r:id="rId3"/>
              </a:rPr>
              <a:t>Inspiration zur Talentförderung für Lehrbetriebe | Kanton Zürich</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AEFA07F-135E-7A4F-A96C-C7649874584F}" type="slidenum">
              <a:rPr lang="en-GB" smtClean="0"/>
              <a:t>15</a:t>
            </a:fld>
            <a:endParaRPr lang="en-GB"/>
          </a:p>
        </p:txBody>
      </p:sp>
    </p:spTree>
    <p:extLst>
      <p:ext uri="{BB962C8B-B14F-4D97-AF65-F5344CB8AC3E}">
        <p14:creationId xmlns:p14="http://schemas.microsoft.com/office/powerpoint/2010/main" val="215889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a:solidFill>
                  <a:schemeClr val="tx1"/>
                </a:solidFill>
                <a:effectLst/>
                <a:latin typeface="Arial" panose="020B0604020202020204" pitchFamily="34" charset="0"/>
                <a:ea typeface="+mn-ea"/>
                <a:cs typeface="Arial" panose="020B0604020202020204" pitchFamily="34" charset="0"/>
              </a:rPr>
              <a:t>Mobilitätsaktivitäten:</a:t>
            </a:r>
          </a:p>
          <a:p>
            <a:endParaRPr lang="de-CH" sz="1200" b="1" i="0" kern="1200" dirty="0">
              <a:solidFill>
                <a:schemeClr val="tx1"/>
              </a:solidFill>
              <a:effectLst/>
              <a:latin typeface="Arial" panose="020B0604020202020204" pitchFamily="34" charset="0"/>
              <a:ea typeface="+mn-ea"/>
              <a:cs typeface="Arial" panose="020B0604020202020204" pitchFamily="34" charset="0"/>
            </a:endParaRPr>
          </a:p>
          <a:p>
            <a:r>
              <a:rPr lang="de-CH" sz="1200" b="0" i="0" kern="1200" dirty="0">
                <a:solidFill>
                  <a:schemeClr val="tx1"/>
                </a:solidFill>
                <a:effectLst/>
                <a:latin typeface="Arial" panose="020B0604020202020204" pitchFamily="34" charset="0"/>
                <a:ea typeface="+mn-ea"/>
                <a:cs typeface="Arial" panose="020B0604020202020204" pitchFamily="34" charset="0"/>
              </a:rPr>
              <a:t>Mit Mobilitätsprogrammen sind zeitlich begrenzte Aufenthalte in einer anderen Niederlassung, einem fremden Betrieb und/oder Land gemeint. Dabei lernen begabte Auszubildende verschiedene (Unternehmens-)Kulturen und Sprachen aus erster Hand kennen. Sie stärken ihre beruflichen, persönlichen, sozialen und interkulturellen Kompetenzen, erweitern ihren Horizont und werden damit fit für die Arbeit, auch in einem internationalen Arbeitsumfeld. Kurze Mobilitätsaktivitäten können in der berufsschulfreien Zeit stattfinden, wo weder die Berufsfachschule noch ein Überbetrieblicher Kurs ÜK tangiert sind. Mittelfristige oder längere Mobilitätsaktivitäten sind aber ebenfalls möglich und können mit den Berufsfachschulen und/oder mit dem Mittelschul- und Berufsbildungsamt abgesprochen werden. Die </a:t>
            </a:r>
            <a:r>
              <a:rPr lang="de-CH" sz="1200" b="0" i="0" u="sng" kern="1200" dirty="0">
                <a:solidFill>
                  <a:schemeClr val="tx1"/>
                </a:solidFill>
                <a:effectLst/>
                <a:latin typeface="Arial" panose="020B0604020202020204" pitchFamily="34" charset="0"/>
                <a:ea typeface="+mn-ea"/>
                <a:cs typeface="Arial" panose="020B0604020202020204" pitchFamily="34" charset="0"/>
                <a:hlinkClick r:id="rId3"/>
              </a:rPr>
              <a:t>Fachstelle Austausch und Mobilität des Kantons Zürich</a:t>
            </a:r>
            <a:r>
              <a:rPr lang="de-CH" sz="1200" b="0" i="0" kern="1200" dirty="0">
                <a:solidFill>
                  <a:schemeClr val="tx1"/>
                </a:solidFill>
                <a:effectLst/>
                <a:latin typeface="Arial" panose="020B0604020202020204" pitchFamily="34" charset="0"/>
                <a:ea typeface="+mn-ea"/>
                <a:cs typeface="Arial" panose="020B0604020202020204" pitchFamily="34" charset="0"/>
              </a:rPr>
              <a:t> unterstützt Sie gerne bei der Organisation von Mobilitäten.</a:t>
            </a:r>
          </a:p>
          <a:p>
            <a:r>
              <a:rPr lang="de-CH" sz="1200" b="0" i="0" kern="1200" dirty="0">
                <a:solidFill>
                  <a:schemeClr val="tx1"/>
                </a:solidFill>
                <a:effectLst/>
                <a:latin typeface="Arial" panose="020B0604020202020204" pitchFamily="34" charset="0"/>
                <a:ea typeface="+mn-ea"/>
                <a:cs typeface="Arial" panose="020B0604020202020204" pitchFamily="34" charset="0"/>
              </a:rPr>
              <a:t>Bei Mobilitätsprogrammen wird jeweils auf die Entwicklung von Fachkenntnissen - zum Beispiel im Rahmen eins Berufspraktikums und/oder auf die Vertiefung von Sprachkenntnissen gesetzt, wobei auch eine Kombination von beidem möglich ist:</a:t>
            </a:r>
          </a:p>
          <a:p>
            <a:r>
              <a:rPr lang="de-CH" sz="1200" b="0" i="0" kern="1200" dirty="0">
                <a:solidFill>
                  <a:schemeClr val="tx1"/>
                </a:solidFill>
                <a:effectLst/>
                <a:latin typeface="Arial" panose="020B0604020202020204" pitchFamily="34" charset="0"/>
                <a:ea typeface="+mn-ea"/>
                <a:cs typeface="Arial" panose="020B0604020202020204" pitchFamily="34" charset="0"/>
              </a:rPr>
              <a:t>Fokus auf Fachkenntnisse: z.B. Berufspraktikum in einem Betrieb im deutschsprachigen Raum (Schweiz, Deutschland, Österreich oder Liechtenstein)</a:t>
            </a:r>
          </a:p>
          <a:p>
            <a:r>
              <a:rPr lang="de-CH" sz="1200" b="0" i="0" kern="1200" dirty="0">
                <a:solidFill>
                  <a:schemeClr val="tx1"/>
                </a:solidFill>
                <a:effectLst/>
                <a:latin typeface="Arial" panose="020B0604020202020204" pitchFamily="34" charset="0"/>
                <a:ea typeface="+mn-ea"/>
                <a:cs typeface="Arial" panose="020B0604020202020204" pitchFamily="34" charset="0"/>
              </a:rPr>
              <a:t>Fokus auf Fach- und Sprachkenntnisse: Berufspraktikum in einem Betrieb im fremdsprachigen In- und Ausland, evtl. in Kombination mit Sprachschule: z.B. Erasmus und/oder internationale Programme</a:t>
            </a:r>
          </a:p>
          <a:p>
            <a:r>
              <a:rPr lang="de-CH" sz="1200" b="0" i="0" kern="1200" dirty="0">
                <a:solidFill>
                  <a:schemeClr val="tx1"/>
                </a:solidFill>
                <a:effectLst/>
                <a:latin typeface="Arial" panose="020B0604020202020204" pitchFamily="34" charset="0"/>
                <a:ea typeface="+mn-ea"/>
                <a:cs typeface="Arial" panose="020B0604020202020204" pitchFamily="34" charset="0"/>
              </a:rPr>
              <a:t>Fokus auf Sprachkenntnisse: z.B. Unterbruch des Lehrvertrages für ein High School Jahr im Ausland</a:t>
            </a:r>
          </a:p>
          <a:p>
            <a:endParaRPr lang="de-CH" dirty="0"/>
          </a:p>
          <a:p>
            <a:r>
              <a:rPr lang="de-CH" sz="1200" b="1" i="0" kern="1200" dirty="0">
                <a:solidFill>
                  <a:schemeClr val="tx1"/>
                </a:solidFill>
                <a:effectLst/>
                <a:latin typeface="Arial" panose="020B0604020202020204" pitchFamily="34" charset="0"/>
                <a:ea typeface="+mn-ea"/>
                <a:cs typeface="Arial" panose="020B0604020202020204" pitchFamily="34" charset="0"/>
              </a:rPr>
              <a:t>Beispiele:</a:t>
            </a:r>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Videos online hier:</a:t>
            </a:r>
          </a:p>
          <a:p>
            <a:r>
              <a:rPr lang="de-CH" dirty="0">
                <a:hlinkClick r:id="rId4"/>
              </a:rPr>
              <a:t>Auslandabenteuer in luftiger Höhe - Talentförderung Plus</a:t>
            </a:r>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8AEFA07F-135E-7A4F-A96C-C7649874584F}" type="slidenum">
              <a:rPr lang="en-GB" smtClean="0"/>
              <a:t>16</a:t>
            </a:fld>
            <a:endParaRPr lang="en-GB"/>
          </a:p>
        </p:txBody>
      </p:sp>
    </p:spTree>
    <p:extLst>
      <p:ext uri="{BB962C8B-B14F-4D97-AF65-F5344CB8AC3E}">
        <p14:creationId xmlns:p14="http://schemas.microsoft.com/office/powerpoint/2010/main" val="11646925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sv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jpg"/><Relationship Id="rId16"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talentfoerderungplus.ch/" TargetMode="External"/><Relationship Id="rId2" Type="http://schemas.openxmlformats.org/officeDocument/2006/relationships/hyperlink" Target="mailto:info@talentfoerderungplus.ch" TargetMode="External"/><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g"/><Relationship Id="rId12"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_1">
    <p:bg>
      <p:bgRef idx="1001">
        <a:schemeClr val="bg1"/>
      </p:bgRef>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018D02EC-733B-C776-DCC0-6461DC4BA673}"/>
              </a:ext>
            </a:extLst>
          </p:cNvPr>
          <p:cNvGrpSpPr/>
          <p:nvPr userDrawn="1"/>
        </p:nvGrpSpPr>
        <p:grpSpPr>
          <a:xfrm>
            <a:off x="0" y="-11358"/>
            <a:ext cx="12192000" cy="6877171"/>
            <a:chOff x="0" y="-11358"/>
            <a:chExt cx="12192000" cy="6877171"/>
          </a:xfrm>
        </p:grpSpPr>
        <p:pic>
          <p:nvPicPr>
            <p:cNvPr id="5" name="Grafik 4" descr="Ein Bild, das Kleidung, Person, Lächeln, Menschliches Gesicht enthält.&#10;&#10;KI-generierte Inhalte können fehlerhaft sein.">
              <a:extLst>
                <a:ext uri="{FF2B5EF4-FFF2-40B4-BE49-F238E27FC236}">
                  <a16:creationId xmlns:a16="http://schemas.microsoft.com/office/drawing/2014/main" id="{D1C02F5D-EEB4-C503-C0AC-472BCCFD426B}"/>
                </a:ext>
              </a:extLst>
            </p:cNvPr>
            <p:cNvPicPr>
              <a:picLocks noChangeAspect="1"/>
            </p:cNvPicPr>
            <p:nvPr userDrawn="1"/>
          </p:nvPicPr>
          <p:blipFill>
            <a:blip r:embed="rId2">
              <a:duotone>
                <a:prstClr val="black"/>
                <a:schemeClr val="accent1">
                  <a:tint val="45000"/>
                  <a:satMod val="400000"/>
                </a:schemeClr>
              </a:duotone>
            </a:blip>
            <a:srcRect/>
            <a:stretch/>
          </p:blipFill>
          <p:spPr>
            <a:xfrm>
              <a:off x="0" y="0"/>
              <a:ext cx="3393418" cy="1907559"/>
            </a:xfrm>
            <a:prstGeom prst="rect">
              <a:avLst/>
            </a:prstGeom>
          </p:spPr>
        </p:pic>
        <p:pic>
          <p:nvPicPr>
            <p:cNvPr id="6" name="Grafik 5" descr="Ein Bild, das Person, Kleidung, Lächeln, Gruppe enthält.&#10;&#10;KI-generierte Inhalte können fehlerhaft sein.">
              <a:extLst>
                <a:ext uri="{FF2B5EF4-FFF2-40B4-BE49-F238E27FC236}">
                  <a16:creationId xmlns:a16="http://schemas.microsoft.com/office/drawing/2014/main" id="{7E2DD9B4-B345-92AE-CB48-1FF561195CF2}"/>
                </a:ext>
              </a:extLst>
            </p:cNvPr>
            <p:cNvPicPr>
              <a:picLocks noChangeAspect="1"/>
            </p:cNvPicPr>
            <p:nvPr userDrawn="1"/>
          </p:nvPicPr>
          <p:blipFill>
            <a:blip r:embed="rId3">
              <a:duotone>
                <a:prstClr val="black"/>
                <a:schemeClr val="accent1">
                  <a:tint val="45000"/>
                  <a:satMod val="400000"/>
                </a:schemeClr>
              </a:duotone>
            </a:blip>
            <a:srcRect t="14755" b="2860"/>
            <a:stretch/>
          </p:blipFill>
          <p:spPr>
            <a:xfrm>
              <a:off x="8925288" y="5067191"/>
              <a:ext cx="3266711" cy="1790809"/>
            </a:xfrm>
            <a:prstGeom prst="rect">
              <a:avLst/>
            </a:prstGeom>
          </p:spPr>
        </p:pic>
        <p:pic>
          <p:nvPicPr>
            <p:cNvPr id="12" name="Grafik 11" descr="Ein Bild, das draußen, Rad, Fahrzeug, Landfahrzeug enthält.&#10;&#10;KI-generierte Inhalte können fehlerhaft sein.">
              <a:extLst>
                <a:ext uri="{FF2B5EF4-FFF2-40B4-BE49-F238E27FC236}">
                  <a16:creationId xmlns:a16="http://schemas.microsoft.com/office/drawing/2014/main" id="{6AC0E4E3-0DD1-1A97-E070-96FD56258C29}"/>
                </a:ext>
              </a:extLst>
            </p:cNvPr>
            <p:cNvPicPr>
              <a:picLocks noChangeAspect="1"/>
            </p:cNvPicPr>
            <p:nvPr userDrawn="1"/>
          </p:nvPicPr>
          <p:blipFill>
            <a:blip r:embed="rId4">
              <a:duotone>
                <a:prstClr val="black"/>
                <a:schemeClr val="accent1">
                  <a:tint val="45000"/>
                  <a:satMod val="400000"/>
                </a:schemeClr>
              </a:duotone>
            </a:blip>
            <a:stretch>
              <a:fillRect/>
            </a:stretch>
          </p:blipFill>
          <p:spPr>
            <a:xfrm>
              <a:off x="3373746" y="0"/>
              <a:ext cx="2703039" cy="3031049"/>
            </a:xfrm>
            <a:prstGeom prst="rect">
              <a:avLst/>
            </a:prstGeom>
          </p:spPr>
        </p:pic>
        <p:pic>
          <p:nvPicPr>
            <p:cNvPr id="13" name="Grafik 12" descr="Ein Bild, das Kleidung, Person, Menschliches Gesicht, Wand enthält.&#10;&#10;KI-generierte Inhalte können fehlerhaft sein.">
              <a:extLst>
                <a:ext uri="{FF2B5EF4-FFF2-40B4-BE49-F238E27FC236}">
                  <a16:creationId xmlns:a16="http://schemas.microsoft.com/office/drawing/2014/main" id="{4FBE7938-70EE-EFD8-46A2-6FFD94558746}"/>
                </a:ext>
              </a:extLst>
            </p:cNvPr>
            <p:cNvPicPr>
              <a:picLocks noChangeAspect="1"/>
            </p:cNvPicPr>
            <p:nvPr userDrawn="1"/>
          </p:nvPicPr>
          <p:blipFill>
            <a:blip r:embed="rId5">
              <a:duotone>
                <a:prstClr val="black"/>
                <a:schemeClr val="accent1">
                  <a:tint val="45000"/>
                  <a:satMod val="400000"/>
                </a:schemeClr>
              </a:duotone>
            </a:blip>
            <a:srcRect b="12059"/>
            <a:stretch/>
          </p:blipFill>
          <p:spPr>
            <a:xfrm>
              <a:off x="5331512" y="5075004"/>
              <a:ext cx="3593775" cy="1790809"/>
            </a:xfrm>
            <a:prstGeom prst="rect">
              <a:avLst/>
            </a:prstGeom>
          </p:spPr>
        </p:pic>
        <p:pic>
          <p:nvPicPr>
            <p:cNvPr id="15" name="Grafik 14" descr="Ein Bild, das Baum, draußen, Himmel, Zweig enthält.&#10;&#10;KI-generierte Inhalte können fehlerhaft sein.">
              <a:extLst>
                <a:ext uri="{FF2B5EF4-FFF2-40B4-BE49-F238E27FC236}">
                  <a16:creationId xmlns:a16="http://schemas.microsoft.com/office/drawing/2014/main" id="{6A61743C-C077-14E3-1575-85D182B215A9}"/>
                </a:ext>
              </a:extLst>
            </p:cNvPr>
            <p:cNvPicPr>
              <a:picLocks noChangeAspect="1"/>
            </p:cNvPicPr>
            <p:nvPr userDrawn="1"/>
          </p:nvPicPr>
          <p:blipFill>
            <a:blip r:embed="rId6">
              <a:duotone>
                <a:prstClr val="black"/>
                <a:schemeClr val="accent1">
                  <a:tint val="45000"/>
                  <a:satMod val="400000"/>
                </a:schemeClr>
              </a:duotone>
            </a:blip>
            <a:stretch>
              <a:fillRect/>
            </a:stretch>
          </p:blipFill>
          <p:spPr>
            <a:xfrm>
              <a:off x="5342469" y="3024446"/>
              <a:ext cx="3582820" cy="2199741"/>
            </a:xfrm>
            <a:prstGeom prst="rect">
              <a:avLst/>
            </a:prstGeom>
          </p:spPr>
        </p:pic>
        <p:pic>
          <p:nvPicPr>
            <p:cNvPr id="16" name="Grafik 15" descr="Ein Bild, das Menschliches Gesicht, Kleidung, Person, Wand enthält.&#10;&#10;KI-generierte Inhalte können fehlerhaft sein.">
              <a:extLst>
                <a:ext uri="{FF2B5EF4-FFF2-40B4-BE49-F238E27FC236}">
                  <a16:creationId xmlns:a16="http://schemas.microsoft.com/office/drawing/2014/main" id="{FEC61071-0A1C-8A1A-AD9C-3CEE0C31C03D}"/>
                </a:ext>
              </a:extLst>
            </p:cNvPr>
            <p:cNvPicPr>
              <a:picLocks noChangeAspect="1"/>
            </p:cNvPicPr>
            <p:nvPr userDrawn="1"/>
          </p:nvPicPr>
          <p:blipFill>
            <a:blip r:embed="rId7">
              <a:duotone>
                <a:prstClr val="black"/>
                <a:schemeClr val="accent1">
                  <a:tint val="45000"/>
                  <a:satMod val="400000"/>
                </a:schemeClr>
              </a:duotone>
            </a:blip>
            <a:srcRect l="13542" t="13419" b="5578"/>
            <a:stretch/>
          </p:blipFill>
          <p:spPr>
            <a:xfrm>
              <a:off x="8925287" y="3024447"/>
              <a:ext cx="3266713" cy="2091803"/>
            </a:xfrm>
            <a:prstGeom prst="rect">
              <a:avLst/>
            </a:prstGeom>
          </p:spPr>
        </p:pic>
        <p:pic>
          <p:nvPicPr>
            <p:cNvPr id="17" name="Grafik 16" descr="Ein Bild, das Kleidung, Gebäude, Blue Collar, Bautechnik enthält.&#10;&#10;KI-generierte Inhalte können fehlerhaft sein.">
              <a:extLst>
                <a:ext uri="{FF2B5EF4-FFF2-40B4-BE49-F238E27FC236}">
                  <a16:creationId xmlns:a16="http://schemas.microsoft.com/office/drawing/2014/main" id="{A6E98EAF-BD2F-11FD-58DA-5BE6F5DC2496}"/>
                </a:ext>
              </a:extLst>
            </p:cNvPr>
            <p:cNvPicPr>
              <a:picLocks noChangeAspect="1"/>
            </p:cNvPicPr>
            <p:nvPr userDrawn="1"/>
          </p:nvPicPr>
          <p:blipFill>
            <a:blip r:embed="rId8">
              <a:duotone>
                <a:prstClr val="black"/>
                <a:schemeClr val="accent1">
                  <a:tint val="45000"/>
                  <a:satMod val="400000"/>
                </a:schemeClr>
              </a:duotone>
            </a:blip>
            <a:srcRect t="12477" b="9599"/>
            <a:stretch/>
          </p:blipFill>
          <p:spPr>
            <a:xfrm rot="5400000">
              <a:off x="9794018" y="628836"/>
              <a:ext cx="3038176" cy="1757788"/>
            </a:xfrm>
            <a:prstGeom prst="rect">
              <a:avLst/>
            </a:prstGeom>
          </p:spPr>
        </p:pic>
        <p:pic>
          <p:nvPicPr>
            <p:cNvPr id="18" name="Grafik 17" descr="Ein Bild, das Himmel, Rad, Fahrzeug, draußen enthält.&#10;&#10;KI-generierte Inhalte können fehlerhaft sein.">
              <a:extLst>
                <a:ext uri="{FF2B5EF4-FFF2-40B4-BE49-F238E27FC236}">
                  <a16:creationId xmlns:a16="http://schemas.microsoft.com/office/drawing/2014/main" id="{1F0C55A9-4FF2-4583-74E8-A68507C33FF6}"/>
                </a:ext>
              </a:extLst>
            </p:cNvPr>
            <p:cNvPicPr>
              <a:picLocks noChangeAspect="1"/>
            </p:cNvPicPr>
            <p:nvPr userDrawn="1"/>
          </p:nvPicPr>
          <p:blipFill>
            <a:blip r:embed="rId9">
              <a:duotone>
                <a:prstClr val="black"/>
                <a:schemeClr val="accent1">
                  <a:tint val="45000"/>
                  <a:satMod val="400000"/>
                </a:schemeClr>
              </a:duotone>
            </a:blip>
            <a:srcRect t="32854" b="10087"/>
            <a:stretch/>
          </p:blipFill>
          <p:spPr>
            <a:xfrm>
              <a:off x="0" y="1896200"/>
              <a:ext cx="3394800" cy="1452789"/>
            </a:xfrm>
            <a:prstGeom prst="rect">
              <a:avLst/>
            </a:prstGeom>
          </p:spPr>
        </p:pic>
        <p:pic>
          <p:nvPicPr>
            <p:cNvPr id="19" name="Grafik 18" descr="Ein Bild, das Person, Menschliches Gesicht, computer, Kleidung enthält.&#10;&#10;KI-generierte Inhalte können fehlerhaft sein.">
              <a:extLst>
                <a:ext uri="{FF2B5EF4-FFF2-40B4-BE49-F238E27FC236}">
                  <a16:creationId xmlns:a16="http://schemas.microsoft.com/office/drawing/2014/main" id="{066001EC-ED94-BA36-7772-357946CB1B83}"/>
                </a:ext>
              </a:extLst>
            </p:cNvPr>
            <p:cNvPicPr>
              <a:picLocks noChangeAspect="1"/>
            </p:cNvPicPr>
            <p:nvPr userDrawn="1"/>
          </p:nvPicPr>
          <p:blipFill>
            <a:blip r:embed="rId10">
              <a:duotone>
                <a:prstClr val="black"/>
                <a:schemeClr val="accent1">
                  <a:tint val="45000"/>
                  <a:satMod val="400000"/>
                </a:schemeClr>
              </a:duotone>
            </a:blip>
            <a:stretch>
              <a:fillRect/>
            </a:stretch>
          </p:blipFill>
          <p:spPr>
            <a:xfrm>
              <a:off x="0" y="5075004"/>
              <a:ext cx="2624285" cy="1782995"/>
            </a:xfrm>
            <a:prstGeom prst="rect">
              <a:avLst/>
            </a:prstGeom>
          </p:spPr>
        </p:pic>
        <p:pic>
          <p:nvPicPr>
            <p:cNvPr id="20" name="Grafik 19" descr="Ein Bild, das Person, Kleidung, Menschliches Gesicht, Mann enthält.&#10;&#10;KI-generierte Inhalte können fehlerhaft sein.">
              <a:extLst>
                <a:ext uri="{FF2B5EF4-FFF2-40B4-BE49-F238E27FC236}">
                  <a16:creationId xmlns:a16="http://schemas.microsoft.com/office/drawing/2014/main" id="{0D5ADBAD-E470-70A9-6414-EECBD99170F2}"/>
                </a:ext>
              </a:extLst>
            </p:cNvPr>
            <p:cNvPicPr>
              <a:picLocks noChangeAspect="1"/>
            </p:cNvPicPr>
            <p:nvPr userDrawn="1"/>
          </p:nvPicPr>
          <p:blipFill>
            <a:blip r:embed="rId11">
              <a:duotone>
                <a:prstClr val="black"/>
                <a:schemeClr val="accent1">
                  <a:tint val="45000"/>
                  <a:satMod val="400000"/>
                </a:schemeClr>
              </a:duotone>
            </a:blip>
            <a:srcRect t="4319"/>
            <a:stretch/>
          </p:blipFill>
          <p:spPr>
            <a:xfrm>
              <a:off x="6076785" y="-11358"/>
              <a:ext cx="2343544" cy="1494887"/>
            </a:xfrm>
            <a:prstGeom prst="rect">
              <a:avLst/>
            </a:prstGeom>
          </p:spPr>
        </p:pic>
        <p:pic>
          <p:nvPicPr>
            <p:cNvPr id="21" name="Grafik 20" descr="Ein Bild, das draußen, Gebäude, Fenster, Straße enthält.&#10;&#10;KI-generierte Inhalte können fehlerhaft sein.">
              <a:extLst>
                <a:ext uri="{FF2B5EF4-FFF2-40B4-BE49-F238E27FC236}">
                  <a16:creationId xmlns:a16="http://schemas.microsoft.com/office/drawing/2014/main" id="{92CCA6BC-EECE-5538-A84C-07503FB70C75}"/>
                </a:ext>
              </a:extLst>
            </p:cNvPr>
            <p:cNvPicPr>
              <a:picLocks noChangeAspect="1"/>
            </p:cNvPicPr>
            <p:nvPr userDrawn="1"/>
          </p:nvPicPr>
          <p:blipFill>
            <a:blip r:embed="rId12">
              <a:duotone>
                <a:prstClr val="black"/>
                <a:schemeClr val="accent1">
                  <a:tint val="45000"/>
                  <a:satMod val="400000"/>
                </a:schemeClr>
              </a:duotone>
            </a:blip>
            <a:stretch>
              <a:fillRect/>
            </a:stretch>
          </p:blipFill>
          <p:spPr>
            <a:xfrm>
              <a:off x="2623972" y="5067190"/>
              <a:ext cx="2718497" cy="1790809"/>
            </a:xfrm>
            <a:prstGeom prst="rect">
              <a:avLst/>
            </a:prstGeom>
          </p:spPr>
        </p:pic>
        <p:pic>
          <p:nvPicPr>
            <p:cNvPr id="22" name="Grafik 21" descr="Ein Bild, das Kleidung, Person, Schuhwerk, Lächeln enthält.&#10;&#10;KI-generierte Inhalte können fehlerhaft sein.">
              <a:extLst>
                <a:ext uri="{FF2B5EF4-FFF2-40B4-BE49-F238E27FC236}">
                  <a16:creationId xmlns:a16="http://schemas.microsoft.com/office/drawing/2014/main" id="{4998E41C-A3D5-F8DB-933E-1B2A388D95B9}"/>
                </a:ext>
              </a:extLst>
            </p:cNvPr>
            <p:cNvPicPr>
              <a:picLocks noChangeAspect="1"/>
            </p:cNvPicPr>
            <p:nvPr userDrawn="1"/>
          </p:nvPicPr>
          <p:blipFill>
            <a:blip r:embed="rId13">
              <a:duotone>
                <a:prstClr val="black"/>
                <a:schemeClr val="accent1">
                  <a:tint val="45000"/>
                  <a:satMod val="400000"/>
                </a:schemeClr>
              </a:duotone>
            </a:blip>
            <a:stretch>
              <a:fillRect/>
            </a:stretch>
          </p:blipFill>
          <p:spPr>
            <a:xfrm>
              <a:off x="6076785" y="1483530"/>
              <a:ext cx="2343544" cy="1543286"/>
            </a:xfrm>
            <a:prstGeom prst="rect">
              <a:avLst/>
            </a:prstGeom>
          </p:spPr>
        </p:pic>
        <p:pic>
          <p:nvPicPr>
            <p:cNvPr id="23" name="Grafik 22" descr="Ein Bild, das Person, Kleidung, Im Haus, Küche enthält.&#10;&#10;KI-generierte Inhalte können fehlerhaft sein.">
              <a:extLst>
                <a:ext uri="{FF2B5EF4-FFF2-40B4-BE49-F238E27FC236}">
                  <a16:creationId xmlns:a16="http://schemas.microsoft.com/office/drawing/2014/main" id="{F9702464-18CB-C20B-4FF3-B90BF5356DE5}"/>
                </a:ext>
              </a:extLst>
            </p:cNvPr>
            <p:cNvPicPr>
              <a:picLocks noChangeAspect="1"/>
            </p:cNvPicPr>
            <p:nvPr userDrawn="1"/>
          </p:nvPicPr>
          <p:blipFill>
            <a:blip r:embed="rId14">
              <a:duotone>
                <a:prstClr val="black"/>
                <a:schemeClr val="accent1">
                  <a:tint val="45000"/>
                  <a:satMod val="400000"/>
                </a:schemeClr>
              </a:duotone>
            </a:blip>
            <a:srcRect l="30533" t="837" r="24987" b="6336"/>
            <a:stretch/>
          </p:blipFill>
          <p:spPr>
            <a:xfrm>
              <a:off x="8420329" y="-4233"/>
              <a:ext cx="2013883" cy="3031051"/>
            </a:xfrm>
            <a:prstGeom prst="rect">
              <a:avLst/>
            </a:prstGeom>
          </p:spPr>
        </p:pic>
        <p:pic>
          <p:nvPicPr>
            <p:cNvPr id="24" name="Grafik 23" descr="Ein Bild, das Schuhwerk, Kleidung, Gelände, Boden enthält.&#10;&#10;KI-generierte Inhalte können fehlerhaft sein.">
              <a:extLst>
                <a:ext uri="{FF2B5EF4-FFF2-40B4-BE49-F238E27FC236}">
                  <a16:creationId xmlns:a16="http://schemas.microsoft.com/office/drawing/2014/main" id="{32AF5EA9-1036-2260-FFB4-D160C332D8B7}"/>
                </a:ext>
              </a:extLst>
            </p:cNvPr>
            <p:cNvPicPr>
              <a:picLocks noChangeAspect="1"/>
            </p:cNvPicPr>
            <p:nvPr userDrawn="1"/>
          </p:nvPicPr>
          <p:blipFill>
            <a:blip r:embed="rId15">
              <a:duotone>
                <a:prstClr val="black"/>
                <a:schemeClr val="accent1">
                  <a:tint val="45000"/>
                  <a:satMod val="400000"/>
                </a:schemeClr>
              </a:duotone>
            </a:blip>
            <a:srcRect l="13842" r="16303" b="2612"/>
            <a:stretch/>
          </p:blipFill>
          <p:spPr>
            <a:xfrm>
              <a:off x="3393104" y="3024445"/>
              <a:ext cx="1949364" cy="2042745"/>
            </a:xfrm>
            <a:prstGeom prst="rect">
              <a:avLst/>
            </a:prstGeom>
          </p:spPr>
        </p:pic>
        <p:pic>
          <p:nvPicPr>
            <p:cNvPr id="25" name="Grafik 24" descr="Ein Bild, das Person, Kleidung, Im Haus, Schüssel enthält.&#10;&#10;KI-generierte Inhalte können fehlerhaft sein.">
              <a:extLst>
                <a:ext uri="{FF2B5EF4-FFF2-40B4-BE49-F238E27FC236}">
                  <a16:creationId xmlns:a16="http://schemas.microsoft.com/office/drawing/2014/main" id="{EB86B132-C582-FD67-CDA0-B74A7DFCC34E}"/>
                </a:ext>
              </a:extLst>
            </p:cNvPr>
            <p:cNvPicPr>
              <a:picLocks noChangeAspect="1"/>
            </p:cNvPicPr>
            <p:nvPr userDrawn="1"/>
          </p:nvPicPr>
          <p:blipFill>
            <a:blip r:embed="rId16">
              <a:duotone>
                <a:prstClr val="black"/>
                <a:schemeClr val="accent1">
                  <a:tint val="45000"/>
                  <a:satMod val="400000"/>
                </a:schemeClr>
              </a:duotone>
            </a:blip>
            <a:srcRect l="4409" t="22919" b="9068"/>
            <a:stretch/>
          </p:blipFill>
          <p:spPr>
            <a:xfrm>
              <a:off x="1781807" y="3346416"/>
              <a:ext cx="1612800" cy="1728589"/>
            </a:xfrm>
            <a:prstGeom prst="rect">
              <a:avLst/>
            </a:prstGeom>
          </p:spPr>
        </p:pic>
        <p:pic>
          <p:nvPicPr>
            <p:cNvPr id="26" name="Grafik 25" descr="Ein Bild, das Person, Kleidung, Flasche, Job enthält.&#10;&#10;KI-generierte Inhalte können fehlerhaft sein.">
              <a:extLst>
                <a:ext uri="{FF2B5EF4-FFF2-40B4-BE49-F238E27FC236}">
                  <a16:creationId xmlns:a16="http://schemas.microsoft.com/office/drawing/2014/main" id="{8CF0EE58-4D24-4CCE-3130-AA201CBF398B}"/>
                </a:ext>
              </a:extLst>
            </p:cNvPr>
            <p:cNvPicPr>
              <a:picLocks noChangeAspect="1"/>
            </p:cNvPicPr>
            <p:nvPr userDrawn="1"/>
          </p:nvPicPr>
          <p:blipFill>
            <a:blip r:embed="rId17">
              <a:duotone>
                <a:prstClr val="black"/>
                <a:schemeClr val="accent1">
                  <a:tint val="45000"/>
                  <a:satMod val="400000"/>
                </a:schemeClr>
              </a:duotone>
            </a:blip>
            <a:srcRect l="9732" r="36151"/>
            <a:stretch/>
          </p:blipFill>
          <p:spPr>
            <a:xfrm>
              <a:off x="0" y="3346417"/>
              <a:ext cx="1781807" cy="1728588"/>
            </a:xfrm>
            <a:prstGeom prst="rect">
              <a:avLst/>
            </a:prstGeom>
          </p:spPr>
        </p:pic>
      </p:grpSp>
      <p:sp>
        <p:nvSpPr>
          <p:cNvPr id="27" name="Rechteck 26">
            <a:extLst>
              <a:ext uri="{FF2B5EF4-FFF2-40B4-BE49-F238E27FC236}">
                <a16:creationId xmlns:a16="http://schemas.microsoft.com/office/drawing/2014/main" id="{2EA2F299-F482-F820-2FED-86784D2D0EA9}"/>
              </a:ext>
            </a:extLst>
          </p:cNvPr>
          <p:cNvSpPr/>
          <p:nvPr userDrawn="1"/>
        </p:nvSpPr>
        <p:spPr>
          <a:xfrm>
            <a:off x="0" y="-1"/>
            <a:ext cx="12192000" cy="6865813"/>
          </a:xfrm>
          <a:prstGeom prst="rect">
            <a:avLst/>
          </a:prstGeom>
          <a:solidFill>
            <a:srgbClr val="0E182C">
              <a:alpha val="2470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dirty="0"/>
          </a:p>
        </p:txBody>
      </p:sp>
      <p:sp>
        <p:nvSpPr>
          <p:cNvPr id="28" name="shpBack">
            <a:extLst>
              <a:ext uri="{FF2B5EF4-FFF2-40B4-BE49-F238E27FC236}">
                <a16:creationId xmlns:a16="http://schemas.microsoft.com/office/drawing/2014/main" id="{8696F6C6-B427-F94D-709D-04288936FD79}"/>
              </a:ext>
            </a:extLst>
          </p:cNvPr>
          <p:cNvSpPr>
            <a:spLocks noChangeAspect="1"/>
          </p:cNvSpPr>
          <p:nvPr userDrawn="1"/>
        </p:nvSpPr>
        <p:spPr>
          <a:xfrm>
            <a:off x="0" y="3433012"/>
            <a:ext cx="3430989" cy="3430989"/>
          </a:xfrm>
          <a:prstGeom prst="rtTriangle">
            <a:avLst/>
          </a:prstGeom>
          <a:solidFill>
            <a:srgbClr val="0DFFA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200" dirty="0"/>
          </a:p>
        </p:txBody>
      </p:sp>
      <p:sp>
        <p:nvSpPr>
          <p:cNvPr id="29" name="###CustomElements.Presentation.Header.Script1###">
            <a:extLst>
              <a:ext uri="{FF2B5EF4-FFF2-40B4-BE49-F238E27FC236}">
                <a16:creationId xmlns:a16="http://schemas.microsoft.com/office/drawing/2014/main" id="{29B4461C-B910-C989-4CC1-C3E0AF2988C9}"/>
              </a:ext>
            </a:extLst>
          </p:cNvPr>
          <p:cNvSpPr txBox="1"/>
          <p:nvPr userDrawn="1"/>
        </p:nvSpPr>
        <p:spPr>
          <a:xfrm>
            <a:off x="1522620" y="644691"/>
            <a:ext cx="8466667" cy="726930"/>
          </a:xfrm>
          <a:prstGeom prst="rect">
            <a:avLst/>
          </a:prstGeom>
          <a:noFill/>
        </p:spPr>
        <p:txBody>
          <a:bodyPr vert="horz" wrap="square" lIns="0" tIns="0" rIns="0" bIns="0" rtlCol="0">
            <a:spAutoFit/>
          </a:bodyPr>
          <a:lstStyle/>
          <a:p>
            <a:pPr marL="0" indent="0">
              <a:lnSpc>
                <a:spcPct val="84000"/>
              </a:lnSpc>
            </a:pPr>
            <a:r>
              <a:rPr lang="de-CH" sz="1867" kern="1200" dirty="0">
                <a:solidFill>
                  <a:schemeClr val="bg1"/>
                </a:solidFill>
                <a:latin typeface="Arial Black" panose="020B0A04020102020204" pitchFamily="34" charset="0"/>
                <a:ea typeface="+mn-ea"/>
                <a:cs typeface="+mn-cs"/>
              </a:rPr>
              <a:t>Kanton Zürich
Bildungsdirektion
Mittelschul- und Berufsbildungsamt</a:t>
            </a:r>
          </a:p>
        </p:txBody>
      </p:sp>
      <p:sp>
        <p:nvSpPr>
          <p:cNvPr id="31" name="Titel 1">
            <a:extLst>
              <a:ext uri="{FF2B5EF4-FFF2-40B4-BE49-F238E27FC236}">
                <a16:creationId xmlns:a16="http://schemas.microsoft.com/office/drawing/2014/main" id="{808F3D3F-3EBB-6B99-DD25-CC4DA193DDA1}"/>
              </a:ext>
            </a:extLst>
          </p:cNvPr>
          <p:cNvSpPr>
            <a:spLocks noGrp="1"/>
          </p:cNvSpPr>
          <p:nvPr>
            <p:ph type="ctrTitle" hasCustomPrompt="1"/>
          </p:nvPr>
        </p:nvSpPr>
        <p:spPr>
          <a:xfrm>
            <a:off x="1522620" y="1449019"/>
            <a:ext cx="8050005" cy="1552436"/>
          </a:xfrm>
        </p:spPr>
        <p:txBody>
          <a:bodyPr lIns="0" tIns="0" rIns="0" bIns="0" anchor="t" anchorCtr="0">
            <a:noAutofit/>
          </a:bodyPr>
          <a:lstStyle>
            <a:lvl1pPr algn="l">
              <a:defRPr sz="5400" b="0" i="0">
                <a:solidFill>
                  <a:schemeClr val="bg1"/>
                </a:solidFill>
                <a:latin typeface="Arial Black" panose="020B0A04020102020204" pitchFamily="34" charset="0"/>
                <a:cs typeface="Arial" panose="020B0604020202020204" pitchFamily="34" charset="0"/>
              </a:defRPr>
            </a:lvl1pPr>
          </a:lstStyle>
          <a:p>
            <a:r>
              <a:rPr lang="de-DE" dirty="0"/>
              <a:t>HAUPTTITEL</a:t>
            </a:r>
            <a:br>
              <a:rPr lang="de-DE" dirty="0"/>
            </a:br>
            <a:r>
              <a:rPr lang="de-DE" dirty="0"/>
              <a:t>UNTERTITE</a:t>
            </a:r>
            <a:endParaRPr lang="en-GB" dirty="0"/>
          </a:p>
        </p:txBody>
      </p:sp>
      <p:sp>
        <p:nvSpPr>
          <p:cNvPr id="33" name="Untertitel 2">
            <a:extLst>
              <a:ext uri="{FF2B5EF4-FFF2-40B4-BE49-F238E27FC236}">
                <a16:creationId xmlns:a16="http://schemas.microsoft.com/office/drawing/2014/main" id="{30BBB13B-B093-98BF-F249-96AEACA4C41E}"/>
              </a:ext>
            </a:extLst>
          </p:cNvPr>
          <p:cNvSpPr>
            <a:spLocks noGrp="1"/>
          </p:cNvSpPr>
          <p:nvPr>
            <p:ph type="subTitle" idx="1" hasCustomPrompt="1"/>
          </p:nvPr>
        </p:nvSpPr>
        <p:spPr>
          <a:xfrm>
            <a:off x="1522620" y="3164171"/>
            <a:ext cx="8050005" cy="796491"/>
          </a:xfrm>
        </p:spPr>
        <p:txBody>
          <a:bodyPr lIns="0" tIns="0" rIns="0" bIns="0"/>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Zusatzinformation zum Vortrag</a:t>
            </a:r>
          </a:p>
        </p:txBody>
      </p:sp>
      <p:pic>
        <p:nvPicPr>
          <p:cNvPr id="35" name="shpLogo">
            <a:extLst>
              <a:ext uri="{FF2B5EF4-FFF2-40B4-BE49-F238E27FC236}">
                <a16:creationId xmlns:a16="http://schemas.microsoft.com/office/drawing/2014/main" id="{578E7395-2A33-9293-F3FF-FB3B8DF553E5}"/>
              </a:ext>
            </a:extLst>
          </p:cNvPr>
          <p:cNvPicPr>
            <a:picLocks noChangeAspect="1"/>
          </p:cNvPicPr>
          <p:nvPr userDrawn="1"/>
        </p:nvPicPr>
        <p:blipFill>
          <a:blip>
            <a:extLst>
              <a:ext uri="{96DAC541-7B7A-43D3-8B79-37D633B846F1}">
                <asvg:svgBlip xmlns:asvg="http://schemas.microsoft.com/office/drawing/2016/SVG/main" r:embed="rId18"/>
              </a:ext>
            </a:extLst>
          </a:blip>
          <a:stretch>
            <a:fillRect/>
          </a:stretch>
        </p:blipFill>
        <p:spPr>
          <a:xfrm>
            <a:off x="432000" y="316800"/>
            <a:ext cx="975812" cy="1296000"/>
          </a:xfrm>
          <a:prstGeom prst="rect">
            <a:avLst/>
          </a:prstGeom>
        </p:spPr>
      </p:pic>
      <p:pic>
        <p:nvPicPr>
          <p:cNvPr id="3" name="Grafik 2">
            <a:extLst>
              <a:ext uri="{FF2B5EF4-FFF2-40B4-BE49-F238E27FC236}">
                <a16:creationId xmlns:a16="http://schemas.microsoft.com/office/drawing/2014/main" id="{74B9570E-A19A-D9ED-6025-259FA235C02C}"/>
              </a:ext>
            </a:extLst>
          </p:cNvPr>
          <p:cNvPicPr>
            <a:picLocks noChangeAspect="1"/>
          </p:cNvPicPr>
          <p:nvPr userDrawn="1"/>
        </p:nvPicPr>
        <p:blipFill>
          <a:blip r:embed="rId19"/>
          <a:stretch>
            <a:fillRect/>
          </a:stretch>
        </p:blipFill>
        <p:spPr>
          <a:xfrm>
            <a:off x="9912424" y="330626"/>
            <a:ext cx="1828801" cy="1828801"/>
          </a:xfrm>
          <a:prstGeom prst="rect">
            <a:avLst/>
          </a:prstGeom>
        </p:spPr>
      </p:pic>
    </p:spTree>
    <p:extLst>
      <p:ext uri="{BB962C8B-B14F-4D97-AF65-F5344CB8AC3E}">
        <p14:creationId xmlns:p14="http://schemas.microsoft.com/office/powerpoint/2010/main" val="3038705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11">
          <p15:clr>
            <a:srgbClr val="FBAE40"/>
          </p15:clr>
        </p15:guide>
        <p15:guide id="2" pos="7469">
          <p15:clr>
            <a:srgbClr val="FBAE40"/>
          </p15:clr>
        </p15:guide>
        <p15:guide id="3" pos="2026">
          <p15:clr>
            <a:srgbClr val="FBAE40"/>
          </p15:clr>
        </p15:guide>
        <p15:guide id="4" pos="5654">
          <p15:clr>
            <a:srgbClr val="FBAE40"/>
          </p15:clr>
        </p15:guide>
        <p15:guide id="5" orient="horz" pos="210">
          <p15:clr>
            <a:srgbClr val="FBAE40"/>
          </p15:clr>
        </p15:guide>
        <p15:guide id="6" orient="horz" pos="4110">
          <p15:clr>
            <a:srgbClr val="FBAE40"/>
          </p15:clr>
        </p15:guide>
        <p15:guide id="7" orient="horz" pos="1185">
          <p15:clr>
            <a:srgbClr val="FBAE40"/>
          </p15:clr>
        </p15:guide>
        <p15:guide id="8" orient="horz" pos="3135">
          <p15:clr>
            <a:srgbClr val="FBAE40"/>
          </p15:clr>
        </p15:guide>
        <p15:guide id="9" pos="1118">
          <p15:clr>
            <a:srgbClr val="FBAE40"/>
          </p15:clr>
        </p15:guide>
        <p15:guide id="10" pos="6562">
          <p15:clr>
            <a:srgbClr val="FBAE40"/>
          </p15:clr>
        </p15:guide>
        <p15:guide id="11" pos="2933">
          <p15:clr>
            <a:srgbClr val="FBAE40"/>
          </p15:clr>
        </p15:guide>
        <p15:guide id="12" pos="47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_Titel_Bi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5B068CC-0DB8-A935-15A5-A18BA91BD268}"/>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Bildplatzhalter 5">
            <a:extLst>
              <a:ext uri="{FF2B5EF4-FFF2-40B4-BE49-F238E27FC236}">
                <a16:creationId xmlns:a16="http://schemas.microsoft.com/office/drawing/2014/main" id="{CEB34FBF-19C4-1F4D-9F24-79B0CCAB0903}"/>
              </a:ext>
            </a:extLst>
          </p:cNvPr>
          <p:cNvSpPr>
            <a:spLocks noGrp="1"/>
          </p:cNvSpPr>
          <p:nvPr>
            <p:ph type="pic" sz="quarter" idx="13"/>
          </p:nvPr>
        </p:nvSpPr>
        <p:spPr>
          <a:xfrm>
            <a:off x="519320" y="1340769"/>
            <a:ext cx="9897856" cy="4845720"/>
          </a:xfrm>
          <a:solidFill>
            <a:schemeClr val="bg1">
              <a:lumMod val="95000"/>
            </a:schemeClr>
          </a:solidFill>
        </p:spPr>
        <p:txBody>
          <a:bodyPr/>
          <a:lstStyle>
            <a:lvl1pPr marL="0" indent="0">
              <a:buNone/>
              <a:defRPr sz="1600">
                <a:solidFill>
                  <a:schemeClr val="accent5"/>
                </a:solidFill>
              </a:defRPr>
            </a:lvl1pPr>
          </a:lstStyle>
          <a:p>
            <a:endParaRPr lang="en-GB" dirty="0"/>
          </a:p>
        </p:txBody>
      </p:sp>
      <p:sp>
        <p:nvSpPr>
          <p:cNvPr id="3" name="Datumsplatzhalter 2">
            <a:extLst>
              <a:ext uri="{FF2B5EF4-FFF2-40B4-BE49-F238E27FC236}">
                <a16:creationId xmlns:a16="http://schemas.microsoft.com/office/drawing/2014/main" id="{BF3CE1A7-A613-FE43-B1BD-939161C6272D}"/>
              </a:ext>
            </a:extLst>
          </p:cNvPr>
          <p:cNvSpPr>
            <a:spLocks noGrp="1"/>
          </p:cNvSpPr>
          <p:nvPr>
            <p:ph type="dt" sz="half" idx="10"/>
          </p:nvPr>
        </p:nvSpPr>
        <p:spPr/>
        <p:txBody>
          <a:bodyPr/>
          <a:lstStyle/>
          <a:p>
            <a:fld id="{9C9F5F45-BE7D-2046-A4DE-6ADFF712D066}" type="datetime1">
              <a:rPr lang="de-CH" smtClean="0"/>
              <a:t>30.06.2026</a:t>
            </a:fld>
            <a:endParaRPr lang="en-GB"/>
          </a:p>
        </p:txBody>
      </p:sp>
      <p:sp>
        <p:nvSpPr>
          <p:cNvPr id="4" name="Fußzeilenplatzhalter 3">
            <a:extLst>
              <a:ext uri="{FF2B5EF4-FFF2-40B4-BE49-F238E27FC236}">
                <a16:creationId xmlns:a16="http://schemas.microsoft.com/office/drawing/2014/main" id="{049A12B2-9DDE-FC4C-8FE6-6725503E8EFA}"/>
              </a:ext>
            </a:extLst>
          </p:cNvPr>
          <p:cNvSpPr>
            <a:spLocks noGrp="1"/>
          </p:cNvSpPr>
          <p:nvPr>
            <p:ph type="ftr" sz="quarter" idx="11"/>
          </p:nvPr>
        </p:nvSpPr>
        <p:spPr/>
        <p:txBody>
          <a:bodyPr/>
          <a:lstStyle>
            <a:lvl1pPr>
              <a:defRPr/>
            </a:lvl1pPr>
          </a:lstStyle>
          <a:p>
            <a:r>
              <a:rPr lang="en-GB" dirty="0" err="1"/>
              <a:t>www.talentfoerderungplus.ch</a:t>
            </a:r>
            <a:endParaRPr lang="en-GB" dirty="0"/>
          </a:p>
        </p:txBody>
      </p:sp>
      <p:sp>
        <p:nvSpPr>
          <p:cNvPr id="5" name="Foliennummernplatzhalter 4">
            <a:extLst>
              <a:ext uri="{FF2B5EF4-FFF2-40B4-BE49-F238E27FC236}">
                <a16:creationId xmlns:a16="http://schemas.microsoft.com/office/drawing/2014/main" id="{5113637F-9296-194B-94FA-21BACDEAEE80}"/>
              </a:ext>
            </a:extLst>
          </p:cNvPr>
          <p:cNvSpPr>
            <a:spLocks noGrp="1"/>
          </p:cNvSpPr>
          <p:nvPr>
            <p:ph type="sldNum" sz="quarter" idx="12"/>
          </p:nvPr>
        </p:nvSpPr>
        <p:spPr/>
        <p:txBody>
          <a:bodyPr/>
          <a:lstStyle/>
          <a:p>
            <a:fld id="{64954DA5-E48E-4843-B9BF-007E65AECBB7}" type="slidenum">
              <a:rPr lang="en-GB" smtClean="0"/>
              <a:t>‹Nr.›</a:t>
            </a:fld>
            <a:endParaRPr lang="en-GB"/>
          </a:p>
        </p:txBody>
      </p:sp>
      <p:sp>
        <p:nvSpPr>
          <p:cNvPr id="7" name="Titel 1">
            <a:extLst>
              <a:ext uri="{FF2B5EF4-FFF2-40B4-BE49-F238E27FC236}">
                <a16:creationId xmlns:a16="http://schemas.microsoft.com/office/drawing/2014/main" id="{B2F36211-C90E-9832-457D-349FA99A7A48}"/>
              </a:ext>
            </a:extLst>
          </p:cNvPr>
          <p:cNvSpPr>
            <a:spLocks noGrp="1"/>
          </p:cNvSpPr>
          <p:nvPr>
            <p:ph type="title"/>
          </p:nvPr>
        </p:nvSpPr>
        <p:spPr>
          <a:xfrm>
            <a:off x="519320" y="518222"/>
            <a:ext cx="9897855" cy="606382"/>
          </a:xfrm>
        </p:spPr>
        <p:txBody>
          <a:bodyPr lIns="0" tIns="0" rIns="0" bIns="0" anchor="t"/>
          <a:lstStyle>
            <a:lvl1pPr algn="l">
              <a:defRPr sz="4400"/>
            </a:lvl1pPr>
          </a:lstStyle>
          <a:p>
            <a:r>
              <a:rPr lang="de-DE" dirty="0"/>
              <a:t>Mastertitelformat bearbeiten</a:t>
            </a:r>
            <a:endParaRPr lang="de-CH" dirty="0"/>
          </a:p>
        </p:txBody>
      </p:sp>
      <p:pic>
        <p:nvPicPr>
          <p:cNvPr id="9" name="Grafik 8" descr="Ein Bild, das Zeichnung enthält.&#10;&#10;Automatisch generierte Beschreibung">
            <a:extLst>
              <a:ext uri="{FF2B5EF4-FFF2-40B4-BE49-F238E27FC236}">
                <a16:creationId xmlns:a16="http://schemas.microsoft.com/office/drawing/2014/main" id="{C52BF0A8-CA17-00BF-CFD8-734E833AB8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Tree>
    <p:extLst>
      <p:ext uri="{BB962C8B-B14F-4D97-AF65-F5344CB8AC3E}">
        <p14:creationId xmlns:p14="http://schemas.microsoft.com/office/powerpoint/2010/main" val="1001859530"/>
      </p:ext>
    </p:extLst>
  </p:cSld>
  <p:clrMapOvr>
    <a:masterClrMapping/>
  </p:clrMapOvr>
  <p:extLst>
    <p:ext uri="{DCECCB84-F9BA-43D5-87BE-67443E8EF086}">
      <p15:sldGuideLst xmlns:p15="http://schemas.microsoft.com/office/powerpoint/2012/main">
        <p15:guide id="1" orient="horz" pos="3135">
          <p15:clr>
            <a:srgbClr val="FBAE40"/>
          </p15:clr>
        </p15:guide>
        <p15:guide id="2" orient="horz" pos="1185">
          <p15:clr>
            <a:srgbClr val="FBAE40"/>
          </p15:clr>
        </p15:guide>
        <p15:guide id="3" pos="5654">
          <p15:clr>
            <a:srgbClr val="FBAE40"/>
          </p15:clr>
        </p15:guide>
        <p15:guide id="4" pos="202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_3">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E2FC8C3-2C03-FE45-00FC-5F6683A80EBE}"/>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Bildplatzhalter 5">
            <a:extLst>
              <a:ext uri="{FF2B5EF4-FFF2-40B4-BE49-F238E27FC236}">
                <a16:creationId xmlns:a16="http://schemas.microsoft.com/office/drawing/2014/main" id="{05844FB3-6A4D-6045-DB75-0BA00D41F6FB}"/>
              </a:ext>
            </a:extLst>
          </p:cNvPr>
          <p:cNvSpPr>
            <a:spLocks noGrp="1"/>
          </p:cNvSpPr>
          <p:nvPr>
            <p:ph type="pic" sz="quarter" idx="15"/>
          </p:nvPr>
        </p:nvSpPr>
        <p:spPr>
          <a:xfrm>
            <a:off x="519320" y="1301410"/>
            <a:ext cx="4844216" cy="4885079"/>
          </a:xfrm>
          <a:solidFill>
            <a:schemeClr val="bg1">
              <a:lumMod val="95000"/>
            </a:schemeClr>
          </a:solidFill>
        </p:spPr>
        <p:txBody>
          <a:bodyPr/>
          <a:lstStyle>
            <a:lvl1pPr marL="0" indent="0">
              <a:buNone/>
              <a:defRPr sz="1600">
                <a:solidFill>
                  <a:schemeClr val="accent5"/>
                </a:solidFill>
              </a:defRPr>
            </a:lvl1pPr>
          </a:lstStyle>
          <a:p>
            <a:endParaRPr lang="en-GB" dirty="0"/>
          </a:p>
        </p:txBody>
      </p:sp>
      <p:sp>
        <p:nvSpPr>
          <p:cNvPr id="8" name="Bildplatzhalter 5">
            <a:extLst>
              <a:ext uri="{FF2B5EF4-FFF2-40B4-BE49-F238E27FC236}">
                <a16:creationId xmlns:a16="http://schemas.microsoft.com/office/drawing/2014/main" id="{85E4E003-AA42-D16D-64DF-33AA768C4282}"/>
              </a:ext>
            </a:extLst>
          </p:cNvPr>
          <p:cNvSpPr>
            <a:spLocks noGrp="1"/>
          </p:cNvSpPr>
          <p:nvPr>
            <p:ph type="pic" sz="quarter" idx="16"/>
          </p:nvPr>
        </p:nvSpPr>
        <p:spPr>
          <a:xfrm>
            <a:off x="5572956" y="1308100"/>
            <a:ext cx="4844216" cy="4885079"/>
          </a:xfrm>
          <a:solidFill>
            <a:schemeClr val="bg1">
              <a:lumMod val="95000"/>
            </a:schemeClr>
          </a:solidFill>
        </p:spPr>
        <p:txBody>
          <a:bodyPr/>
          <a:lstStyle>
            <a:lvl1pPr marL="0" indent="0">
              <a:buNone/>
              <a:defRPr sz="1600">
                <a:solidFill>
                  <a:schemeClr val="accent5"/>
                </a:solidFill>
              </a:defRPr>
            </a:lvl1pPr>
          </a:lstStyle>
          <a:p>
            <a:endParaRPr lang="en-GB" dirty="0"/>
          </a:p>
        </p:txBody>
      </p:sp>
      <p:sp>
        <p:nvSpPr>
          <p:cNvPr id="9" name="Datumsplatzhalter 6">
            <a:extLst>
              <a:ext uri="{FF2B5EF4-FFF2-40B4-BE49-F238E27FC236}">
                <a16:creationId xmlns:a16="http://schemas.microsoft.com/office/drawing/2014/main" id="{788E3165-1FBE-4837-99FC-2EFF5A3BC756}"/>
              </a:ext>
            </a:extLst>
          </p:cNvPr>
          <p:cNvSpPr>
            <a:spLocks noGrp="1"/>
          </p:cNvSpPr>
          <p:nvPr>
            <p:ph type="dt" sz="half" idx="10"/>
          </p:nvPr>
        </p:nvSpPr>
        <p:spPr>
          <a:xfrm>
            <a:off x="334963" y="6524625"/>
            <a:ext cx="1252800" cy="333375"/>
          </a:xfrm>
        </p:spPr>
        <p:txBody>
          <a:bodyPr/>
          <a:lstStyle/>
          <a:p>
            <a:fld id="{30E8C653-5FC4-274D-83A5-1778E4B57296}" type="datetime1">
              <a:rPr lang="de-CH" smtClean="0"/>
              <a:t>30.06.2026</a:t>
            </a:fld>
            <a:endParaRPr lang="en-GB"/>
          </a:p>
        </p:txBody>
      </p:sp>
      <p:sp>
        <p:nvSpPr>
          <p:cNvPr id="10" name="Foliennummernplatzhalter 8">
            <a:extLst>
              <a:ext uri="{FF2B5EF4-FFF2-40B4-BE49-F238E27FC236}">
                <a16:creationId xmlns:a16="http://schemas.microsoft.com/office/drawing/2014/main" id="{BF7BF66A-EBB4-C84B-11BC-CEA101B68E2C}"/>
              </a:ext>
            </a:extLst>
          </p:cNvPr>
          <p:cNvSpPr>
            <a:spLocks noGrp="1"/>
          </p:cNvSpPr>
          <p:nvPr>
            <p:ph type="sldNum" sz="quarter" idx="12"/>
          </p:nvPr>
        </p:nvSpPr>
        <p:spPr>
          <a:xfrm>
            <a:off x="10417175" y="6524625"/>
            <a:ext cx="1440000" cy="333375"/>
          </a:xfrm>
        </p:spPr>
        <p:txBody>
          <a:bodyPr/>
          <a:lstStyle/>
          <a:p>
            <a:fld id="{64954DA5-E48E-4843-B9BF-007E65AECBB7}" type="slidenum">
              <a:rPr lang="en-GB" smtClean="0"/>
              <a:t>‹Nr.›</a:t>
            </a:fld>
            <a:endParaRPr lang="en-GB"/>
          </a:p>
        </p:txBody>
      </p:sp>
      <p:pic>
        <p:nvPicPr>
          <p:cNvPr id="11" name="Grafik 10" descr="Ein Bild, das Zeichnung enthält.&#10;&#10;Automatisch generierte Beschreibung">
            <a:extLst>
              <a:ext uri="{FF2B5EF4-FFF2-40B4-BE49-F238E27FC236}">
                <a16:creationId xmlns:a16="http://schemas.microsoft.com/office/drawing/2014/main" id="{CFB74CFA-0BD5-4E23-B68B-18EED860C55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
        <p:nvSpPr>
          <p:cNvPr id="12" name="Titel 1">
            <a:extLst>
              <a:ext uri="{FF2B5EF4-FFF2-40B4-BE49-F238E27FC236}">
                <a16:creationId xmlns:a16="http://schemas.microsoft.com/office/drawing/2014/main" id="{02C2073C-15C4-66E7-3FF6-44AEA85A0B8C}"/>
              </a:ext>
            </a:extLst>
          </p:cNvPr>
          <p:cNvSpPr>
            <a:spLocks noGrp="1"/>
          </p:cNvSpPr>
          <p:nvPr>
            <p:ph type="title"/>
          </p:nvPr>
        </p:nvSpPr>
        <p:spPr>
          <a:xfrm>
            <a:off x="519320" y="518222"/>
            <a:ext cx="9897855" cy="606382"/>
          </a:xfrm>
        </p:spPr>
        <p:txBody>
          <a:bodyPr lIns="0" tIns="0" rIns="0" bIns="0" anchor="t"/>
          <a:lstStyle>
            <a:lvl1pPr algn="l">
              <a:defRPr sz="4400"/>
            </a:lvl1pPr>
          </a:lstStyle>
          <a:p>
            <a:r>
              <a:rPr lang="de-DE" dirty="0"/>
              <a:t>Mastertitelformat bearbeiten</a:t>
            </a:r>
            <a:endParaRPr lang="de-CH" dirty="0"/>
          </a:p>
        </p:txBody>
      </p:sp>
    </p:spTree>
    <p:extLst>
      <p:ext uri="{BB962C8B-B14F-4D97-AF65-F5344CB8AC3E}">
        <p14:creationId xmlns:p14="http://schemas.microsoft.com/office/powerpoint/2010/main" val="985604590"/>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3135">
          <p15:clr>
            <a:srgbClr val="FBAE40"/>
          </p15:clr>
        </p15:guide>
        <p15:guide id="3" pos="2026">
          <p15:clr>
            <a:srgbClr val="FBAE40"/>
          </p15:clr>
        </p15:guide>
        <p15:guide id="4" pos="5654">
          <p15:clr>
            <a:srgbClr val="FBAE40"/>
          </p15:clr>
        </p15:guide>
        <p15:guide id="5" pos="3727" userDrawn="1">
          <p15:clr>
            <a:srgbClr val="FBAE40"/>
          </p15:clr>
        </p15:guide>
        <p15:guide id="6" pos="395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Inhalt_le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B9B8C56-82E6-0475-B8FC-D68646756B9B}"/>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umsplatzhalter 1">
            <a:extLst>
              <a:ext uri="{FF2B5EF4-FFF2-40B4-BE49-F238E27FC236}">
                <a16:creationId xmlns:a16="http://schemas.microsoft.com/office/drawing/2014/main" id="{B464C678-0E27-2E4C-8573-1C3B3B3D765A}"/>
              </a:ext>
            </a:extLst>
          </p:cNvPr>
          <p:cNvSpPr>
            <a:spLocks noGrp="1"/>
          </p:cNvSpPr>
          <p:nvPr>
            <p:ph type="dt" sz="half" idx="10"/>
          </p:nvPr>
        </p:nvSpPr>
        <p:spPr/>
        <p:txBody>
          <a:bodyPr/>
          <a:lstStyle/>
          <a:p>
            <a:fld id="{56798F75-F849-8248-AEDF-A43DDD6E38AE}" type="datetime1">
              <a:rPr lang="de-CH" smtClean="0"/>
              <a:t>30.06.2026</a:t>
            </a:fld>
            <a:endParaRPr lang="en-GB"/>
          </a:p>
        </p:txBody>
      </p:sp>
      <p:sp>
        <p:nvSpPr>
          <p:cNvPr id="3" name="Fußzeilenplatzhalter 2">
            <a:extLst>
              <a:ext uri="{FF2B5EF4-FFF2-40B4-BE49-F238E27FC236}">
                <a16:creationId xmlns:a16="http://schemas.microsoft.com/office/drawing/2014/main" id="{7F50396A-A75F-BC41-B7F5-FCB7E4819ADB}"/>
              </a:ext>
            </a:extLst>
          </p:cNvPr>
          <p:cNvSpPr>
            <a:spLocks noGrp="1"/>
          </p:cNvSpPr>
          <p:nvPr>
            <p:ph type="ftr" sz="quarter" idx="11"/>
          </p:nvPr>
        </p:nvSpPr>
        <p:spPr/>
        <p:txBody>
          <a:bodyPr/>
          <a:lstStyle>
            <a:lvl1pPr>
              <a:defRPr/>
            </a:lvl1pPr>
          </a:lstStyle>
          <a:p>
            <a:r>
              <a:rPr lang="en-GB" dirty="0" err="1"/>
              <a:t>www.talentfoerderungplus.ch</a:t>
            </a:r>
            <a:endParaRPr lang="en-GB" dirty="0"/>
          </a:p>
        </p:txBody>
      </p:sp>
      <p:sp>
        <p:nvSpPr>
          <p:cNvPr id="4" name="Foliennummernplatzhalter 3">
            <a:extLst>
              <a:ext uri="{FF2B5EF4-FFF2-40B4-BE49-F238E27FC236}">
                <a16:creationId xmlns:a16="http://schemas.microsoft.com/office/drawing/2014/main" id="{B08C9454-DAA8-464F-90D8-A28A265939A9}"/>
              </a:ext>
            </a:extLst>
          </p:cNvPr>
          <p:cNvSpPr>
            <a:spLocks noGrp="1"/>
          </p:cNvSpPr>
          <p:nvPr>
            <p:ph type="sldNum" sz="quarter" idx="12"/>
          </p:nvPr>
        </p:nvSpPr>
        <p:spPr/>
        <p:txBody>
          <a:bodyPr/>
          <a:lstStyle/>
          <a:p>
            <a:fld id="{64954DA5-E48E-4843-B9BF-007E65AECBB7}" type="slidenum">
              <a:rPr lang="en-GB" smtClean="0"/>
              <a:t>‹Nr.›</a:t>
            </a:fld>
            <a:endParaRPr lang="en-GB"/>
          </a:p>
        </p:txBody>
      </p:sp>
    </p:spTree>
    <p:extLst>
      <p:ext uri="{BB962C8B-B14F-4D97-AF65-F5344CB8AC3E}">
        <p14:creationId xmlns:p14="http://schemas.microsoft.com/office/powerpoint/2010/main" val="2457014836"/>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3135">
          <p15:clr>
            <a:srgbClr val="FBAE40"/>
          </p15:clr>
        </p15:guide>
        <p15:guide id="3" pos="2026">
          <p15:clr>
            <a:srgbClr val="FBAE40"/>
          </p15:clr>
        </p15:guide>
        <p15:guide id="4" pos="565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Kapitel_1">
    <p:bg>
      <p:bgPr>
        <a:solidFill>
          <a:schemeClr val="tx1">
            <a:lumMod val="50000"/>
          </a:schemeClr>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12F8FEC-79F2-8E46-9CF5-02E4A24A0BE0}"/>
              </a:ext>
            </a:extLst>
          </p:cNvPr>
          <p:cNvSpPr>
            <a:spLocks noGrp="1"/>
          </p:cNvSpPr>
          <p:nvPr>
            <p:ph type="dt" sz="half" idx="10"/>
          </p:nvPr>
        </p:nvSpPr>
        <p:spPr/>
        <p:txBody>
          <a:bodyPr/>
          <a:lstStyle>
            <a:lvl1pPr>
              <a:defRPr>
                <a:solidFill>
                  <a:schemeClr val="bg1"/>
                </a:solidFill>
              </a:defRPr>
            </a:lvl1pPr>
          </a:lstStyle>
          <a:p>
            <a:fld id="{00AD3507-8B62-6E43-B549-D16F4340EB72}" type="datetime1">
              <a:rPr lang="de-CH" smtClean="0"/>
              <a:t>30.06.2026</a:t>
            </a:fld>
            <a:endParaRPr lang="en-GB"/>
          </a:p>
        </p:txBody>
      </p:sp>
      <p:sp>
        <p:nvSpPr>
          <p:cNvPr id="5" name="Fußzeilenplatzhalter 4">
            <a:extLst>
              <a:ext uri="{FF2B5EF4-FFF2-40B4-BE49-F238E27FC236}">
                <a16:creationId xmlns:a16="http://schemas.microsoft.com/office/drawing/2014/main" id="{BD8A2C13-CF72-3D40-9382-B99A9F139FF0}"/>
              </a:ext>
            </a:extLst>
          </p:cNvPr>
          <p:cNvSpPr>
            <a:spLocks noGrp="1"/>
          </p:cNvSpPr>
          <p:nvPr>
            <p:ph type="ftr" sz="quarter" idx="11"/>
          </p:nvPr>
        </p:nvSpPr>
        <p:spPr/>
        <p:txBody>
          <a:bodyPr/>
          <a:lstStyle>
            <a:lvl1pPr>
              <a:defRPr>
                <a:solidFill>
                  <a:schemeClr val="bg1"/>
                </a:solidFill>
              </a:defRPr>
            </a:lvl1pPr>
          </a:lstStyle>
          <a:p>
            <a:r>
              <a:rPr lang="en-GB" dirty="0" err="1"/>
              <a:t>www.talentfoerderungplus.ch</a:t>
            </a:r>
            <a:endParaRPr lang="en-GB" dirty="0"/>
          </a:p>
        </p:txBody>
      </p:sp>
      <p:sp>
        <p:nvSpPr>
          <p:cNvPr id="6" name="Foliennummernplatzhalter 5">
            <a:extLst>
              <a:ext uri="{FF2B5EF4-FFF2-40B4-BE49-F238E27FC236}">
                <a16:creationId xmlns:a16="http://schemas.microsoft.com/office/drawing/2014/main" id="{83D3B193-48B8-294C-B2ED-483AEA715BE0}"/>
              </a:ext>
            </a:extLst>
          </p:cNvPr>
          <p:cNvSpPr>
            <a:spLocks noGrp="1"/>
          </p:cNvSpPr>
          <p:nvPr>
            <p:ph type="sldNum" sz="quarter" idx="12"/>
          </p:nvPr>
        </p:nvSpPr>
        <p:spPr/>
        <p:txBody>
          <a:bodyPr/>
          <a:lstStyle>
            <a:lvl1pPr>
              <a:defRPr>
                <a:solidFill>
                  <a:schemeClr val="bg1"/>
                </a:solidFill>
              </a:defRPr>
            </a:lvl1pPr>
          </a:lstStyle>
          <a:p>
            <a:fld id="{64954DA5-E48E-4843-B9BF-007E65AECBB7}" type="slidenum">
              <a:rPr lang="en-GB" smtClean="0"/>
              <a:pPr/>
              <a:t>‹Nr.›</a:t>
            </a:fld>
            <a:endParaRPr lang="en-GB"/>
          </a:p>
        </p:txBody>
      </p:sp>
      <p:pic>
        <p:nvPicPr>
          <p:cNvPr id="12" name="Grafik 11" descr="Ein Bild, das Zeichnung enthält.&#10;&#10;Automatisch generierte Beschreibung">
            <a:extLst>
              <a:ext uri="{FF2B5EF4-FFF2-40B4-BE49-F238E27FC236}">
                <a16:creationId xmlns:a16="http://schemas.microsoft.com/office/drawing/2014/main" id="{1A53DA78-5B65-8648-81D8-A3B82EBD03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5114" y="201260"/>
            <a:ext cx="1295718" cy="1295718"/>
          </a:xfrm>
          <a:prstGeom prst="rect">
            <a:avLst/>
          </a:prstGeom>
        </p:spPr>
      </p:pic>
    </p:spTree>
    <p:extLst>
      <p:ext uri="{BB962C8B-B14F-4D97-AF65-F5344CB8AC3E}">
        <p14:creationId xmlns:p14="http://schemas.microsoft.com/office/powerpoint/2010/main" val="1385654317"/>
      </p:ext>
    </p:extLst>
  </p:cSld>
  <p:clrMapOvr>
    <a:masterClrMapping/>
  </p:clrMapOvr>
  <p:extLst>
    <p:ext uri="{DCECCB84-F9BA-43D5-87BE-67443E8EF086}">
      <p15:sldGuideLst xmlns:p15="http://schemas.microsoft.com/office/powerpoint/2012/main">
        <p15:guide id="1" orient="horz" pos="1684">
          <p15:clr>
            <a:srgbClr val="FBAE40"/>
          </p15:clr>
        </p15:guide>
        <p15:guide id="2" orient="horz" pos="118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Kapitel_1">
    <p:bg>
      <p:bgPr>
        <a:solidFill>
          <a:schemeClr val="tx1">
            <a:lumMod val="50000"/>
          </a:schemeClr>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12F8FEC-79F2-8E46-9CF5-02E4A24A0BE0}"/>
              </a:ext>
            </a:extLst>
          </p:cNvPr>
          <p:cNvSpPr>
            <a:spLocks noGrp="1"/>
          </p:cNvSpPr>
          <p:nvPr>
            <p:ph type="dt" sz="half" idx="10"/>
          </p:nvPr>
        </p:nvSpPr>
        <p:spPr/>
        <p:txBody>
          <a:bodyPr/>
          <a:lstStyle>
            <a:lvl1pPr>
              <a:defRPr>
                <a:solidFill>
                  <a:schemeClr val="bg1"/>
                </a:solidFill>
              </a:defRPr>
            </a:lvl1pPr>
          </a:lstStyle>
          <a:p>
            <a:fld id="{00AD3507-8B62-6E43-B549-D16F4340EB72}" type="datetime1">
              <a:rPr lang="de-CH" smtClean="0"/>
              <a:t>30.06.2026</a:t>
            </a:fld>
            <a:endParaRPr lang="en-GB"/>
          </a:p>
        </p:txBody>
      </p:sp>
      <p:sp>
        <p:nvSpPr>
          <p:cNvPr id="6" name="Foliennummernplatzhalter 5">
            <a:extLst>
              <a:ext uri="{FF2B5EF4-FFF2-40B4-BE49-F238E27FC236}">
                <a16:creationId xmlns:a16="http://schemas.microsoft.com/office/drawing/2014/main" id="{83D3B193-48B8-294C-B2ED-483AEA715BE0}"/>
              </a:ext>
            </a:extLst>
          </p:cNvPr>
          <p:cNvSpPr>
            <a:spLocks noGrp="1"/>
          </p:cNvSpPr>
          <p:nvPr>
            <p:ph type="sldNum" sz="quarter" idx="12"/>
          </p:nvPr>
        </p:nvSpPr>
        <p:spPr/>
        <p:txBody>
          <a:bodyPr/>
          <a:lstStyle>
            <a:lvl1pPr>
              <a:defRPr>
                <a:solidFill>
                  <a:schemeClr val="bg1"/>
                </a:solidFill>
              </a:defRPr>
            </a:lvl1pPr>
          </a:lstStyle>
          <a:p>
            <a:fld id="{64954DA5-E48E-4843-B9BF-007E65AECBB7}" type="slidenum">
              <a:rPr lang="en-GB" smtClean="0"/>
              <a:pPr/>
              <a:t>‹Nr.›</a:t>
            </a:fld>
            <a:endParaRPr lang="en-GB"/>
          </a:p>
        </p:txBody>
      </p:sp>
      <p:sp>
        <p:nvSpPr>
          <p:cNvPr id="10" name="Textfeld 9">
            <a:extLst>
              <a:ext uri="{FF2B5EF4-FFF2-40B4-BE49-F238E27FC236}">
                <a16:creationId xmlns:a16="http://schemas.microsoft.com/office/drawing/2014/main" id="{72746A97-6C4C-1040-A375-779A8347D6BD}"/>
              </a:ext>
            </a:extLst>
          </p:cNvPr>
          <p:cNvSpPr txBox="1"/>
          <p:nvPr userDrawn="1"/>
        </p:nvSpPr>
        <p:spPr>
          <a:xfrm>
            <a:off x="6528047" y="3212976"/>
            <a:ext cx="3889127" cy="2865388"/>
          </a:xfrm>
          <a:prstGeom prst="rect">
            <a:avLst/>
          </a:prstGeom>
          <a:noFill/>
        </p:spPr>
        <p:txBody>
          <a:bodyPr wrap="square" lIns="0" tIns="0" rIns="0" bIns="0" rtlCol="0" anchor="b" anchorCtr="0">
            <a:noAutofit/>
          </a:bodyPr>
          <a:lstStyle/>
          <a:p>
            <a:pPr algn="r"/>
            <a:r>
              <a:rPr lang="en-GB" sz="1200" b="1" dirty="0">
                <a:solidFill>
                  <a:schemeClr val="bg1"/>
                </a:solidFill>
                <a:latin typeface="Arial Black" panose="020B0A04020102020204" pitchFamily="34" charset="0"/>
                <a:cs typeface="Arial" panose="020B0604020202020204" pitchFamily="34" charset="0"/>
              </a:rPr>
              <a:t>KONTAKT</a:t>
            </a:r>
            <a:endParaRPr lang="en-GB" sz="1200" b="1" dirty="0">
              <a:solidFill>
                <a:schemeClr val="bg1"/>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CH" sz="1200" b="0" i="0" kern="1200" dirty="0">
                <a:solidFill>
                  <a:schemeClr val="bg1"/>
                </a:solidFill>
                <a:effectLst/>
                <a:latin typeface="Arial" panose="020B0604020202020204" pitchFamily="34" charset="0"/>
                <a:ea typeface="+mn-ea"/>
                <a:cs typeface="Arial" panose="020B0604020202020204" pitchFamily="34" charset="0"/>
              </a:rPr>
              <a:t>Kanton Zürich </a:t>
            </a:r>
            <a:br>
              <a:rPr lang="de-CH" sz="1200" b="0" i="0" kern="1200" dirty="0">
                <a:solidFill>
                  <a:schemeClr val="bg1"/>
                </a:solidFill>
                <a:effectLst/>
                <a:latin typeface="Arial" panose="020B0604020202020204" pitchFamily="34" charset="0"/>
                <a:ea typeface="+mn-ea"/>
                <a:cs typeface="Arial" panose="020B0604020202020204" pitchFamily="34" charset="0"/>
              </a:rPr>
            </a:br>
            <a:r>
              <a:rPr lang="de-CH" sz="1200" b="0" i="0" kern="1200" dirty="0">
                <a:solidFill>
                  <a:schemeClr val="bg1"/>
                </a:solidFill>
                <a:effectLst/>
                <a:latin typeface="Arial" panose="020B0604020202020204" pitchFamily="34" charset="0"/>
                <a:ea typeface="+mn-ea"/>
                <a:cs typeface="Arial" panose="020B0604020202020204" pitchFamily="34" charset="0"/>
              </a:rPr>
              <a:t>Bildungsdirektion </a:t>
            </a:r>
            <a:br>
              <a:rPr lang="de-CH" sz="1200" b="0" i="0" kern="1200" dirty="0">
                <a:solidFill>
                  <a:schemeClr val="bg1"/>
                </a:solidFill>
                <a:effectLst/>
                <a:latin typeface="Arial" panose="020B0604020202020204" pitchFamily="34" charset="0"/>
                <a:ea typeface="+mn-ea"/>
                <a:cs typeface="Arial" panose="020B0604020202020204" pitchFamily="34" charset="0"/>
              </a:rPr>
            </a:br>
            <a:r>
              <a:rPr lang="de-CH" sz="1200" b="0" i="0" kern="1200" dirty="0">
                <a:solidFill>
                  <a:schemeClr val="bg1"/>
                </a:solidFill>
                <a:effectLst/>
                <a:latin typeface="Arial" panose="020B0604020202020204" pitchFamily="34" charset="0"/>
                <a:ea typeface="+mn-ea"/>
                <a:cs typeface="Arial" panose="020B0604020202020204" pitchFamily="34" charset="0"/>
              </a:rPr>
              <a:t>Mittelschul- und Berufsbildungsamt </a:t>
            </a:r>
            <a:br>
              <a:rPr lang="de-CH" sz="1200" b="0" i="0" kern="1200" dirty="0">
                <a:solidFill>
                  <a:schemeClr val="bg1"/>
                </a:solidFill>
                <a:effectLst/>
                <a:latin typeface="Arial" panose="020B0604020202020204" pitchFamily="34" charset="0"/>
                <a:ea typeface="+mn-ea"/>
                <a:cs typeface="Arial" panose="020B0604020202020204" pitchFamily="34" charset="0"/>
              </a:rPr>
            </a:br>
            <a:r>
              <a:rPr lang="de-CH" sz="1200" b="0" i="0" kern="1200" dirty="0">
                <a:solidFill>
                  <a:schemeClr val="bg1"/>
                </a:solidFill>
                <a:effectLst/>
                <a:latin typeface="Arial" panose="020B0604020202020204" pitchFamily="34" charset="0"/>
                <a:ea typeface="+mn-ea"/>
                <a:cs typeface="Arial" panose="020B0604020202020204" pitchFamily="34" charset="0"/>
              </a:rPr>
              <a:t>Ausstellungsstrasse 80 </a:t>
            </a:r>
            <a:br>
              <a:rPr lang="de-CH" sz="1200" b="0" i="0" kern="1200" dirty="0">
                <a:solidFill>
                  <a:schemeClr val="bg1"/>
                </a:solidFill>
                <a:effectLst/>
                <a:latin typeface="Arial" panose="020B0604020202020204" pitchFamily="34" charset="0"/>
                <a:ea typeface="+mn-ea"/>
                <a:cs typeface="Arial" panose="020B0604020202020204" pitchFamily="34" charset="0"/>
              </a:rPr>
            </a:br>
            <a:r>
              <a:rPr lang="de-CH" sz="1200" b="0" i="0" kern="1200" dirty="0">
                <a:solidFill>
                  <a:schemeClr val="bg1"/>
                </a:solidFill>
                <a:effectLst/>
                <a:latin typeface="Arial" panose="020B0604020202020204" pitchFamily="34" charset="0"/>
                <a:ea typeface="+mn-ea"/>
                <a:cs typeface="Arial" panose="020B0604020202020204" pitchFamily="34" charset="0"/>
              </a:rPr>
              <a:t>8090 Zürich</a:t>
            </a:r>
          </a:p>
          <a:p>
            <a:pPr marL="0" marR="0" lvl="0" indent="0" algn="r" defTabSz="914400" rtl="0" eaLnBrk="1" fontAlgn="auto" latinLnBrk="0" hangingPunct="1">
              <a:lnSpc>
                <a:spcPct val="100000"/>
              </a:lnSpc>
              <a:spcBef>
                <a:spcPts val="0"/>
              </a:spcBef>
              <a:spcAft>
                <a:spcPts val="0"/>
              </a:spcAft>
              <a:buClrTx/>
              <a:buSzTx/>
              <a:buFontTx/>
              <a:buNone/>
              <a:tabLst/>
              <a:defRPr/>
            </a:pPr>
            <a:endParaRPr lang="de-CH" sz="1200" b="0" i="0" kern="1200" dirty="0">
              <a:solidFill>
                <a:schemeClr val="bg1"/>
              </a:solidFill>
              <a:effectLst/>
              <a:latin typeface="Arial" panose="020B0604020202020204" pitchFamily="34" charset="0"/>
              <a:ea typeface="+mn-ea"/>
              <a:cs typeface="Arial" panose="020B0604020202020204" pitchFamily="34" charset="0"/>
            </a:endParaRPr>
          </a:p>
          <a:p>
            <a:pPr algn="r"/>
            <a:r>
              <a:rPr lang="de-DE" sz="1200" b="0" i="0" kern="1200" dirty="0">
                <a:solidFill>
                  <a:schemeClr val="bg1"/>
                </a:solidFill>
                <a:effectLst/>
                <a:latin typeface="Arial" panose="020B0604020202020204" pitchFamily="34" charset="0"/>
                <a:ea typeface="+mn-ea"/>
                <a:cs typeface="Arial" panose="020B0604020202020204" pitchFamily="34" charset="0"/>
              </a:rPr>
              <a:t>Tel: +41 43 259 77 00</a:t>
            </a:r>
          </a:p>
          <a:p>
            <a:pPr algn="r"/>
            <a:r>
              <a:rPr lang="de-DE" sz="1200" b="0" i="0" kern="1200" dirty="0">
                <a:solidFill>
                  <a:schemeClr val="bg1"/>
                </a:solidFill>
                <a:effectLst/>
                <a:latin typeface="Arial" panose="020B0604020202020204" pitchFamily="34" charset="0"/>
                <a:ea typeface="+mn-ea"/>
                <a:cs typeface="Arial" panose="020B0604020202020204" pitchFamily="34" charset="0"/>
              </a:rPr>
              <a:t>Fax: +41 43 259 78 62</a:t>
            </a:r>
            <a:endParaRPr lang="de-CH" sz="1200" b="0" i="0" kern="1200" dirty="0">
              <a:solidFill>
                <a:schemeClr val="bg1"/>
              </a:solidFill>
              <a:effectLst/>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CH" sz="1200" b="0" i="0" kern="1200" dirty="0">
                <a:solidFill>
                  <a:schemeClr val="bg1"/>
                </a:solidFill>
                <a:effectLst/>
                <a:latin typeface="Arial" panose="020B0604020202020204" pitchFamily="34" charset="0"/>
                <a:ea typeface="+mn-ea"/>
                <a:cs typeface="Arial" panose="020B0604020202020204" pitchFamily="34" charset="0"/>
              </a:rPr>
              <a:t>E-Mail  </a:t>
            </a:r>
            <a:r>
              <a:rPr lang="de-CH" sz="1200" b="0" i="0" kern="1200" dirty="0">
                <a:solidFill>
                  <a:schemeClr val="bg1"/>
                </a:solidFill>
                <a:effectLst/>
                <a:latin typeface="Arial" panose="020B0604020202020204" pitchFamily="34" charset="0"/>
                <a:ea typeface="+mn-ea"/>
                <a:cs typeface="Arial" panose="020B0604020202020204" pitchFamily="34" charset="0"/>
                <a:hlinkClick r:id="rId2"/>
              </a:rPr>
              <a:t>info@talentfoerderungplus.ch</a:t>
            </a:r>
            <a:endParaRPr lang="de-CH" sz="1200" b="0" i="0" kern="1200" dirty="0">
              <a:solidFill>
                <a:schemeClr val="bg1"/>
              </a:solidFill>
              <a:effectLst/>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CH" sz="1200" b="0" i="0" kern="1200" dirty="0">
                <a:solidFill>
                  <a:schemeClr val="bg1"/>
                </a:solidFill>
                <a:effectLst/>
                <a:latin typeface="Arial" panose="020B0604020202020204" pitchFamily="34" charset="0"/>
                <a:ea typeface="+mn-ea"/>
                <a:cs typeface="Arial" panose="020B0604020202020204" pitchFamily="34" charset="0"/>
              </a:rPr>
              <a:t>Webseite: </a:t>
            </a:r>
            <a:r>
              <a:rPr lang="en-GB" sz="1200" b="0" i="0" kern="1200" dirty="0">
                <a:solidFill>
                  <a:schemeClr val="bg1"/>
                </a:solidFill>
                <a:effectLst/>
                <a:latin typeface="Arial" panose="020B0604020202020204" pitchFamily="34" charset="0"/>
                <a:ea typeface="+mn-ea"/>
                <a:cs typeface="Arial" panose="020B0604020202020204" pitchFamily="34" charset="0"/>
                <a:hlinkClick r:id="rId3"/>
              </a:rPr>
              <a:t>www.talentfoerderungplus.ch</a:t>
            </a:r>
            <a:endParaRPr lang="en-GB" sz="1200" b="0" i="0" kern="1200" dirty="0">
              <a:solidFill>
                <a:schemeClr val="bg1"/>
              </a:solidFill>
              <a:effectLst/>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bg1"/>
              </a:solidFill>
              <a:effectLst/>
              <a:latin typeface="Arial" panose="020B0604020202020204" pitchFamily="34" charset="0"/>
              <a:ea typeface="+mn-ea"/>
              <a:cs typeface="Arial" panose="020B0604020202020204" pitchFamily="34" charset="0"/>
            </a:endParaRPr>
          </a:p>
        </p:txBody>
      </p:sp>
      <p:pic>
        <p:nvPicPr>
          <p:cNvPr id="12" name="Grafik 11" descr="Ein Bild, das Zeichnung enthält.&#10;&#10;Automatisch generierte Beschreibung">
            <a:extLst>
              <a:ext uri="{FF2B5EF4-FFF2-40B4-BE49-F238E27FC236}">
                <a16:creationId xmlns:a16="http://schemas.microsoft.com/office/drawing/2014/main" id="{1A53DA78-5B65-8648-81D8-A3B82EBD030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95114" y="201260"/>
            <a:ext cx="1295718" cy="1295718"/>
          </a:xfrm>
          <a:prstGeom prst="rect">
            <a:avLst/>
          </a:prstGeom>
        </p:spPr>
      </p:pic>
      <p:sp>
        <p:nvSpPr>
          <p:cNvPr id="11" name="Titel 1">
            <a:extLst>
              <a:ext uri="{FF2B5EF4-FFF2-40B4-BE49-F238E27FC236}">
                <a16:creationId xmlns:a16="http://schemas.microsoft.com/office/drawing/2014/main" id="{A3ABDB31-E951-D678-08AB-62D4F37F6B6D}"/>
              </a:ext>
            </a:extLst>
          </p:cNvPr>
          <p:cNvSpPr>
            <a:spLocks noGrp="1"/>
          </p:cNvSpPr>
          <p:nvPr>
            <p:ph type="title" hasCustomPrompt="1"/>
          </p:nvPr>
        </p:nvSpPr>
        <p:spPr>
          <a:xfrm>
            <a:off x="519320" y="1628800"/>
            <a:ext cx="9897855" cy="720080"/>
          </a:xfrm>
        </p:spPr>
        <p:txBody>
          <a:bodyPr lIns="0" tIns="0" rIns="0" bIns="0" anchor="t"/>
          <a:lstStyle>
            <a:lvl1pPr algn="l">
              <a:defRPr sz="6000">
                <a:solidFill>
                  <a:schemeClr val="bg1"/>
                </a:solidFill>
              </a:defRPr>
            </a:lvl1pPr>
          </a:lstStyle>
          <a:p>
            <a:r>
              <a:rPr lang="de-DE" dirty="0"/>
              <a:t>Vielen Dank</a:t>
            </a:r>
            <a:endParaRPr lang="de-CH" dirty="0"/>
          </a:p>
        </p:txBody>
      </p:sp>
      <p:pic>
        <p:nvPicPr>
          <p:cNvPr id="13" name="Grafik 12" descr="Ein Bild, das Text, Screenshot, Schrift, Schwarz enthält.&#10;&#10;KI-generierte Inhalte können fehlerhaft sein.">
            <a:extLst>
              <a:ext uri="{FF2B5EF4-FFF2-40B4-BE49-F238E27FC236}">
                <a16:creationId xmlns:a16="http://schemas.microsoft.com/office/drawing/2014/main" id="{F0278B4D-CBCC-7056-DF0F-CCE852142A09}"/>
              </a:ext>
            </a:extLst>
          </p:cNvPr>
          <p:cNvPicPr>
            <a:picLocks noChangeAspect="1"/>
          </p:cNvPicPr>
          <p:nvPr userDrawn="1"/>
        </p:nvPicPr>
        <p:blipFill>
          <a:blip r:embed="rId5"/>
          <a:stretch>
            <a:fillRect/>
          </a:stretch>
        </p:blipFill>
        <p:spPr>
          <a:xfrm>
            <a:off x="519320" y="5301208"/>
            <a:ext cx="4555659" cy="893908"/>
          </a:xfrm>
          <a:prstGeom prst="rect">
            <a:avLst/>
          </a:prstGeom>
        </p:spPr>
      </p:pic>
      <p:sp>
        <p:nvSpPr>
          <p:cNvPr id="14" name="Untertitel 2">
            <a:extLst>
              <a:ext uri="{FF2B5EF4-FFF2-40B4-BE49-F238E27FC236}">
                <a16:creationId xmlns:a16="http://schemas.microsoft.com/office/drawing/2014/main" id="{C671EB37-AE4F-C119-FC9E-5E9229296AAC}"/>
              </a:ext>
            </a:extLst>
          </p:cNvPr>
          <p:cNvSpPr>
            <a:spLocks noGrp="1"/>
          </p:cNvSpPr>
          <p:nvPr>
            <p:ph type="subTitle" idx="1" hasCustomPrompt="1"/>
          </p:nvPr>
        </p:nvSpPr>
        <p:spPr>
          <a:xfrm>
            <a:off x="519320" y="2492897"/>
            <a:ext cx="9053305" cy="893908"/>
          </a:xfrm>
        </p:spPr>
        <p:txBody>
          <a:bodyPr lIns="0" tIns="0" rIns="0" bIns="0"/>
          <a:lstStyle>
            <a:lvl1pPr marL="0" indent="0" algn="l">
              <a:buNone/>
              <a:defRPr sz="2400" b="0" i="0">
                <a:solidFill>
                  <a:schemeClr val="bg1"/>
                </a:solidFill>
                <a:latin typeface="Arial Black" panose="020B0A040201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Fragen</a:t>
            </a:r>
            <a:endParaRPr lang="de-DE" dirty="0"/>
          </a:p>
        </p:txBody>
      </p:sp>
    </p:spTree>
    <p:extLst>
      <p:ext uri="{BB962C8B-B14F-4D97-AF65-F5344CB8AC3E}">
        <p14:creationId xmlns:p14="http://schemas.microsoft.com/office/powerpoint/2010/main" val="2712650283"/>
      </p:ext>
    </p:extLst>
  </p:cSld>
  <p:clrMapOvr>
    <a:masterClrMapping/>
  </p:clrMapOvr>
  <p:extLst>
    <p:ext uri="{DCECCB84-F9BA-43D5-87BE-67443E8EF086}">
      <p15:sldGuideLst xmlns:p15="http://schemas.microsoft.com/office/powerpoint/2012/main">
        <p15:guide id="1" orient="horz" pos="1684">
          <p15:clr>
            <a:srgbClr val="FBAE40"/>
          </p15:clr>
        </p15:guide>
        <p15:guide id="2" orient="horz" pos="118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Kapitel_1">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F8C441D-2913-0143-9A67-ABFE04D8D826}"/>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B6506B6C-A04C-8649-A3DF-E0537DE8C88E}"/>
              </a:ext>
            </a:extLst>
          </p:cNvPr>
          <p:cNvSpPr>
            <a:spLocks noGrp="1"/>
          </p:cNvSpPr>
          <p:nvPr>
            <p:ph type="title" hasCustomPrompt="1"/>
          </p:nvPr>
        </p:nvSpPr>
        <p:spPr>
          <a:xfrm>
            <a:off x="334962" y="333374"/>
            <a:ext cx="8640000" cy="1296000"/>
          </a:xfrm>
        </p:spPr>
        <p:txBody>
          <a:bodyPr anchor="t" anchorCtr="0"/>
          <a:lstStyle>
            <a:lvl1pPr>
              <a:defRPr sz="5400"/>
            </a:lvl1pPr>
          </a:lstStyle>
          <a:p>
            <a:r>
              <a:rPr lang="de-DE" dirty="0"/>
              <a:t>1. Kapiteltitel</a:t>
            </a:r>
            <a:endParaRPr lang="en-GB" dirty="0"/>
          </a:p>
        </p:txBody>
      </p:sp>
      <p:sp>
        <p:nvSpPr>
          <p:cNvPr id="3" name="Textplatzhalter 2">
            <a:extLst>
              <a:ext uri="{FF2B5EF4-FFF2-40B4-BE49-F238E27FC236}">
                <a16:creationId xmlns:a16="http://schemas.microsoft.com/office/drawing/2014/main" id="{DF666EDC-5EAF-4E4F-8EA9-542E7AC7233A}"/>
              </a:ext>
            </a:extLst>
          </p:cNvPr>
          <p:cNvSpPr>
            <a:spLocks noGrp="1"/>
          </p:cNvSpPr>
          <p:nvPr>
            <p:ph type="body" idx="1"/>
          </p:nvPr>
        </p:nvSpPr>
        <p:spPr>
          <a:xfrm>
            <a:off x="334963" y="2678906"/>
            <a:ext cx="5761037" cy="3511581"/>
          </a:xfrm>
        </p:spPr>
        <p:txBody>
          <a:bodyPr/>
          <a:lstStyle>
            <a:lvl1pPr marL="0" indent="0">
              <a:buNone/>
              <a:defRPr sz="2800" b="0" i="0">
                <a:solidFill>
                  <a:schemeClr val="tx1"/>
                </a:solidFill>
                <a:latin typeface="Catamaran Light" pitchFamily="2" charset="77"/>
                <a:cs typeface="Catamaran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212F8FEC-79F2-8E46-9CF5-02E4A24A0BE0}"/>
              </a:ext>
            </a:extLst>
          </p:cNvPr>
          <p:cNvSpPr>
            <a:spLocks noGrp="1"/>
          </p:cNvSpPr>
          <p:nvPr>
            <p:ph type="dt" sz="half" idx="10"/>
          </p:nvPr>
        </p:nvSpPr>
        <p:spPr/>
        <p:txBody>
          <a:bodyPr/>
          <a:lstStyle/>
          <a:p>
            <a:fld id="{67CDC21F-1ED3-874F-AEE1-37D37908E6A3}" type="datetime1">
              <a:rPr lang="de-CH" smtClean="0"/>
              <a:t>30.06.2026</a:t>
            </a:fld>
            <a:endParaRPr lang="en-GB"/>
          </a:p>
        </p:txBody>
      </p:sp>
      <p:sp>
        <p:nvSpPr>
          <p:cNvPr id="5" name="Fußzeilenplatzhalter 4">
            <a:extLst>
              <a:ext uri="{FF2B5EF4-FFF2-40B4-BE49-F238E27FC236}">
                <a16:creationId xmlns:a16="http://schemas.microsoft.com/office/drawing/2014/main" id="{BD8A2C13-CF72-3D40-9382-B99A9F139FF0}"/>
              </a:ext>
            </a:extLst>
          </p:cNvPr>
          <p:cNvSpPr>
            <a:spLocks noGrp="1"/>
          </p:cNvSpPr>
          <p:nvPr>
            <p:ph type="ftr" sz="quarter" idx="11"/>
          </p:nvPr>
        </p:nvSpPr>
        <p:spPr/>
        <p:txBody>
          <a:bodyPr/>
          <a:lstStyle>
            <a:lvl1pPr>
              <a:defRPr/>
            </a:lvl1pPr>
          </a:lstStyle>
          <a:p>
            <a:r>
              <a:rPr lang="en-GB" dirty="0" err="1"/>
              <a:t>www.talentfoerderungplus.ch</a:t>
            </a:r>
            <a:endParaRPr lang="en-GB" dirty="0"/>
          </a:p>
        </p:txBody>
      </p:sp>
      <p:sp>
        <p:nvSpPr>
          <p:cNvPr id="6" name="Foliennummernplatzhalter 5">
            <a:extLst>
              <a:ext uri="{FF2B5EF4-FFF2-40B4-BE49-F238E27FC236}">
                <a16:creationId xmlns:a16="http://schemas.microsoft.com/office/drawing/2014/main" id="{83D3B193-48B8-294C-B2ED-483AEA715BE0}"/>
              </a:ext>
            </a:extLst>
          </p:cNvPr>
          <p:cNvSpPr>
            <a:spLocks noGrp="1"/>
          </p:cNvSpPr>
          <p:nvPr>
            <p:ph type="sldNum" sz="quarter" idx="12"/>
          </p:nvPr>
        </p:nvSpPr>
        <p:spPr/>
        <p:txBody>
          <a:bodyPr/>
          <a:lstStyle/>
          <a:p>
            <a:fld id="{64954DA5-E48E-4843-B9BF-007E65AECBB7}" type="slidenum">
              <a:rPr lang="en-GB" smtClean="0"/>
              <a:t>‹Nr.›</a:t>
            </a:fld>
            <a:endParaRPr lang="en-GB"/>
          </a:p>
        </p:txBody>
      </p:sp>
      <p:pic>
        <p:nvPicPr>
          <p:cNvPr id="8" name="Grafik 7" descr="Ein Bild, das Zeichnung enthält.&#10;&#10;Automatisch generierte Beschreibung">
            <a:extLst>
              <a:ext uri="{FF2B5EF4-FFF2-40B4-BE49-F238E27FC236}">
                <a16:creationId xmlns:a16="http://schemas.microsoft.com/office/drawing/2014/main" id="{7A910CC9-9D7B-5943-BAD5-EA9A906989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5114" y="201260"/>
            <a:ext cx="1295718" cy="1295718"/>
          </a:xfrm>
          <a:prstGeom prst="rect">
            <a:avLst/>
          </a:prstGeom>
        </p:spPr>
      </p:pic>
    </p:spTree>
    <p:extLst>
      <p:ext uri="{BB962C8B-B14F-4D97-AF65-F5344CB8AC3E}">
        <p14:creationId xmlns:p14="http://schemas.microsoft.com/office/powerpoint/2010/main" val="449976164"/>
      </p:ext>
    </p:extLst>
  </p:cSld>
  <p:clrMapOvr>
    <a:masterClrMapping/>
  </p:clrMapOvr>
  <p:extLst>
    <p:ext uri="{DCECCB84-F9BA-43D5-87BE-67443E8EF086}">
      <p15:sldGuideLst xmlns:p15="http://schemas.microsoft.com/office/powerpoint/2012/main">
        <p15:guide id="1" orient="horz" pos="1684">
          <p15:clr>
            <a:srgbClr val="FBAE40"/>
          </p15:clr>
        </p15:guide>
        <p15:guide id="2" orient="horz" pos="11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2">
    <p:bg>
      <p:bgPr>
        <a:solidFill>
          <a:schemeClr val="bg1"/>
        </a:solidFill>
        <a:effectLst/>
      </p:bgPr>
    </p:bg>
    <p:spTree>
      <p:nvGrpSpPr>
        <p:cNvPr id="1" name=""/>
        <p:cNvGrpSpPr/>
        <p:nvPr/>
      </p:nvGrpSpPr>
      <p:grpSpPr>
        <a:xfrm>
          <a:off x="0" y="0"/>
          <a:ext cx="0" cy="0"/>
          <a:chOff x="0" y="0"/>
          <a:chExt cx="0" cy="0"/>
        </a:xfrm>
      </p:grpSpPr>
      <p:pic>
        <p:nvPicPr>
          <p:cNvPr id="16" name="shpLogo">
            <a:extLst>
              <a:ext uri="{FF2B5EF4-FFF2-40B4-BE49-F238E27FC236}">
                <a16:creationId xmlns:a16="http://schemas.microsoft.com/office/drawing/2014/main" id="{E9C2AABE-DC16-26F9-D5F3-9D197CA52B9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32000" y="316800"/>
            <a:ext cx="975812" cy="1296000"/>
          </a:xfrm>
          <a:prstGeom prst="rect">
            <a:avLst/>
          </a:prstGeom>
        </p:spPr>
      </p:pic>
      <p:sp>
        <p:nvSpPr>
          <p:cNvPr id="2" name="shpBack">
            <a:extLst>
              <a:ext uri="{FF2B5EF4-FFF2-40B4-BE49-F238E27FC236}">
                <a16:creationId xmlns:a16="http://schemas.microsoft.com/office/drawing/2014/main" id="{03E10F4A-B35B-7F86-297B-72F136AA41AF}"/>
              </a:ext>
            </a:extLst>
          </p:cNvPr>
          <p:cNvSpPr>
            <a:spLocks noChangeAspect="1"/>
          </p:cNvSpPr>
          <p:nvPr userDrawn="1"/>
        </p:nvSpPr>
        <p:spPr>
          <a:xfrm>
            <a:off x="0" y="3433012"/>
            <a:ext cx="3430989" cy="3430989"/>
          </a:xfrm>
          <a:prstGeom prst="rtTriangle">
            <a:avLst/>
          </a:prstGeom>
          <a:solidFill>
            <a:srgbClr val="0D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3200" dirty="0"/>
          </a:p>
        </p:txBody>
      </p:sp>
      <p:sp>
        <p:nvSpPr>
          <p:cNvPr id="4" name="###CustomElements.Presentation.Header.Script1###">
            <a:extLst>
              <a:ext uri="{FF2B5EF4-FFF2-40B4-BE49-F238E27FC236}">
                <a16:creationId xmlns:a16="http://schemas.microsoft.com/office/drawing/2014/main" id="{A31967CD-EE78-8BCE-CC2D-99EE31B2BEA7}"/>
              </a:ext>
            </a:extLst>
          </p:cNvPr>
          <p:cNvSpPr txBox="1"/>
          <p:nvPr userDrawn="1"/>
        </p:nvSpPr>
        <p:spPr>
          <a:xfrm>
            <a:off x="1522620" y="644691"/>
            <a:ext cx="8466667" cy="726930"/>
          </a:xfrm>
          <a:prstGeom prst="rect">
            <a:avLst/>
          </a:prstGeom>
          <a:noFill/>
        </p:spPr>
        <p:txBody>
          <a:bodyPr vert="horz" wrap="square" lIns="0" tIns="0" rIns="0" bIns="0" rtlCol="0">
            <a:spAutoFit/>
          </a:bodyPr>
          <a:lstStyle/>
          <a:p>
            <a:pPr marL="0" indent="0">
              <a:lnSpc>
                <a:spcPct val="84000"/>
              </a:lnSpc>
            </a:pPr>
            <a:r>
              <a:rPr lang="de-CH" sz="1867" kern="1200" dirty="0">
                <a:solidFill>
                  <a:schemeClr val="tx1"/>
                </a:solidFill>
                <a:latin typeface="Arial Black" panose="020B0A04020102020204" pitchFamily="34" charset="0"/>
                <a:ea typeface="+mn-ea"/>
                <a:cs typeface="+mn-cs"/>
              </a:rPr>
              <a:t>Kanton Zürich
Bildungsdirektion
Mittelschul- und Berufsbildungsamt</a:t>
            </a:r>
          </a:p>
        </p:txBody>
      </p:sp>
      <p:sp>
        <p:nvSpPr>
          <p:cNvPr id="6" name="Titel 1">
            <a:extLst>
              <a:ext uri="{FF2B5EF4-FFF2-40B4-BE49-F238E27FC236}">
                <a16:creationId xmlns:a16="http://schemas.microsoft.com/office/drawing/2014/main" id="{C974B279-9E0D-868B-BC1E-FD795A7C3AEB}"/>
              </a:ext>
            </a:extLst>
          </p:cNvPr>
          <p:cNvSpPr>
            <a:spLocks noGrp="1"/>
          </p:cNvSpPr>
          <p:nvPr>
            <p:ph type="ctrTitle" hasCustomPrompt="1"/>
          </p:nvPr>
        </p:nvSpPr>
        <p:spPr>
          <a:xfrm>
            <a:off x="1522620" y="1449019"/>
            <a:ext cx="8050005" cy="1552436"/>
          </a:xfrm>
        </p:spPr>
        <p:txBody>
          <a:bodyPr lIns="0" tIns="0" rIns="0" bIns="0" anchor="t" anchorCtr="0">
            <a:noAutofit/>
          </a:bodyPr>
          <a:lstStyle>
            <a:lvl1pPr algn="l">
              <a:defRPr sz="6000" b="0" i="0">
                <a:solidFill>
                  <a:schemeClr val="tx1"/>
                </a:solidFill>
                <a:latin typeface="Arial Black" panose="020B0A04020102020204" pitchFamily="34" charset="0"/>
                <a:cs typeface="Arial" panose="020B0604020202020204" pitchFamily="34" charset="0"/>
              </a:defRPr>
            </a:lvl1pPr>
          </a:lstStyle>
          <a:p>
            <a:r>
              <a:rPr lang="de-DE" dirty="0"/>
              <a:t>HAUPTTITEL</a:t>
            </a:r>
            <a:br>
              <a:rPr lang="de-DE" dirty="0"/>
            </a:br>
            <a:r>
              <a:rPr lang="de-DE" dirty="0"/>
              <a:t>UNTERTITE</a:t>
            </a:r>
            <a:endParaRPr lang="en-GB" dirty="0"/>
          </a:p>
        </p:txBody>
      </p:sp>
      <p:pic>
        <p:nvPicPr>
          <p:cNvPr id="13" name="Grafik 12" descr="Ein Bild, das Zeichnung enthält.&#10;&#10;Automatisch generierte Beschreibung">
            <a:extLst>
              <a:ext uri="{FF2B5EF4-FFF2-40B4-BE49-F238E27FC236}">
                <a16:creationId xmlns:a16="http://schemas.microsoft.com/office/drawing/2014/main" id="{3D3C4F9A-13DC-E2B2-7A84-35A82E48CE9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15233" y="330627"/>
            <a:ext cx="1828800" cy="1828800"/>
          </a:xfrm>
          <a:prstGeom prst="rect">
            <a:avLst/>
          </a:prstGeom>
        </p:spPr>
      </p:pic>
      <p:sp>
        <p:nvSpPr>
          <p:cNvPr id="15" name="Untertitel 2">
            <a:extLst>
              <a:ext uri="{FF2B5EF4-FFF2-40B4-BE49-F238E27FC236}">
                <a16:creationId xmlns:a16="http://schemas.microsoft.com/office/drawing/2014/main" id="{FD4F0576-33B3-755A-1009-860A036C6726}"/>
              </a:ext>
            </a:extLst>
          </p:cNvPr>
          <p:cNvSpPr>
            <a:spLocks noGrp="1"/>
          </p:cNvSpPr>
          <p:nvPr>
            <p:ph type="subTitle" idx="1" hasCustomPrompt="1"/>
          </p:nvPr>
        </p:nvSpPr>
        <p:spPr>
          <a:xfrm>
            <a:off x="1522620" y="3164171"/>
            <a:ext cx="8050005" cy="796491"/>
          </a:xfrm>
        </p:spPr>
        <p:txBody>
          <a:bodyPr lIns="0" tIns="0" rIns="0" bIns="0"/>
          <a:lstStyle>
            <a:lvl1pPr marL="0" indent="0" algn="l">
              <a:buNone/>
              <a:defRPr sz="2400" b="0" i="0">
                <a:solidFill>
                  <a:schemeClr val="tx1"/>
                </a:solidFill>
                <a:latin typeface="Arial Black" panose="020B0A040201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Zusatzinformation zum Vortrag</a:t>
            </a:r>
          </a:p>
        </p:txBody>
      </p:sp>
    </p:spTree>
    <p:extLst>
      <p:ext uri="{BB962C8B-B14F-4D97-AF65-F5344CB8AC3E}">
        <p14:creationId xmlns:p14="http://schemas.microsoft.com/office/powerpoint/2010/main" val="2521873538"/>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pos="2026">
          <p15:clr>
            <a:srgbClr val="FBAE40"/>
          </p15:clr>
        </p15:guide>
        <p15:guide id="4" pos="5654">
          <p15:clr>
            <a:srgbClr val="FBAE40"/>
          </p15:clr>
        </p15:guide>
        <p15:guide id="5" orient="horz" pos="210">
          <p15:clr>
            <a:srgbClr val="FBAE40"/>
          </p15:clr>
        </p15:guide>
        <p15:guide id="6" orient="horz" pos="4110">
          <p15:clr>
            <a:srgbClr val="FBAE40"/>
          </p15:clr>
        </p15:guide>
        <p15:guide id="7" orient="horz" pos="1185">
          <p15:clr>
            <a:srgbClr val="FBAE40"/>
          </p15:clr>
        </p15:guide>
        <p15:guide id="8" orient="horz" pos="3135">
          <p15:clr>
            <a:srgbClr val="FBAE40"/>
          </p15:clr>
        </p15:guide>
        <p15:guide id="9" pos="1118">
          <p15:clr>
            <a:srgbClr val="FBAE40"/>
          </p15:clr>
        </p15:guide>
        <p15:guide id="10" pos="6562">
          <p15:clr>
            <a:srgbClr val="FBAE40"/>
          </p15:clr>
        </p15:guide>
        <p15:guide id="11" pos="2933">
          <p15:clr>
            <a:srgbClr val="FBAE40"/>
          </p15:clr>
        </p15:guide>
        <p15:guide id="12" pos="47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F8C441D-2913-0143-9A67-ABFE04D8D826}"/>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umsplatzhalter 3">
            <a:extLst>
              <a:ext uri="{FF2B5EF4-FFF2-40B4-BE49-F238E27FC236}">
                <a16:creationId xmlns:a16="http://schemas.microsoft.com/office/drawing/2014/main" id="{212F8FEC-79F2-8E46-9CF5-02E4A24A0BE0}"/>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6" name="Foliennummernplatzhalter 5">
            <a:extLst>
              <a:ext uri="{FF2B5EF4-FFF2-40B4-BE49-F238E27FC236}">
                <a16:creationId xmlns:a16="http://schemas.microsoft.com/office/drawing/2014/main" id="{83D3B193-48B8-294C-B2ED-483AEA715BE0}"/>
              </a:ext>
            </a:extLst>
          </p:cNvPr>
          <p:cNvSpPr>
            <a:spLocks noGrp="1"/>
          </p:cNvSpPr>
          <p:nvPr>
            <p:ph type="sldNum" sz="quarter" idx="12"/>
          </p:nvPr>
        </p:nvSpPr>
        <p:spPr/>
        <p:txBody>
          <a:bodyPr/>
          <a:lstStyle/>
          <a:p>
            <a:fld id="{64954DA5-E48E-4843-B9BF-007E65AECBB7}" type="slidenum">
              <a:rPr lang="en-GB" smtClean="0"/>
              <a:t>‹Nr.›</a:t>
            </a:fld>
            <a:endParaRPr lang="en-GB"/>
          </a:p>
        </p:txBody>
      </p:sp>
      <p:pic>
        <p:nvPicPr>
          <p:cNvPr id="8" name="Grafik 7" descr="Ein Bild, das Zeichnung enthält.&#10;&#10;Automatisch generierte Beschreibung">
            <a:extLst>
              <a:ext uri="{FF2B5EF4-FFF2-40B4-BE49-F238E27FC236}">
                <a16:creationId xmlns:a16="http://schemas.microsoft.com/office/drawing/2014/main" id="{7A910CC9-9D7B-5943-BAD5-EA9A906989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5114" y="201260"/>
            <a:ext cx="1295718" cy="1295718"/>
          </a:xfrm>
          <a:prstGeom prst="rect">
            <a:avLst/>
          </a:prstGeom>
        </p:spPr>
      </p:pic>
      <p:sp>
        <p:nvSpPr>
          <p:cNvPr id="9" name="Titel 1">
            <a:extLst>
              <a:ext uri="{FF2B5EF4-FFF2-40B4-BE49-F238E27FC236}">
                <a16:creationId xmlns:a16="http://schemas.microsoft.com/office/drawing/2014/main" id="{1AEEE58A-2987-3BF9-1E92-4960FA9B7002}"/>
              </a:ext>
            </a:extLst>
          </p:cNvPr>
          <p:cNvSpPr>
            <a:spLocks noGrp="1"/>
          </p:cNvSpPr>
          <p:nvPr>
            <p:ph type="title" hasCustomPrompt="1"/>
          </p:nvPr>
        </p:nvSpPr>
        <p:spPr>
          <a:xfrm>
            <a:off x="519320" y="518222"/>
            <a:ext cx="7484193" cy="606382"/>
          </a:xfrm>
        </p:spPr>
        <p:txBody>
          <a:bodyPr lIns="0" tIns="0" rIns="0" bIns="0" anchor="t"/>
          <a:lstStyle>
            <a:lvl1pPr algn="l">
              <a:defRPr sz="5400"/>
            </a:lvl1pPr>
          </a:lstStyle>
          <a:p>
            <a:r>
              <a:rPr lang="de-CH" dirty="0"/>
              <a:t>Inhalt/Agenda</a:t>
            </a:r>
          </a:p>
        </p:txBody>
      </p:sp>
      <p:sp>
        <p:nvSpPr>
          <p:cNvPr id="11" name="Inhaltsplatzhalter 2">
            <a:extLst>
              <a:ext uri="{FF2B5EF4-FFF2-40B4-BE49-F238E27FC236}">
                <a16:creationId xmlns:a16="http://schemas.microsoft.com/office/drawing/2014/main" id="{966A80DB-D06A-056C-32FF-D6614476A89C}"/>
              </a:ext>
            </a:extLst>
          </p:cNvPr>
          <p:cNvSpPr>
            <a:spLocks noGrp="1"/>
          </p:cNvSpPr>
          <p:nvPr>
            <p:ph idx="1"/>
          </p:nvPr>
        </p:nvSpPr>
        <p:spPr>
          <a:xfrm>
            <a:off x="519319" y="1343025"/>
            <a:ext cx="9897856" cy="4843463"/>
          </a:xfrm>
        </p:spPr>
        <p:txBody>
          <a:bodyPr anchor="t" anchorCtr="0"/>
          <a:lstStyle>
            <a:lvl1pPr marL="2286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1pPr>
            <a:lvl2pPr marL="6858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2pPr>
            <a:lvl3pPr marL="11430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3pPr>
            <a:lvl4pPr marL="16002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4pPr>
            <a:lvl5pPr marL="20574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3401991629"/>
      </p:ext>
    </p:extLst>
  </p:cSld>
  <p:clrMapOvr>
    <a:masterClrMapping/>
  </p:clrMapOvr>
  <p:extLst>
    <p:ext uri="{DCECCB84-F9BA-43D5-87BE-67443E8EF086}">
      <p15:sldGuideLst xmlns:p15="http://schemas.microsoft.com/office/powerpoint/2012/main">
        <p15:guide id="1" orient="horz" pos="1684">
          <p15:clr>
            <a:srgbClr val="FBAE40"/>
          </p15:clr>
        </p15:guide>
        <p15:guide id="2" orient="horz" pos="118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8249F146-DDD9-4C3C-9C07-0F40562F0540}"/>
              </a:ext>
            </a:extLst>
          </p:cNvPr>
          <p:cNvGrpSpPr/>
          <p:nvPr userDrawn="1"/>
        </p:nvGrpSpPr>
        <p:grpSpPr>
          <a:xfrm>
            <a:off x="0" y="0"/>
            <a:ext cx="12191999" cy="6860993"/>
            <a:chOff x="0" y="0"/>
            <a:chExt cx="12191999" cy="6860993"/>
          </a:xfrm>
        </p:grpSpPr>
        <p:pic>
          <p:nvPicPr>
            <p:cNvPr id="30" name="Grafik 29">
              <a:extLst>
                <a:ext uri="{FF2B5EF4-FFF2-40B4-BE49-F238E27FC236}">
                  <a16:creationId xmlns:a16="http://schemas.microsoft.com/office/drawing/2014/main" id="{F3872CB9-7154-B3F8-D06A-8B3C9FC20D9F}"/>
                </a:ext>
              </a:extLst>
            </p:cNvPr>
            <p:cNvPicPr>
              <a:picLocks noChangeAspect="1"/>
            </p:cNvPicPr>
            <p:nvPr userDrawn="1"/>
          </p:nvPicPr>
          <p:blipFill>
            <a:blip r:embed="rId2">
              <a:duotone>
                <a:prstClr val="black"/>
                <a:schemeClr val="accent1">
                  <a:tint val="45000"/>
                  <a:satMod val="400000"/>
                </a:schemeClr>
              </a:duotone>
            </a:blip>
            <a:stretch>
              <a:fillRect/>
            </a:stretch>
          </p:blipFill>
          <p:spPr>
            <a:xfrm>
              <a:off x="0" y="3071039"/>
              <a:ext cx="2207284" cy="3789954"/>
            </a:xfrm>
            <a:prstGeom prst="rect">
              <a:avLst/>
            </a:prstGeom>
          </p:spPr>
        </p:pic>
        <p:pic>
          <p:nvPicPr>
            <p:cNvPr id="31" name="Picture 2">
              <a:extLst>
                <a:ext uri="{FF2B5EF4-FFF2-40B4-BE49-F238E27FC236}">
                  <a16:creationId xmlns:a16="http://schemas.microsoft.com/office/drawing/2014/main" id="{FCC62E33-8D3C-D35C-4883-DD2E1FC500AD}"/>
                </a:ext>
              </a:extLst>
            </p:cNvPr>
            <p:cNvPicPr>
              <a:picLocks noChangeAspect="1" noChangeArrowheads="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02663" y="2996952"/>
              <a:ext cx="3367561" cy="1893024"/>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31" descr="Ein Bild, das Kleidung, Person, Frau, Im Haus enthält.&#10;&#10;KI-generierte Inhalte können fehlerhaft sein.">
              <a:extLst>
                <a:ext uri="{FF2B5EF4-FFF2-40B4-BE49-F238E27FC236}">
                  <a16:creationId xmlns:a16="http://schemas.microsoft.com/office/drawing/2014/main" id="{783F7A7A-6C37-C7CA-019A-89FD4C7D5F69}"/>
                </a:ext>
              </a:extLst>
            </p:cNvPr>
            <p:cNvPicPr>
              <a:picLocks noChangeAspect="1"/>
            </p:cNvPicPr>
            <p:nvPr userDrawn="1"/>
          </p:nvPicPr>
          <p:blipFill>
            <a:blip r:embed="rId4">
              <a:duotone>
                <a:prstClr val="black"/>
                <a:schemeClr val="accent1">
                  <a:tint val="45000"/>
                  <a:satMod val="400000"/>
                </a:schemeClr>
              </a:duotone>
            </a:blip>
            <a:srcRect l="24169"/>
            <a:stretch/>
          </p:blipFill>
          <p:spPr>
            <a:xfrm>
              <a:off x="8609399" y="4377680"/>
              <a:ext cx="3582600" cy="2480320"/>
            </a:xfrm>
            <a:prstGeom prst="rect">
              <a:avLst/>
            </a:prstGeom>
          </p:spPr>
        </p:pic>
        <p:pic>
          <p:nvPicPr>
            <p:cNvPr id="33" name="Grafik 32" descr="Ein Bild, das Kleidung, Person, Mann, Lächeln enthält.&#10;&#10;KI-generierte Inhalte können fehlerhaft sein.">
              <a:extLst>
                <a:ext uri="{FF2B5EF4-FFF2-40B4-BE49-F238E27FC236}">
                  <a16:creationId xmlns:a16="http://schemas.microsoft.com/office/drawing/2014/main" id="{2172B36F-B2BA-D7FA-9445-64F0E27BA965}"/>
                </a:ext>
              </a:extLst>
            </p:cNvPr>
            <p:cNvPicPr>
              <a:picLocks noChangeAspect="1"/>
            </p:cNvPicPr>
            <p:nvPr userDrawn="1"/>
          </p:nvPicPr>
          <p:blipFill>
            <a:blip r:embed="rId5">
              <a:duotone>
                <a:prstClr val="black"/>
                <a:schemeClr val="accent1">
                  <a:tint val="45000"/>
                  <a:satMod val="400000"/>
                </a:schemeClr>
              </a:duotone>
            </a:blip>
            <a:srcRect t="3575" b="8641"/>
            <a:stretch/>
          </p:blipFill>
          <p:spPr>
            <a:xfrm>
              <a:off x="8609399" y="0"/>
              <a:ext cx="3582600" cy="1723268"/>
            </a:xfrm>
            <a:prstGeom prst="rect">
              <a:avLst/>
            </a:prstGeom>
          </p:spPr>
        </p:pic>
        <p:pic>
          <p:nvPicPr>
            <p:cNvPr id="34" name="Grafik 33" descr="Ein Bild, das Person, Kleidung, Menschliches Gesicht, Lächeln enthält.&#10;&#10;KI-generierte Inhalte können fehlerhaft sein.">
              <a:extLst>
                <a:ext uri="{FF2B5EF4-FFF2-40B4-BE49-F238E27FC236}">
                  <a16:creationId xmlns:a16="http://schemas.microsoft.com/office/drawing/2014/main" id="{77B989C1-2839-AC30-C15E-189199467C30}"/>
                </a:ext>
              </a:extLst>
            </p:cNvPr>
            <p:cNvPicPr>
              <a:picLocks noChangeAspect="1"/>
            </p:cNvPicPr>
            <p:nvPr userDrawn="1"/>
          </p:nvPicPr>
          <p:blipFill>
            <a:blip r:embed="rId6">
              <a:duotone>
                <a:prstClr val="black"/>
                <a:schemeClr val="accent1">
                  <a:tint val="45000"/>
                  <a:satMod val="400000"/>
                </a:schemeClr>
              </a:duotone>
            </a:blip>
            <a:stretch>
              <a:fillRect/>
            </a:stretch>
          </p:blipFill>
          <p:spPr>
            <a:xfrm>
              <a:off x="8609399" y="1690730"/>
              <a:ext cx="3582600" cy="2686950"/>
            </a:xfrm>
            <a:prstGeom prst="rect">
              <a:avLst/>
            </a:prstGeom>
          </p:spPr>
        </p:pic>
        <p:pic>
          <p:nvPicPr>
            <p:cNvPr id="35" name="Grafik 34" descr="Ein Bild, das draußen, Baum, Person, Abenteuer enthält.&#10;&#10;KI-generierte Inhalte können fehlerhaft sein.">
              <a:extLst>
                <a:ext uri="{FF2B5EF4-FFF2-40B4-BE49-F238E27FC236}">
                  <a16:creationId xmlns:a16="http://schemas.microsoft.com/office/drawing/2014/main" id="{49DBC3AA-22E0-D5AD-B120-964239FAE15E}"/>
                </a:ext>
              </a:extLst>
            </p:cNvPr>
            <p:cNvPicPr>
              <a:picLocks noChangeAspect="1"/>
            </p:cNvPicPr>
            <p:nvPr userDrawn="1"/>
          </p:nvPicPr>
          <p:blipFill>
            <a:blip r:embed="rId7">
              <a:duotone>
                <a:prstClr val="black"/>
                <a:schemeClr val="accent1">
                  <a:tint val="45000"/>
                  <a:satMod val="400000"/>
                </a:schemeClr>
              </a:duotone>
            </a:blip>
            <a:srcRect l="12895" t="4693" r="11321"/>
            <a:stretch/>
          </p:blipFill>
          <p:spPr>
            <a:xfrm>
              <a:off x="5447928" y="2516697"/>
              <a:ext cx="3161471" cy="2785477"/>
            </a:xfrm>
            <a:prstGeom prst="rect">
              <a:avLst/>
            </a:prstGeom>
          </p:spPr>
        </p:pic>
        <p:pic>
          <p:nvPicPr>
            <p:cNvPr id="36" name="Grafik 35" descr="Ein Bild, das Himmel, draußen, Fahrzeug, Landfahrzeug enthält.&#10;&#10;KI-generierte Inhalte können fehlerhaft sein.">
              <a:extLst>
                <a:ext uri="{FF2B5EF4-FFF2-40B4-BE49-F238E27FC236}">
                  <a16:creationId xmlns:a16="http://schemas.microsoft.com/office/drawing/2014/main" id="{7F77C31E-CDDC-965B-F732-598236369E78}"/>
                </a:ext>
              </a:extLst>
            </p:cNvPr>
            <p:cNvPicPr>
              <a:picLocks noChangeAspect="1"/>
            </p:cNvPicPr>
            <p:nvPr userDrawn="1"/>
          </p:nvPicPr>
          <p:blipFill>
            <a:blip r:embed="rId8">
              <a:duotone>
                <a:prstClr val="black"/>
                <a:schemeClr val="accent1">
                  <a:tint val="45000"/>
                  <a:satMod val="400000"/>
                </a:schemeClr>
              </a:duotone>
            </a:blip>
            <a:stretch>
              <a:fillRect/>
            </a:stretch>
          </p:blipFill>
          <p:spPr>
            <a:xfrm>
              <a:off x="5447928" y="0"/>
              <a:ext cx="3161471" cy="2516697"/>
            </a:xfrm>
            <a:prstGeom prst="rect">
              <a:avLst/>
            </a:prstGeom>
          </p:spPr>
        </p:pic>
        <p:pic>
          <p:nvPicPr>
            <p:cNvPr id="37" name="Grafik 36" descr="Ein Bild, das Kleidung, Im Haus, Kleiderbügel, Kämmerchen enthält.&#10;&#10;KI-generierte Inhalte können fehlerhaft sein.">
              <a:extLst>
                <a:ext uri="{FF2B5EF4-FFF2-40B4-BE49-F238E27FC236}">
                  <a16:creationId xmlns:a16="http://schemas.microsoft.com/office/drawing/2014/main" id="{1C57C4FA-8450-DEB5-1DFD-AD81F186CABC}"/>
                </a:ext>
              </a:extLst>
            </p:cNvPr>
            <p:cNvPicPr>
              <a:picLocks noChangeAspect="1"/>
            </p:cNvPicPr>
            <p:nvPr userDrawn="1"/>
          </p:nvPicPr>
          <p:blipFill>
            <a:blip r:embed="rId9">
              <a:duotone>
                <a:prstClr val="black"/>
                <a:schemeClr val="accent1">
                  <a:tint val="45000"/>
                  <a:satMod val="400000"/>
                </a:schemeClr>
              </a:duotone>
            </a:blip>
            <a:srcRect t="17190" b="8727"/>
            <a:stretch/>
          </p:blipFill>
          <p:spPr>
            <a:xfrm>
              <a:off x="5447928" y="5302174"/>
              <a:ext cx="3161471" cy="1555826"/>
            </a:xfrm>
            <a:prstGeom prst="rect">
              <a:avLst/>
            </a:prstGeom>
          </p:spPr>
        </p:pic>
        <p:pic>
          <p:nvPicPr>
            <p:cNvPr id="38" name="Grafik 37" descr="Ein Bild, das Kleidung, Person, draußen, Menschliches Gesicht enthält.&#10;&#10;KI-generierte Inhalte können fehlerhaft sein.">
              <a:extLst>
                <a:ext uri="{FF2B5EF4-FFF2-40B4-BE49-F238E27FC236}">
                  <a16:creationId xmlns:a16="http://schemas.microsoft.com/office/drawing/2014/main" id="{4D1FBCE2-B5FE-B08E-1317-3117E59DCE24}"/>
                </a:ext>
              </a:extLst>
            </p:cNvPr>
            <p:cNvPicPr>
              <a:picLocks noChangeAspect="1"/>
            </p:cNvPicPr>
            <p:nvPr userDrawn="1"/>
          </p:nvPicPr>
          <p:blipFill>
            <a:blip r:embed="rId10">
              <a:duotone>
                <a:prstClr val="black"/>
                <a:schemeClr val="accent1">
                  <a:tint val="45000"/>
                  <a:satMod val="400000"/>
                </a:schemeClr>
              </a:duotone>
            </a:blip>
            <a:stretch>
              <a:fillRect/>
            </a:stretch>
          </p:blipFill>
          <p:spPr>
            <a:xfrm>
              <a:off x="0" y="2224"/>
              <a:ext cx="5459212" cy="3068815"/>
            </a:xfrm>
            <a:prstGeom prst="rect">
              <a:avLst/>
            </a:prstGeom>
          </p:spPr>
        </p:pic>
        <p:pic>
          <p:nvPicPr>
            <p:cNvPr id="39" name="Grafik 38">
              <a:extLst>
                <a:ext uri="{FF2B5EF4-FFF2-40B4-BE49-F238E27FC236}">
                  <a16:creationId xmlns:a16="http://schemas.microsoft.com/office/drawing/2014/main" id="{108E8A31-E95D-73A4-0B13-9047CF221258}"/>
                </a:ext>
              </a:extLst>
            </p:cNvPr>
            <p:cNvPicPr>
              <a:picLocks noChangeAspect="1"/>
            </p:cNvPicPr>
            <p:nvPr userDrawn="1"/>
          </p:nvPicPr>
          <p:blipFill>
            <a:blip r:embed="rId11">
              <a:duotone>
                <a:prstClr val="black"/>
                <a:schemeClr val="accent1">
                  <a:tint val="45000"/>
                  <a:satMod val="400000"/>
                </a:schemeClr>
              </a:duotone>
            </a:blip>
            <a:stretch>
              <a:fillRect/>
            </a:stretch>
          </p:blipFill>
          <p:spPr>
            <a:xfrm>
              <a:off x="2102664" y="4797152"/>
              <a:ext cx="3345264" cy="2058624"/>
            </a:xfrm>
            <a:prstGeom prst="rect">
              <a:avLst/>
            </a:prstGeom>
          </p:spPr>
        </p:pic>
      </p:grpSp>
      <p:sp>
        <p:nvSpPr>
          <p:cNvPr id="27" name="Rechteck 26">
            <a:extLst>
              <a:ext uri="{FF2B5EF4-FFF2-40B4-BE49-F238E27FC236}">
                <a16:creationId xmlns:a16="http://schemas.microsoft.com/office/drawing/2014/main" id="{77E9589C-9990-BFD6-9281-5B98C87DFCD7}"/>
              </a:ext>
            </a:extLst>
          </p:cNvPr>
          <p:cNvSpPr/>
          <p:nvPr userDrawn="1"/>
        </p:nvSpPr>
        <p:spPr>
          <a:xfrm>
            <a:off x="-11012" y="0"/>
            <a:ext cx="12192000" cy="6865813"/>
          </a:xfrm>
          <a:prstGeom prst="rect">
            <a:avLst/>
          </a:prstGeom>
          <a:solidFill>
            <a:srgbClr val="0E182C">
              <a:alpha val="2470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dirty="0"/>
          </a:p>
        </p:txBody>
      </p:sp>
      <p:sp>
        <p:nvSpPr>
          <p:cNvPr id="7" name="Rechteck 6">
            <a:extLst>
              <a:ext uri="{FF2B5EF4-FFF2-40B4-BE49-F238E27FC236}">
                <a16:creationId xmlns:a16="http://schemas.microsoft.com/office/drawing/2014/main" id="{9F8C441D-2913-0143-9A67-ABFE04D8D826}"/>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umsplatzhalter 3">
            <a:extLst>
              <a:ext uri="{FF2B5EF4-FFF2-40B4-BE49-F238E27FC236}">
                <a16:creationId xmlns:a16="http://schemas.microsoft.com/office/drawing/2014/main" id="{212F8FEC-79F2-8E46-9CF5-02E4A24A0BE0}"/>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6" name="Foliennummernplatzhalter 5">
            <a:extLst>
              <a:ext uri="{FF2B5EF4-FFF2-40B4-BE49-F238E27FC236}">
                <a16:creationId xmlns:a16="http://schemas.microsoft.com/office/drawing/2014/main" id="{83D3B193-48B8-294C-B2ED-483AEA715BE0}"/>
              </a:ext>
            </a:extLst>
          </p:cNvPr>
          <p:cNvSpPr>
            <a:spLocks noGrp="1"/>
          </p:cNvSpPr>
          <p:nvPr>
            <p:ph type="sldNum" sz="quarter" idx="12"/>
          </p:nvPr>
        </p:nvSpPr>
        <p:spPr/>
        <p:txBody>
          <a:bodyPr/>
          <a:lstStyle/>
          <a:p>
            <a:fld id="{64954DA5-E48E-4843-B9BF-007E65AECBB7}" type="slidenum">
              <a:rPr lang="en-GB" smtClean="0"/>
              <a:t>‹Nr.›</a:t>
            </a:fld>
            <a:endParaRPr lang="en-GB"/>
          </a:p>
        </p:txBody>
      </p:sp>
      <p:sp>
        <p:nvSpPr>
          <p:cNvPr id="9" name="Titel 1">
            <a:extLst>
              <a:ext uri="{FF2B5EF4-FFF2-40B4-BE49-F238E27FC236}">
                <a16:creationId xmlns:a16="http://schemas.microsoft.com/office/drawing/2014/main" id="{1AEEE58A-2987-3BF9-1E92-4960FA9B7002}"/>
              </a:ext>
            </a:extLst>
          </p:cNvPr>
          <p:cNvSpPr>
            <a:spLocks noGrp="1"/>
          </p:cNvSpPr>
          <p:nvPr>
            <p:ph type="title" hasCustomPrompt="1"/>
          </p:nvPr>
        </p:nvSpPr>
        <p:spPr>
          <a:xfrm>
            <a:off x="519320" y="4193390"/>
            <a:ext cx="10689248" cy="601980"/>
          </a:xfrm>
        </p:spPr>
        <p:txBody>
          <a:bodyPr lIns="0" tIns="0" rIns="0" bIns="0" anchor="t"/>
          <a:lstStyle>
            <a:lvl1pPr algn="l">
              <a:defRPr sz="5400">
                <a:solidFill>
                  <a:schemeClr val="bg1"/>
                </a:solidFill>
              </a:defRPr>
            </a:lvl1pPr>
          </a:lstStyle>
          <a:p>
            <a:r>
              <a:rPr lang="de-CH" dirty="0"/>
              <a:t>Kapiteltitel</a:t>
            </a:r>
          </a:p>
        </p:txBody>
      </p:sp>
      <p:sp>
        <p:nvSpPr>
          <p:cNvPr id="21" name="Textplatzhalter 20">
            <a:extLst>
              <a:ext uri="{FF2B5EF4-FFF2-40B4-BE49-F238E27FC236}">
                <a16:creationId xmlns:a16="http://schemas.microsoft.com/office/drawing/2014/main" id="{087DCDEE-9A27-873F-4B7C-E46FF4FE2A3F}"/>
              </a:ext>
            </a:extLst>
          </p:cNvPr>
          <p:cNvSpPr>
            <a:spLocks noGrp="1"/>
          </p:cNvSpPr>
          <p:nvPr>
            <p:ph type="body" sz="quarter" idx="13" hasCustomPrompt="1"/>
          </p:nvPr>
        </p:nvSpPr>
        <p:spPr>
          <a:xfrm>
            <a:off x="519320" y="2780928"/>
            <a:ext cx="2085936" cy="1225120"/>
          </a:xfrm>
        </p:spPr>
        <p:txBody>
          <a:bodyPr/>
          <a:lstStyle>
            <a:lvl1pPr marL="0" indent="0">
              <a:buFontTx/>
              <a:buNone/>
              <a:defRPr sz="8800">
                <a:solidFill>
                  <a:schemeClr val="bg1"/>
                </a:solidFill>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de-DE" dirty="0"/>
              <a:t>01</a:t>
            </a:r>
            <a:endParaRPr lang="de-CH" dirty="0"/>
          </a:p>
        </p:txBody>
      </p:sp>
      <p:sp>
        <p:nvSpPr>
          <p:cNvPr id="22" name="Untertitel 2">
            <a:extLst>
              <a:ext uri="{FF2B5EF4-FFF2-40B4-BE49-F238E27FC236}">
                <a16:creationId xmlns:a16="http://schemas.microsoft.com/office/drawing/2014/main" id="{4D106479-D7AE-690F-6871-5AE9C7EB83EE}"/>
              </a:ext>
            </a:extLst>
          </p:cNvPr>
          <p:cNvSpPr>
            <a:spLocks noGrp="1"/>
          </p:cNvSpPr>
          <p:nvPr>
            <p:ph type="subTitle" idx="1" hasCustomPrompt="1"/>
          </p:nvPr>
        </p:nvSpPr>
        <p:spPr>
          <a:xfrm>
            <a:off x="528126" y="4966577"/>
            <a:ext cx="10689248" cy="796491"/>
          </a:xfrm>
        </p:spPr>
        <p:txBody>
          <a:bodyPr lIns="0" tIns="0" rIns="0" bIns="0"/>
          <a:lstStyle>
            <a:lvl1pPr marL="0" indent="0" algn="l">
              <a:buNone/>
              <a:defRPr sz="2400" b="0" i="0">
                <a:solidFill>
                  <a:schemeClr val="bg1"/>
                </a:solidFill>
                <a:latin typeface="Arial Black" panose="020B0A040201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Zusatzinformation zum Vortrag</a:t>
            </a:r>
          </a:p>
        </p:txBody>
      </p:sp>
      <p:pic>
        <p:nvPicPr>
          <p:cNvPr id="28" name="Grafik 27" descr="Ein Bild, das Zeichnung enthält.&#10;&#10;Automatisch generierte Beschreibung">
            <a:extLst>
              <a:ext uri="{FF2B5EF4-FFF2-40B4-BE49-F238E27FC236}">
                <a16:creationId xmlns:a16="http://schemas.microsoft.com/office/drawing/2014/main" id="{F80F25AC-6A14-084A-77CA-F2030277E14F}"/>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10417176" y="325562"/>
            <a:ext cx="1440000" cy="1440000"/>
          </a:xfrm>
          <a:prstGeom prst="rect">
            <a:avLst/>
          </a:prstGeom>
        </p:spPr>
      </p:pic>
    </p:spTree>
    <p:extLst>
      <p:ext uri="{BB962C8B-B14F-4D97-AF65-F5344CB8AC3E}">
        <p14:creationId xmlns:p14="http://schemas.microsoft.com/office/powerpoint/2010/main" val="1815317139"/>
      </p:ext>
    </p:extLst>
  </p:cSld>
  <p:clrMapOvr>
    <a:masterClrMapping/>
  </p:clrMapOvr>
  <p:extLst>
    <p:ext uri="{DCECCB84-F9BA-43D5-87BE-67443E8EF086}">
      <p15:sldGuideLst xmlns:p15="http://schemas.microsoft.com/office/powerpoint/2012/main">
        <p15:guide id="1" orient="horz" pos="1684">
          <p15:clr>
            <a:srgbClr val="FBAE40"/>
          </p15:clr>
        </p15:guide>
        <p15:guide id="2"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_2">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F8C441D-2913-0143-9A67-ABFE04D8D826}"/>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umsplatzhalter 3">
            <a:extLst>
              <a:ext uri="{FF2B5EF4-FFF2-40B4-BE49-F238E27FC236}">
                <a16:creationId xmlns:a16="http://schemas.microsoft.com/office/drawing/2014/main" id="{212F8FEC-79F2-8E46-9CF5-02E4A24A0BE0}"/>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6" name="Foliennummernplatzhalter 5">
            <a:extLst>
              <a:ext uri="{FF2B5EF4-FFF2-40B4-BE49-F238E27FC236}">
                <a16:creationId xmlns:a16="http://schemas.microsoft.com/office/drawing/2014/main" id="{83D3B193-48B8-294C-B2ED-483AEA715BE0}"/>
              </a:ext>
            </a:extLst>
          </p:cNvPr>
          <p:cNvSpPr>
            <a:spLocks noGrp="1"/>
          </p:cNvSpPr>
          <p:nvPr>
            <p:ph type="sldNum" sz="quarter" idx="12"/>
          </p:nvPr>
        </p:nvSpPr>
        <p:spPr/>
        <p:txBody>
          <a:bodyPr/>
          <a:lstStyle/>
          <a:p>
            <a:fld id="{64954DA5-E48E-4843-B9BF-007E65AECBB7}" type="slidenum">
              <a:rPr lang="en-GB" smtClean="0"/>
              <a:t>‹Nr.›</a:t>
            </a:fld>
            <a:endParaRPr lang="en-GB"/>
          </a:p>
        </p:txBody>
      </p:sp>
      <p:sp>
        <p:nvSpPr>
          <p:cNvPr id="9" name="Titel 1">
            <a:extLst>
              <a:ext uri="{FF2B5EF4-FFF2-40B4-BE49-F238E27FC236}">
                <a16:creationId xmlns:a16="http://schemas.microsoft.com/office/drawing/2014/main" id="{1AEEE58A-2987-3BF9-1E92-4960FA9B7002}"/>
              </a:ext>
            </a:extLst>
          </p:cNvPr>
          <p:cNvSpPr>
            <a:spLocks noGrp="1"/>
          </p:cNvSpPr>
          <p:nvPr>
            <p:ph type="title" hasCustomPrompt="1"/>
          </p:nvPr>
        </p:nvSpPr>
        <p:spPr>
          <a:xfrm>
            <a:off x="519320" y="4193390"/>
            <a:ext cx="10689248" cy="601980"/>
          </a:xfrm>
        </p:spPr>
        <p:txBody>
          <a:bodyPr lIns="0" tIns="0" rIns="0" bIns="0" anchor="t"/>
          <a:lstStyle>
            <a:lvl1pPr algn="l">
              <a:defRPr sz="5400"/>
            </a:lvl1pPr>
          </a:lstStyle>
          <a:p>
            <a:r>
              <a:rPr lang="de-CH" dirty="0"/>
              <a:t>Kapiteltitel</a:t>
            </a:r>
          </a:p>
        </p:txBody>
      </p:sp>
      <p:sp>
        <p:nvSpPr>
          <p:cNvPr id="21" name="Textplatzhalter 20">
            <a:extLst>
              <a:ext uri="{FF2B5EF4-FFF2-40B4-BE49-F238E27FC236}">
                <a16:creationId xmlns:a16="http://schemas.microsoft.com/office/drawing/2014/main" id="{087DCDEE-9A27-873F-4B7C-E46FF4FE2A3F}"/>
              </a:ext>
            </a:extLst>
          </p:cNvPr>
          <p:cNvSpPr>
            <a:spLocks noGrp="1"/>
          </p:cNvSpPr>
          <p:nvPr>
            <p:ph type="body" sz="quarter" idx="13" hasCustomPrompt="1"/>
          </p:nvPr>
        </p:nvSpPr>
        <p:spPr>
          <a:xfrm>
            <a:off x="519320" y="2780928"/>
            <a:ext cx="2085936" cy="1225120"/>
          </a:xfrm>
        </p:spPr>
        <p:txBody>
          <a:bodyPr/>
          <a:lstStyle>
            <a:lvl1pPr marL="0" indent="0">
              <a:buFontTx/>
              <a:buNone/>
              <a:defRPr sz="8800">
                <a:latin typeface="Arial Black" panose="020B0A04020102020204" pitchFamily="34" charset="0"/>
              </a:defRPr>
            </a:lvl1pPr>
            <a:lvl2pPr>
              <a:defRPr>
                <a:latin typeface="Arial Black" panose="020B0A04020102020204" pitchFamily="34" charset="0"/>
              </a:defRPr>
            </a:lvl2pPr>
            <a:lvl3pPr>
              <a:defRPr>
                <a:latin typeface="Arial Black" panose="020B0A04020102020204" pitchFamily="34" charset="0"/>
              </a:defRPr>
            </a:lvl3pPr>
            <a:lvl4pPr>
              <a:defRPr>
                <a:latin typeface="Arial Black" panose="020B0A04020102020204" pitchFamily="34" charset="0"/>
              </a:defRPr>
            </a:lvl4pPr>
            <a:lvl5pPr>
              <a:defRPr>
                <a:latin typeface="Arial Black" panose="020B0A04020102020204" pitchFamily="34" charset="0"/>
              </a:defRPr>
            </a:lvl5pPr>
          </a:lstStyle>
          <a:p>
            <a:pPr lvl="0"/>
            <a:r>
              <a:rPr lang="de-DE" dirty="0"/>
              <a:t>01</a:t>
            </a:r>
            <a:endParaRPr lang="de-CH" dirty="0"/>
          </a:p>
        </p:txBody>
      </p:sp>
      <p:sp>
        <p:nvSpPr>
          <p:cNvPr id="22" name="Untertitel 2">
            <a:extLst>
              <a:ext uri="{FF2B5EF4-FFF2-40B4-BE49-F238E27FC236}">
                <a16:creationId xmlns:a16="http://schemas.microsoft.com/office/drawing/2014/main" id="{4D106479-D7AE-690F-6871-5AE9C7EB83EE}"/>
              </a:ext>
            </a:extLst>
          </p:cNvPr>
          <p:cNvSpPr>
            <a:spLocks noGrp="1"/>
          </p:cNvSpPr>
          <p:nvPr>
            <p:ph type="subTitle" idx="1" hasCustomPrompt="1"/>
          </p:nvPr>
        </p:nvSpPr>
        <p:spPr>
          <a:xfrm>
            <a:off x="528126" y="4966577"/>
            <a:ext cx="10689248" cy="796491"/>
          </a:xfrm>
        </p:spPr>
        <p:txBody>
          <a:bodyPr lIns="0" tIns="0" rIns="0" bIns="0"/>
          <a:lstStyle>
            <a:lvl1pPr marL="0" indent="0" algn="l">
              <a:buNone/>
              <a:defRPr sz="2400" b="0" i="0">
                <a:solidFill>
                  <a:schemeClr val="tx1"/>
                </a:solidFill>
                <a:latin typeface="Arial Black" panose="020B0A040201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Zusatzinformation zum Vortrag</a:t>
            </a:r>
          </a:p>
        </p:txBody>
      </p:sp>
      <p:pic>
        <p:nvPicPr>
          <p:cNvPr id="24" name="Grafik 23" descr="Ein Bild, das Zeichnung enthält.&#10;&#10;Automatisch generierte Beschreibung">
            <a:extLst>
              <a:ext uri="{FF2B5EF4-FFF2-40B4-BE49-F238E27FC236}">
                <a16:creationId xmlns:a16="http://schemas.microsoft.com/office/drawing/2014/main" id="{491EA7E1-A455-964A-CAC7-87B30824D7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Tree>
    <p:extLst>
      <p:ext uri="{BB962C8B-B14F-4D97-AF65-F5344CB8AC3E}">
        <p14:creationId xmlns:p14="http://schemas.microsoft.com/office/powerpoint/2010/main" val="927268605"/>
      </p:ext>
    </p:extLst>
  </p:cSld>
  <p:clrMapOvr>
    <a:masterClrMapping/>
  </p:clrMapOvr>
  <p:extLst>
    <p:ext uri="{DCECCB84-F9BA-43D5-87BE-67443E8EF086}">
      <p15:sldGuideLst xmlns:p15="http://schemas.microsoft.com/office/powerpoint/2012/main">
        <p15:guide id="1" orient="horz" pos="1684">
          <p15:clr>
            <a:srgbClr val="FBAE40"/>
          </p15:clr>
        </p15:guide>
        <p15:guide id="2" orient="horz" pos="118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_einspalti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A04E6552-3C5E-91CE-8949-57C1E2E4FA38}"/>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umsplatzhalter 3">
            <a:extLst>
              <a:ext uri="{FF2B5EF4-FFF2-40B4-BE49-F238E27FC236}">
                <a16:creationId xmlns:a16="http://schemas.microsoft.com/office/drawing/2014/main" id="{EB3A2A00-622C-2E43-8D9D-6A88805C8193}"/>
              </a:ext>
            </a:extLst>
          </p:cNvPr>
          <p:cNvSpPr>
            <a:spLocks noGrp="1"/>
          </p:cNvSpPr>
          <p:nvPr>
            <p:ph type="dt" sz="half" idx="10"/>
          </p:nvPr>
        </p:nvSpPr>
        <p:spPr/>
        <p:txBody>
          <a:bodyPr anchor="ctr" anchorCtr="0"/>
          <a:lstStyle/>
          <a:p>
            <a:fld id="{359AA0E3-053A-A946-8698-BC4A37D49455}" type="datetime1">
              <a:rPr lang="de-CH" smtClean="0"/>
              <a:t>30.06.2026</a:t>
            </a:fld>
            <a:endParaRPr lang="en-GB"/>
          </a:p>
        </p:txBody>
      </p:sp>
      <p:sp>
        <p:nvSpPr>
          <p:cNvPr id="6" name="Foliennummernplatzhalter 5">
            <a:extLst>
              <a:ext uri="{FF2B5EF4-FFF2-40B4-BE49-F238E27FC236}">
                <a16:creationId xmlns:a16="http://schemas.microsoft.com/office/drawing/2014/main" id="{47A4412F-B50E-8D43-A57F-A2B4F9A6CB7F}"/>
              </a:ext>
            </a:extLst>
          </p:cNvPr>
          <p:cNvSpPr>
            <a:spLocks noGrp="1"/>
          </p:cNvSpPr>
          <p:nvPr>
            <p:ph type="sldNum" sz="quarter" idx="12"/>
          </p:nvPr>
        </p:nvSpPr>
        <p:spPr/>
        <p:txBody>
          <a:bodyPr anchor="ctr" anchorCtr="0"/>
          <a:lstStyle/>
          <a:p>
            <a:fld id="{64954DA5-E48E-4843-B9BF-007E65AECBB7}" type="slidenum">
              <a:rPr lang="en-GB" smtClean="0"/>
              <a:t>‹Nr.›</a:t>
            </a:fld>
            <a:endParaRPr lang="en-GB"/>
          </a:p>
        </p:txBody>
      </p:sp>
      <p:sp>
        <p:nvSpPr>
          <p:cNvPr id="9" name="Titel 1">
            <a:extLst>
              <a:ext uri="{FF2B5EF4-FFF2-40B4-BE49-F238E27FC236}">
                <a16:creationId xmlns:a16="http://schemas.microsoft.com/office/drawing/2014/main" id="{61F8CBA8-FCFF-13BE-9171-3F0D57A5A800}"/>
              </a:ext>
            </a:extLst>
          </p:cNvPr>
          <p:cNvSpPr>
            <a:spLocks noGrp="1"/>
          </p:cNvSpPr>
          <p:nvPr>
            <p:ph type="title"/>
          </p:nvPr>
        </p:nvSpPr>
        <p:spPr>
          <a:xfrm>
            <a:off x="519320" y="518222"/>
            <a:ext cx="9897855" cy="606382"/>
          </a:xfrm>
        </p:spPr>
        <p:txBody>
          <a:bodyPr lIns="0" tIns="0" rIns="0" bIns="0" anchor="t"/>
          <a:lstStyle>
            <a:lvl1pPr algn="l">
              <a:defRPr sz="4400"/>
            </a:lvl1pPr>
          </a:lstStyle>
          <a:p>
            <a:r>
              <a:rPr lang="de-DE" dirty="0"/>
              <a:t>Mastertitelformat bearbeiten</a:t>
            </a:r>
            <a:endParaRPr lang="de-CH" dirty="0"/>
          </a:p>
        </p:txBody>
      </p:sp>
      <p:sp>
        <p:nvSpPr>
          <p:cNvPr id="10" name="Inhaltsplatzhalter 2">
            <a:extLst>
              <a:ext uri="{FF2B5EF4-FFF2-40B4-BE49-F238E27FC236}">
                <a16:creationId xmlns:a16="http://schemas.microsoft.com/office/drawing/2014/main" id="{CBCFAB53-BBC7-2EE5-666F-625F55F6B1D2}"/>
              </a:ext>
            </a:extLst>
          </p:cNvPr>
          <p:cNvSpPr>
            <a:spLocks noGrp="1"/>
          </p:cNvSpPr>
          <p:nvPr>
            <p:ph idx="1"/>
          </p:nvPr>
        </p:nvSpPr>
        <p:spPr>
          <a:xfrm>
            <a:off x="519319" y="1343025"/>
            <a:ext cx="9897856" cy="4843463"/>
          </a:xfrm>
        </p:spPr>
        <p:txBody>
          <a:bodyPr anchor="t" anchorCtr="0"/>
          <a:lstStyle>
            <a:lvl1pPr marL="2286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1pPr>
            <a:lvl2pPr marL="6858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2pPr>
            <a:lvl3pPr marL="11430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3pPr>
            <a:lvl4pPr marL="16002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4pPr>
            <a:lvl5pPr marL="20574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pic>
        <p:nvPicPr>
          <p:cNvPr id="12" name="Grafik 11" descr="Ein Bild, das Zeichnung enthält.&#10;&#10;Automatisch generierte Beschreibung">
            <a:extLst>
              <a:ext uri="{FF2B5EF4-FFF2-40B4-BE49-F238E27FC236}">
                <a16:creationId xmlns:a16="http://schemas.microsoft.com/office/drawing/2014/main" id="{586345D5-0E0F-60B7-4A3A-3A5BF1B61C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Tree>
    <p:extLst>
      <p:ext uri="{BB962C8B-B14F-4D97-AF65-F5344CB8AC3E}">
        <p14:creationId xmlns:p14="http://schemas.microsoft.com/office/powerpoint/2010/main" val="3955797356"/>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3135">
          <p15:clr>
            <a:srgbClr val="FBAE40"/>
          </p15:clr>
        </p15:guide>
        <p15:guide id="3" pos="5654">
          <p15:clr>
            <a:srgbClr val="FBAE40"/>
          </p15:clr>
        </p15:guide>
        <p15:guide id="4" pos="2026">
          <p15:clr>
            <a:srgbClr val="FBAE40"/>
          </p15:clr>
        </p15:guide>
        <p15:guide id="5" orient="horz" pos="1684" userDrawn="1">
          <p15:clr>
            <a:srgbClr val="FBAE40"/>
          </p15:clr>
        </p15:guide>
        <p15:guide id="6" orient="horz" pos="26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_zweispaltig">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95AE7DFE-E6FB-CA0A-F20B-6D929AE7E622}"/>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umsplatzhalter 3">
            <a:extLst>
              <a:ext uri="{FF2B5EF4-FFF2-40B4-BE49-F238E27FC236}">
                <a16:creationId xmlns:a16="http://schemas.microsoft.com/office/drawing/2014/main" id="{EB3A2A00-622C-2E43-8D9D-6A88805C8193}"/>
              </a:ext>
            </a:extLst>
          </p:cNvPr>
          <p:cNvSpPr>
            <a:spLocks noGrp="1"/>
          </p:cNvSpPr>
          <p:nvPr>
            <p:ph type="dt" sz="half" idx="10"/>
          </p:nvPr>
        </p:nvSpPr>
        <p:spPr/>
        <p:txBody>
          <a:bodyPr/>
          <a:lstStyle/>
          <a:p>
            <a:fld id="{6BF1DBB4-0A40-6C47-9CB8-1B202F364052}" type="datetime1">
              <a:rPr lang="de-CH" smtClean="0"/>
              <a:t>30.06.2026</a:t>
            </a:fld>
            <a:endParaRPr lang="en-GB"/>
          </a:p>
        </p:txBody>
      </p:sp>
      <p:sp>
        <p:nvSpPr>
          <p:cNvPr id="6" name="Foliennummernplatzhalter 5">
            <a:extLst>
              <a:ext uri="{FF2B5EF4-FFF2-40B4-BE49-F238E27FC236}">
                <a16:creationId xmlns:a16="http://schemas.microsoft.com/office/drawing/2014/main" id="{47A4412F-B50E-8D43-A57F-A2B4F9A6CB7F}"/>
              </a:ext>
            </a:extLst>
          </p:cNvPr>
          <p:cNvSpPr>
            <a:spLocks noGrp="1"/>
          </p:cNvSpPr>
          <p:nvPr>
            <p:ph type="sldNum" sz="quarter" idx="12"/>
          </p:nvPr>
        </p:nvSpPr>
        <p:spPr/>
        <p:txBody>
          <a:bodyPr/>
          <a:lstStyle/>
          <a:p>
            <a:fld id="{64954DA5-E48E-4843-B9BF-007E65AECBB7}" type="slidenum">
              <a:rPr lang="en-GB" smtClean="0"/>
              <a:t>‹Nr.›</a:t>
            </a:fld>
            <a:endParaRPr lang="en-GB"/>
          </a:p>
        </p:txBody>
      </p:sp>
      <p:sp>
        <p:nvSpPr>
          <p:cNvPr id="9" name="Titel 1">
            <a:extLst>
              <a:ext uri="{FF2B5EF4-FFF2-40B4-BE49-F238E27FC236}">
                <a16:creationId xmlns:a16="http://schemas.microsoft.com/office/drawing/2014/main" id="{261674A3-6F93-BD59-D0E2-0462672FD191}"/>
              </a:ext>
            </a:extLst>
          </p:cNvPr>
          <p:cNvSpPr>
            <a:spLocks noGrp="1"/>
          </p:cNvSpPr>
          <p:nvPr>
            <p:ph type="title"/>
          </p:nvPr>
        </p:nvSpPr>
        <p:spPr>
          <a:xfrm>
            <a:off x="519320" y="518222"/>
            <a:ext cx="9897855" cy="606382"/>
          </a:xfrm>
        </p:spPr>
        <p:txBody>
          <a:bodyPr lIns="0" tIns="0" rIns="0" bIns="0" anchor="t"/>
          <a:lstStyle>
            <a:lvl1pPr algn="l">
              <a:defRPr sz="4400"/>
            </a:lvl1pPr>
          </a:lstStyle>
          <a:p>
            <a:r>
              <a:rPr lang="de-DE" dirty="0"/>
              <a:t>Mastertitelformat bearbeiten</a:t>
            </a:r>
            <a:endParaRPr lang="de-CH" dirty="0"/>
          </a:p>
        </p:txBody>
      </p:sp>
      <p:sp>
        <p:nvSpPr>
          <p:cNvPr id="11" name="Inhaltsplatzhalter 2">
            <a:extLst>
              <a:ext uri="{FF2B5EF4-FFF2-40B4-BE49-F238E27FC236}">
                <a16:creationId xmlns:a16="http://schemas.microsoft.com/office/drawing/2014/main" id="{66DE505F-89E3-626F-64E1-CCA3AD75B3A2}"/>
              </a:ext>
            </a:extLst>
          </p:cNvPr>
          <p:cNvSpPr>
            <a:spLocks noGrp="1"/>
          </p:cNvSpPr>
          <p:nvPr>
            <p:ph idx="1"/>
          </p:nvPr>
        </p:nvSpPr>
        <p:spPr>
          <a:xfrm>
            <a:off x="519319" y="1343025"/>
            <a:ext cx="4844217" cy="4843463"/>
          </a:xfrm>
        </p:spPr>
        <p:txBody>
          <a:bodyPr anchor="t" anchorCtr="0"/>
          <a:lstStyle>
            <a:lvl1pPr marL="2286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1pPr>
            <a:lvl2pPr marL="6858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2pPr>
            <a:lvl3pPr marL="11430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3pPr>
            <a:lvl4pPr marL="16002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4pPr>
            <a:lvl5pPr marL="20574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5" name="Inhaltsplatzhalter 2">
            <a:extLst>
              <a:ext uri="{FF2B5EF4-FFF2-40B4-BE49-F238E27FC236}">
                <a16:creationId xmlns:a16="http://schemas.microsoft.com/office/drawing/2014/main" id="{1B01E94C-2643-D934-DF90-2D348EF6D7E6}"/>
              </a:ext>
            </a:extLst>
          </p:cNvPr>
          <p:cNvSpPr>
            <a:spLocks noGrp="1"/>
          </p:cNvSpPr>
          <p:nvPr>
            <p:ph idx="13"/>
          </p:nvPr>
        </p:nvSpPr>
        <p:spPr>
          <a:xfrm>
            <a:off x="5572956" y="1349716"/>
            <a:ext cx="4844219" cy="4843463"/>
          </a:xfrm>
        </p:spPr>
        <p:txBody>
          <a:bodyPr anchor="t" anchorCtr="0"/>
          <a:lstStyle>
            <a:lvl1pPr marL="2286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1pPr>
            <a:lvl2pPr marL="6858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2pPr>
            <a:lvl3pPr marL="11430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3pPr>
            <a:lvl4pPr marL="16002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4pPr>
            <a:lvl5pPr marL="20574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pic>
        <p:nvPicPr>
          <p:cNvPr id="18" name="Grafik 17" descr="Ein Bild, das Zeichnung enthält.&#10;&#10;Automatisch generierte Beschreibung">
            <a:extLst>
              <a:ext uri="{FF2B5EF4-FFF2-40B4-BE49-F238E27FC236}">
                <a16:creationId xmlns:a16="http://schemas.microsoft.com/office/drawing/2014/main" id="{728C7C1B-085F-B046-5A4E-F7AB71EDE1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Tree>
    <p:extLst>
      <p:ext uri="{BB962C8B-B14F-4D97-AF65-F5344CB8AC3E}">
        <p14:creationId xmlns:p14="http://schemas.microsoft.com/office/powerpoint/2010/main" val="2547506001"/>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3135">
          <p15:clr>
            <a:srgbClr val="FBAE40"/>
          </p15:clr>
        </p15:guide>
        <p15:guide id="3" pos="5654">
          <p15:clr>
            <a:srgbClr val="FBAE40"/>
          </p15:clr>
        </p15:guide>
        <p15:guide id="4" pos="2026">
          <p15:clr>
            <a:srgbClr val="FBAE40"/>
          </p15:clr>
        </p15:guide>
        <p15:guide id="5" orient="horz" pos="1684" userDrawn="1">
          <p15:clr>
            <a:srgbClr val="FBAE40"/>
          </p15:clr>
        </p15:guide>
        <p15:guide id="6" orient="horz" pos="26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_zweispaltig_untertitel">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99BA4C86-808D-980B-524F-90ADEB0BADE7}"/>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platzhalter 2">
            <a:extLst>
              <a:ext uri="{FF2B5EF4-FFF2-40B4-BE49-F238E27FC236}">
                <a16:creationId xmlns:a16="http://schemas.microsoft.com/office/drawing/2014/main" id="{1D069C3B-FCB9-924C-BF6D-933B02A349E4}"/>
              </a:ext>
            </a:extLst>
          </p:cNvPr>
          <p:cNvSpPr>
            <a:spLocks noGrp="1"/>
          </p:cNvSpPr>
          <p:nvPr>
            <p:ph type="body" idx="1"/>
          </p:nvPr>
        </p:nvSpPr>
        <p:spPr>
          <a:xfrm>
            <a:off x="519320" y="1301410"/>
            <a:ext cx="4844216" cy="532736"/>
          </a:xfrm>
        </p:spPr>
        <p:txBody>
          <a:bodyPr anchor="t" anchorCtr="0"/>
          <a:lstStyle>
            <a:lvl1pPr marL="0" indent="0">
              <a:buNone/>
              <a:defRPr sz="2400" b="1" i="0">
                <a:latin typeface="Arial Black" panose="020B0A04020102020204" pitchFamily="34" charset="0"/>
                <a:cs typeface="Catamaran"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5" name="Textplatzhalter 4">
            <a:extLst>
              <a:ext uri="{FF2B5EF4-FFF2-40B4-BE49-F238E27FC236}">
                <a16:creationId xmlns:a16="http://schemas.microsoft.com/office/drawing/2014/main" id="{EDC73F38-7072-004B-BB51-2FF03EEEA68B}"/>
              </a:ext>
            </a:extLst>
          </p:cNvPr>
          <p:cNvSpPr>
            <a:spLocks noGrp="1"/>
          </p:cNvSpPr>
          <p:nvPr>
            <p:ph type="body" sz="quarter" idx="3"/>
          </p:nvPr>
        </p:nvSpPr>
        <p:spPr>
          <a:xfrm>
            <a:off x="5572957" y="1301410"/>
            <a:ext cx="4844218" cy="532736"/>
          </a:xfrm>
        </p:spPr>
        <p:txBody>
          <a:bodyPr anchor="t" anchorCtr="0"/>
          <a:lstStyle>
            <a:lvl1pPr marL="0" indent="0">
              <a:buNone/>
              <a:defRPr sz="2400" b="1" i="0">
                <a:latin typeface="Arial Black" panose="020B0A04020102020204" pitchFamily="34" charset="0"/>
                <a:cs typeface="Catamaran"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7" name="Datumsplatzhalter 6">
            <a:extLst>
              <a:ext uri="{FF2B5EF4-FFF2-40B4-BE49-F238E27FC236}">
                <a16:creationId xmlns:a16="http://schemas.microsoft.com/office/drawing/2014/main" id="{5F1B7C5D-67BB-1A4D-8E7F-6CF74360784F}"/>
              </a:ext>
            </a:extLst>
          </p:cNvPr>
          <p:cNvSpPr>
            <a:spLocks noGrp="1"/>
          </p:cNvSpPr>
          <p:nvPr>
            <p:ph type="dt" sz="half" idx="10"/>
          </p:nvPr>
        </p:nvSpPr>
        <p:spPr/>
        <p:txBody>
          <a:bodyPr/>
          <a:lstStyle/>
          <a:p>
            <a:fld id="{30E8C653-5FC4-274D-83A5-1778E4B57296}" type="datetime1">
              <a:rPr lang="de-CH" smtClean="0"/>
              <a:t>30.06.2026</a:t>
            </a:fld>
            <a:endParaRPr lang="en-GB"/>
          </a:p>
        </p:txBody>
      </p:sp>
      <p:sp>
        <p:nvSpPr>
          <p:cNvPr id="9" name="Foliennummernplatzhalter 8">
            <a:extLst>
              <a:ext uri="{FF2B5EF4-FFF2-40B4-BE49-F238E27FC236}">
                <a16:creationId xmlns:a16="http://schemas.microsoft.com/office/drawing/2014/main" id="{20670134-B00D-6F44-A3ED-90C70C2FC7D7}"/>
              </a:ext>
            </a:extLst>
          </p:cNvPr>
          <p:cNvSpPr>
            <a:spLocks noGrp="1"/>
          </p:cNvSpPr>
          <p:nvPr>
            <p:ph type="sldNum" sz="quarter" idx="12"/>
          </p:nvPr>
        </p:nvSpPr>
        <p:spPr/>
        <p:txBody>
          <a:bodyPr/>
          <a:lstStyle/>
          <a:p>
            <a:fld id="{64954DA5-E48E-4843-B9BF-007E65AECBB7}" type="slidenum">
              <a:rPr lang="en-GB" smtClean="0"/>
              <a:t>‹Nr.›</a:t>
            </a:fld>
            <a:endParaRPr lang="en-GB"/>
          </a:p>
        </p:txBody>
      </p:sp>
      <p:pic>
        <p:nvPicPr>
          <p:cNvPr id="10" name="Grafik 9" descr="Ein Bild, das Zeichnung enthält.&#10;&#10;Automatisch generierte Beschreibung">
            <a:extLst>
              <a:ext uri="{FF2B5EF4-FFF2-40B4-BE49-F238E27FC236}">
                <a16:creationId xmlns:a16="http://schemas.microsoft.com/office/drawing/2014/main" id="{E24AD04C-68AA-1530-8BB5-E978889E13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
        <p:nvSpPr>
          <p:cNvPr id="12" name="Titel 1">
            <a:extLst>
              <a:ext uri="{FF2B5EF4-FFF2-40B4-BE49-F238E27FC236}">
                <a16:creationId xmlns:a16="http://schemas.microsoft.com/office/drawing/2014/main" id="{49274902-45F4-70EF-86A1-25F65A0A8063}"/>
              </a:ext>
            </a:extLst>
          </p:cNvPr>
          <p:cNvSpPr>
            <a:spLocks noGrp="1"/>
          </p:cNvSpPr>
          <p:nvPr>
            <p:ph type="title"/>
          </p:nvPr>
        </p:nvSpPr>
        <p:spPr>
          <a:xfrm>
            <a:off x="519320" y="518222"/>
            <a:ext cx="9897855" cy="606382"/>
          </a:xfrm>
        </p:spPr>
        <p:txBody>
          <a:bodyPr lIns="0" tIns="0" rIns="0" bIns="0" anchor="t"/>
          <a:lstStyle>
            <a:lvl1pPr algn="l">
              <a:defRPr sz="4400"/>
            </a:lvl1pPr>
          </a:lstStyle>
          <a:p>
            <a:r>
              <a:rPr lang="de-DE" dirty="0"/>
              <a:t>Mastertitelformat bearbeiten</a:t>
            </a:r>
            <a:endParaRPr lang="de-CH" dirty="0"/>
          </a:p>
        </p:txBody>
      </p:sp>
      <p:sp>
        <p:nvSpPr>
          <p:cNvPr id="13" name="Inhaltsplatzhalter 2">
            <a:extLst>
              <a:ext uri="{FF2B5EF4-FFF2-40B4-BE49-F238E27FC236}">
                <a16:creationId xmlns:a16="http://schemas.microsoft.com/office/drawing/2014/main" id="{2BAA0705-A56F-DFE5-F6ED-7232E73C3B02}"/>
              </a:ext>
            </a:extLst>
          </p:cNvPr>
          <p:cNvSpPr>
            <a:spLocks noGrp="1"/>
          </p:cNvSpPr>
          <p:nvPr>
            <p:ph idx="13"/>
          </p:nvPr>
        </p:nvSpPr>
        <p:spPr>
          <a:xfrm>
            <a:off x="519319" y="2004261"/>
            <a:ext cx="4844217" cy="4182227"/>
          </a:xfrm>
        </p:spPr>
        <p:txBody>
          <a:bodyPr anchor="t" anchorCtr="0"/>
          <a:lstStyle>
            <a:lvl1pPr marL="2286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1pPr>
            <a:lvl2pPr marL="6858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2pPr>
            <a:lvl3pPr marL="11430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3pPr>
            <a:lvl4pPr marL="16002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4pPr>
            <a:lvl5pPr marL="20574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4" name="Inhaltsplatzhalter 2">
            <a:extLst>
              <a:ext uri="{FF2B5EF4-FFF2-40B4-BE49-F238E27FC236}">
                <a16:creationId xmlns:a16="http://schemas.microsoft.com/office/drawing/2014/main" id="{083CB904-71E5-0FBF-36EA-EC887FFD1D6E}"/>
              </a:ext>
            </a:extLst>
          </p:cNvPr>
          <p:cNvSpPr>
            <a:spLocks noGrp="1"/>
          </p:cNvSpPr>
          <p:nvPr>
            <p:ph idx="14"/>
          </p:nvPr>
        </p:nvSpPr>
        <p:spPr>
          <a:xfrm>
            <a:off x="5572956" y="2010952"/>
            <a:ext cx="4844219" cy="4182227"/>
          </a:xfrm>
        </p:spPr>
        <p:txBody>
          <a:bodyPr anchor="t" anchorCtr="0"/>
          <a:lstStyle>
            <a:lvl1pPr marL="2286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1pPr>
            <a:lvl2pPr marL="6858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2pPr>
            <a:lvl3pPr marL="11430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3pPr>
            <a:lvl4pPr marL="16002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4pPr>
            <a:lvl5pPr marL="2057400" indent="-228600">
              <a:lnSpc>
                <a:spcPct val="100000"/>
              </a:lnSpc>
              <a:buFont typeface="Symbol" panose="05050102010706020507" pitchFamily="18" charset="2"/>
              <a:buChar cha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961393047"/>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3135">
          <p15:clr>
            <a:srgbClr val="FBAE40"/>
          </p15:clr>
        </p15:guide>
        <p15:guide id="3" pos="2026">
          <p15:clr>
            <a:srgbClr val="FBAE40"/>
          </p15:clr>
        </p15:guide>
        <p15:guide id="4" pos="5654">
          <p15:clr>
            <a:srgbClr val="FBAE40"/>
          </p15:clr>
        </p15:guide>
        <p15:guide id="5" orient="horz" pos="1684" userDrawn="1">
          <p15:clr>
            <a:srgbClr val="FBAE40"/>
          </p15:clr>
        </p15:guide>
        <p15:guide id="6" orient="horz" pos="143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_nur_Tite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C791C1F-5FC7-48DA-9898-5B168934C3F7}"/>
              </a:ext>
            </a:extLst>
          </p:cNvPr>
          <p:cNvSpPr/>
          <p:nvPr userDrawn="1"/>
        </p:nvSpPr>
        <p:spPr>
          <a:xfrm>
            <a:off x="0" y="6538912"/>
            <a:ext cx="12192000"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umsplatzhalter 2">
            <a:extLst>
              <a:ext uri="{FF2B5EF4-FFF2-40B4-BE49-F238E27FC236}">
                <a16:creationId xmlns:a16="http://schemas.microsoft.com/office/drawing/2014/main" id="{BF3CE1A7-A613-FE43-B1BD-939161C6272D}"/>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ußzeilenplatzhalter 3">
            <a:extLst>
              <a:ext uri="{FF2B5EF4-FFF2-40B4-BE49-F238E27FC236}">
                <a16:creationId xmlns:a16="http://schemas.microsoft.com/office/drawing/2014/main" id="{049A12B2-9DDE-FC4C-8FE6-6725503E8EFA}"/>
              </a:ext>
            </a:extLst>
          </p:cNvPr>
          <p:cNvSpPr>
            <a:spLocks noGrp="1"/>
          </p:cNvSpPr>
          <p:nvPr>
            <p:ph type="ftr" sz="quarter" idx="11"/>
          </p:nvPr>
        </p:nvSpPr>
        <p:spPr/>
        <p:txBody>
          <a:bodyPr/>
          <a:lstStyle>
            <a:lvl1pPr>
              <a:defRPr/>
            </a:lvl1pPr>
          </a:lstStyle>
          <a:p>
            <a:r>
              <a:rPr lang="en-GB" dirty="0" err="1"/>
              <a:t>www.talentfoerderungplus.ch</a:t>
            </a:r>
            <a:endParaRPr lang="en-GB" dirty="0"/>
          </a:p>
        </p:txBody>
      </p:sp>
      <p:sp>
        <p:nvSpPr>
          <p:cNvPr id="5" name="Foliennummernplatzhalter 4">
            <a:extLst>
              <a:ext uri="{FF2B5EF4-FFF2-40B4-BE49-F238E27FC236}">
                <a16:creationId xmlns:a16="http://schemas.microsoft.com/office/drawing/2014/main" id="{5113637F-9296-194B-94FA-21BACDEAEE80}"/>
              </a:ext>
            </a:extLst>
          </p:cNvPr>
          <p:cNvSpPr>
            <a:spLocks noGrp="1"/>
          </p:cNvSpPr>
          <p:nvPr>
            <p:ph type="sldNum" sz="quarter" idx="12"/>
          </p:nvPr>
        </p:nvSpPr>
        <p:spPr/>
        <p:txBody>
          <a:bodyPr/>
          <a:lstStyle/>
          <a:p>
            <a:fld id="{64954DA5-E48E-4843-B9BF-007E65AECBB7}" type="slidenum">
              <a:rPr lang="en-GB" smtClean="0"/>
              <a:t>‹Nr.›</a:t>
            </a:fld>
            <a:endParaRPr lang="en-GB"/>
          </a:p>
        </p:txBody>
      </p:sp>
      <p:sp>
        <p:nvSpPr>
          <p:cNvPr id="6" name="Titel 1">
            <a:extLst>
              <a:ext uri="{FF2B5EF4-FFF2-40B4-BE49-F238E27FC236}">
                <a16:creationId xmlns:a16="http://schemas.microsoft.com/office/drawing/2014/main" id="{6F47C29B-244E-B12C-9CA7-0A0023C929D1}"/>
              </a:ext>
            </a:extLst>
          </p:cNvPr>
          <p:cNvSpPr>
            <a:spLocks noGrp="1"/>
          </p:cNvSpPr>
          <p:nvPr>
            <p:ph type="title"/>
          </p:nvPr>
        </p:nvSpPr>
        <p:spPr>
          <a:xfrm>
            <a:off x="519320" y="518222"/>
            <a:ext cx="9897855" cy="606382"/>
          </a:xfrm>
        </p:spPr>
        <p:txBody>
          <a:bodyPr lIns="0" tIns="0" rIns="0" bIns="0" anchor="t"/>
          <a:lstStyle>
            <a:lvl1pPr algn="l">
              <a:defRPr sz="4400"/>
            </a:lvl1pPr>
          </a:lstStyle>
          <a:p>
            <a:r>
              <a:rPr lang="de-DE" dirty="0"/>
              <a:t>Mastertitelformat bearbeiten</a:t>
            </a:r>
            <a:endParaRPr lang="de-CH" dirty="0"/>
          </a:p>
        </p:txBody>
      </p:sp>
      <p:pic>
        <p:nvPicPr>
          <p:cNvPr id="8" name="Grafik 7" descr="Ein Bild, das Zeichnung enthält.&#10;&#10;Automatisch generierte Beschreibung">
            <a:extLst>
              <a:ext uri="{FF2B5EF4-FFF2-40B4-BE49-F238E27FC236}">
                <a16:creationId xmlns:a16="http://schemas.microsoft.com/office/drawing/2014/main" id="{F4246285-CE37-B96F-0113-552648AEE2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Tree>
    <p:extLst>
      <p:ext uri="{BB962C8B-B14F-4D97-AF65-F5344CB8AC3E}">
        <p14:creationId xmlns:p14="http://schemas.microsoft.com/office/powerpoint/2010/main" val="1487702513"/>
      </p:ext>
    </p:extLst>
  </p:cSld>
  <p:clrMapOvr>
    <a:masterClrMapping/>
  </p:clrMapOvr>
  <p:extLst>
    <p:ext uri="{DCECCB84-F9BA-43D5-87BE-67443E8EF086}">
      <p15:sldGuideLst xmlns:p15="http://schemas.microsoft.com/office/powerpoint/2012/main">
        <p15:guide id="1" orient="horz" pos="3135">
          <p15:clr>
            <a:srgbClr val="FBAE40"/>
          </p15:clr>
        </p15:guide>
        <p15:guide id="2" orient="horz" pos="1185">
          <p15:clr>
            <a:srgbClr val="FBAE40"/>
          </p15:clr>
        </p15:guide>
        <p15:guide id="3" pos="5654">
          <p15:clr>
            <a:srgbClr val="FBAE40"/>
          </p15:clr>
        </p15:guide>
        <p15:guide id="4" pos="2026">
          <p15:clr>
            <a:srgbClr val="FBAE40"/>
          </p15:clr>
        </p15:guide>
        <p15:guide id="5" orient="horz" pos="1684" userDrawn="1">
          <p15:clr>
            <a:srgbClr val="FBAE40"/>
          </p15:clr>
        </p15:guide>
        <p15:guide id="6" orient="horz" pos="26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7A946EB-7233-854E-9CF1-FBF8861FFA34}"/>
              </a:ext>
            </a:extLst>
          </p:cNvPr>
          <p:cNvSpPr>
            <a:spLocks noGrp="1"/>
          </p:cNvSpPr>
          <p:nvPr>
            <p:ph type="title"/>
          </p:nvPr>
        </p:nvSpPr>
        <p:spPr>
          <a:xfrm>
            <a:off x="334962" y="342611"/>
            <a:ext cx="11520000" cy="1296000"/>
          </a:xfrm>
          <a:prstGeom prst="rect">
            <a:avLst/>
          </a:prstGeom>
        </p:spPr>
        <p:txBody>
          <a:bodyPr vert="horz" lIns="0" tIns="0" rIns="0" bIns="0" rtlCol="0" anchor="t" anchorCtr="0">
            <a:no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BC437BBB-F1EA-F540-92D0-69199FAFC3D9}"/>
              </a:ext>
            </a:extLst>
          </p:cNvPr>
          <p:cNvSpPr>
            <a:spLocks noGrp="1"/>
          </p:cNvSpPr>
          <p:nvPr>
            <p:ph type="body" idx="1"/>
          </p:nvPr>
        </p:nvSpPr>
        <p:spPr>
          <a:xfrm>
            <a:off x="334963" y="1890713"/>
            <a:ext cx="1152000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a:extLst>
              <a:ext uri="{FF2B5EF4-FFF2-40B4-BE49-F238E27FC236}">
                <a16:creationId xmlns:a16="http://schemas.microsoft.com/office/drawing/2014/main" id="{2E17F482-7EBA-3A43-9A14-E49603991353}"/>
              </a:ext>
            </a:extLst>
          </p:cNvPr>
          <p:cNvSpPr>
            <a:spLocks noGrp="1"/>
          </p:cNvSpPr>
          <p:nvPr>
            <p:ph type="dt" sz="half" idx="2"/>
          </p:nvPr>
        </p:nvSpPr>
        <p:spPr>
          <a:xfrm>
            <a:off x="334963" y="6524625"/>
            <a:ext cx="1252800" cy="333375"/>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23423E33-8275-2443-9223-A72049935BF3}" type="datetime1">
              <a:rPr lang="de-CH" smtClean="0"/>
              <a:pPr/>
              <a:t>30.06.2026</a:t>
            </a:fld>
            <a:endParaRPr lang="en-GB" dirty="0"/>
          </a:p>
        </p:txBody>
      </p:sp>
      <p:sp>
        <p:nvSpPr>
          <p:cNvPr id="5" name="Fußzeilenplatzhalter 4">
            <a:extLst>
              <a:ext uri="{FF2B5EF4-FFF2-40B4-BE49-F238E27FC236}">
                <a16:creationId xmlns:a16="http://schemas.microsoft.com/office/drawing/2014/main" id="{6BB95FCE-0F47-A24D-9E59-473251C61766}"/>
              </a:ext>
            </a:extLst>
          </p:cNvPr>
          <p:cNvSpPr>
            <a:spLocks noGrp="1"/>
          </p:cNvSpPr>
          <p:nvPr>
            <p:ph type="ftr" sz="quarter" idx="3"/>
          </p:nvPr>
        </p:nvSpPr>
        <p:spPr>
          <a:xfrm>
            <a:off x="1776000" y="6524625"/>
            <a:ext cx="5760000" cy="333375"/>
          </a:xfrm>
          <a:prstGeom prst="rect">
            <a:avLst/>
          </a:prstGeom>
        </p:spPr>
        <p:txBody>
          <a:bodyPr vert="horz" lIns="0" tIns="0" rIns="0" bIns="0" rtlCol="0" anchor="ctr"/>
          <a:lstStyle>
            <a:lvl1pPr algn="l">
              <a:defRPr sz="1050" b="0" i="0">
                <a:solidFill>
                  <a:schemeClr val="tx1"/>
                </a:solidFill>
                <a:latin typeface="Arial" panose="020B0604020202020204" pitchFamily="34" charset="0"/>
                <a:cs typeface="Arial" panose="020B0604020202020204" pitchFamily="34" charset="0"/>
              </a:defRPr>
            </a:lvl1pPr>
          </a:lstStyle>
          <a:p>
            <a:r>
              <a:rPr lang="en-GB" dirty="0"/>
              <a:t>www.talentfoerderungplus.ch</a:t>
            </a:r>
          </a:p>
        </p:txBody>
      </p:sp>
      <p:sp>
        <p:nvSpPr>
          <p:cNvPr id="6" name="Foliennummernplatzhalter 5">
            <a:extLst>
              <a:ext uri="{FF2B5EF4-FFF2-40B4-BE49-F238E27FC236}">
                <a16:creationId xmlns:a16="http://schemas.microsoft.com/office/drawing/2014/main" id="{AC89DC33-B063-5443-A31F-DA60F5EC6F4C}"/>
              </a:ext>
            </a:extLst>
          </p:cNvPr>
          <p:cNvSpPr>
            <a:spLocks noGrp="1"/>
          </p:cNvSpPr>
          <p:nvPr>
            <p:ph type="sldNum" sz="quarter" idx="4"/>
          </p:nvPr>
        </p:nvSpPr>
        <p:spPr>
          <a:xfrm>
            <a:off x="10417175" y="6524625"/>
            <a:ext cx="1440000" cy="333375"/>
          </a:xfrm>
          <a:prstGeom prst="rect">
            <a:avLst/>
          </a:prstGeom>
        </p:spPr>
        <p:txBody>
          <a:bodyPr vert="horz" lIns="0" tIns="0" rIns="0" bIns="0" rtlCol="0" anchor="ctr"/>
          <a:lstStyle>
            <a:lvl1pPr algn="r">
              <a:defRPr sz="900" b="0" i="0">
                <a:solidFill>
                  <a:schemeClr val="tx1"/>
                </a:solidFill>
                <a:latin typeface="Arial" panose="020B0604020202020204" pitchFamily="34" charset="0"/>
                <a:cs typeface="Arial" panose="020B0604020202020204" pitchFamily="34" charset="0"/>
              </a:defRPr>
            </a:lvl1pPr>
          </a:lstStyle>
          <a:p>
            <a:fld id="{64954DA5-E48E-4843-B9BF-007E65AECBB7}" type="slidenum">
              <a:rPr lang="en-GB" smtClean="0"/>
              <a:pPr/>
              <a:t>‹Nr.›</a:t>
            </a:fld>
            <a:endParaRPr lang="en-GB" dirty="0"/>
          </a:p>
        </p:txBody>
      </p:sp>
    </p:spTree>
    <p:extLst>
      <p:ext uri="{BB962C8B-B14F-4D97-AF65-F5344CB8AC3E}">
        <p14:creationId xmlns:p14="http://schemas.microsoft.com/office/powerpoint/2010/main" val="381242810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3" r:id="rId3"/>
    <p:sldLayoutId id="2147483674" r:id="rId4"/>
    <p:sldLayoutId id="2147483651" r:id="rId5"/>
    <p:sldLayoutId id="2147483650" r:id="rId6"/>
    <p:sldLayoutId id="2147483663" r:id="rId7"/>
    <p:sldLayoutId id="2147483653" r:id="rId8"/>
    <p:sldLayoutId id="2147483654" r:id="rId9"/>
    <p:sldLayoutId id="2147483668" r:id="rId10"/>
    <p:sldLayoutId id="2147483667" r:id="rId11"/>
    <p:sldLayoutId id="2147483655" r:id="rId12"/>
    <p:sldLayoutId id="2147483671" r:id="rId13"/>
    <p:sldLayoutId id="2147483676" r:id="rId14"/>
    <p:sldLayoutId id="2147483677" r:id="rId15"/>
  </p:sldLayoutIdLst>
  <p:hf hdr="0"/>
  <p:txStyles>
    <p:titleStyle>
      <a:lvl1pPr algn="l" defTabSz="914400" rtl="0" eaLnBrk="1" latinLnBrk="0" hangingPunct="1">
        <a:lnSpc>
          <a:spcPct val="90000"/>
        </a:lnSpc>
        <a:spcBef>
          <a:spcPct val="0"/>
        </a:spcBef>
        <a:buNone/>
        <a:defRPr sz="4000" b="1" i="0" kern="1200">
          <a:solidFill>
            <a:schemeClr val="tx1"/>
          </a:solidFill>
          <a:latin typeface="Arial Black" panose="020B0A04020102020204" pitchFamily="34" charset="0"/>
          <a:ea typeface="+mj-ea"/>
          <a:cs typeface="Catamaran" pitchFamily="2" charset="77"/>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15:clr>
            <a:srgbClr val="F26B43"/>
          </p15:clr>
        </p15:guide>
        <p15:guide id="4" pos="7680">
          <p15:clr>
            <a:srgbClr val="F26B43"/>
          </p15:clr>
        </p15:guide>
        <p15:guide id="5" orient="horz">
          <p15:clr>
            <a:srgbClr val="F26B43"/>
          </p15:clr>
        </p15:guide>
        <p15:guide id="6" orient="horz" pos="4320">
          <p15:clr>
            <a:srgbClr val="F26B43"/>
          </p15:clr>
        </p15:guide>
        <p15:guide id="7" pos="211">
          <p15:clr>
            <a:srgbClr val="F26B43"/>
          </p15:clr>
        </p15:guide>
        <p15:guide id="8" pos="7469">
          <p15:clr>
            <a:srgbClr val="F26B43"/>
          </p15:clr>
        </p15:guide>
        <p15:guide id="9" orient="horz" pos="210">
          <p15:clr>
            <a:srgbClr val="F26B43"/>
          </p15:clr>
        </p15:guide>
        <p15:guide id="10"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hyperlink" Target="https://www.zh.ch/de/bildung/berufslehre/talentforderung-plus/foerderantraege.html" TargetMode="External"/><Relationship Id="rId4" Type="http://schemas.openxmlformats.org/officeDocument/2006/relationships/hyperlink" Target="http://www.zh.ch/tfplu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1.svg"/><Relationship Id="rId5" Type="http://schemas.openxmlformats.org/officeDocument/2006/relationships/image" Target="../media/image50.sv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hyperlink" Target="https://www.zh.ch/de/bildung/berufslehre/talentforderung-plus/foerderantraege.html" TargetMode="External"/><Relationship Id="rId4" Type="http://schemas.openxmlformats.org/officeDocument/2006/relationships/image" Target="../media/image70.png"/><Relationship Id="rId9" Type="http://schemas.openxmlformats.org/officeDocument/2006/relationships/hyperlink" Target="http://www.zh.ch/tfplu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1.jpg"/><Relationship Id="rId3" Type="http://schemas.openxmlformats.org/officeDocument/2006/relationships/image" Target="../media/image21.png"/><Relationship Id="rId7" Type="http://schemas.openxmlformats.org/officeDocument/2006/relationships/image" Target="../media/image5.jpg"/><Relationship Id="rId12"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g"/><Relationship Id="rId11" Type="http://schemas.openxmlformats.org/officeDocument/2006/relationships/image" Target="../media/image2.jpg"/><Relationship Id="rId5" Type="http://schemas.openxmlformats.org/officeDocument/2006/relationships/image" Target="../media/image14.jpg"/><Relationship Id="rId10" Type="http://schemas.openxmlformats.org/officeDocument/2006/relationships/image" Target="../media/image13.jpg"/><Relationship Id="rId4" Type="http://schemas.openxmlformats.org/officeDocument/2006/relationships/image" Target="../media/image1.jpg"/><Relationship Id="rId9" Type="http://schemas.openxmlformats.org/officeDocument/2006/relationships/image" Target="../media/image22.jpe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hyperlink" Target="http://www.talentfoerderungplus.ch/" TargetMode="Externa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skbf-csre.ch/bildungsbericht/bildungsbericht/" TargetMode="Externa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61A3C-3BD7-B098-43AA-399A7FAE9F26}"/>
              </a:ext>
            </a:extLst>
          </p:cNvPr>
          <p:cNvSpPr>
            <a:spLocks noGrp="1"/>
          </p:cNvSpPr>
          <p:nvPr>
            <p:ph type="ctrTitle"/>
          </p:nvPr>
        </p:nvSpPr>
        <p:spPr/>
        <p:txBody>
          <a:bodyPr/>
          <a:lstStyle/>
          <a:p>
            <a:r>
              <a:rPr lang="en-GB" dirty="0"/>
              <a:t>TALENTFÖRDERUNG PLUS</a:t>
            </a:r>
            <a:endParaRPr lang="de-CH" dirty="0"/>
          </a:p>
        </p:txBody>
      </p:sp>
      <p:sp>
        <p:nvSpPr>
          <p:cNvPr id="3" name="Untertitel 2">
            <a:extLst>
              <a:ext uri="{FF2B5EF4-FFF2-40B4-BE49-F238E27FC236}">
                <a16:creationId xmlns:a16="http://schemas.microsoft.com/office/drawing/2014/main" id="{2327CE55-009E-0B3A-3BAA-18EB0210C676}"/>
              </a:ext>
            </a:extLst>
          </p:cNvPr>
          <p:cNvSpPr>
            <a:spLocks noGrp="1"/>
          </p:cNvSpPr>
          <p:nvPr>
            <p:ph type="subTitle" idx="1"/>
          </p:nvPr>
        </p:nvSpPr>
        <p:spPr>
          <a:xfrm>
            <a:off x="1522620" y="3365537"/>
            <a:ext cx="8050005" cy="595125"/>
          </a:xfrm>
        </p:spPr>
        <p:txBody>
          <a:bodyPr/>
          <a:lstStyle/>
          <a:p>
            <a:r>
              <a:rPr lang="de-CH" sz="2800" noProof="0" dirty="0">
                <a:latin typeface="Arial" panose="020B0604020202020204" pitchFamily="34" charset="0"/>
              </a:rPr>
              <a:t>Talentförderung lohnt sich für alle</a:t>
            </a:r>
          </a:p>
        </p:txBody>
      </p:sp>
      <p:pic>
        <p:nvPicPr>
          <p:cNvPr id="4" name="Grafik 3">
            <a:extLst>
              <a:ext uri="{FF2B5EF4-FFF2-40B4-BE49-F238E27FC236}">
                <a16:creationId xmlns:a16="http://schemas.microsoft.com/office/drawing/2014/main" id="{85A3C769-69E9-2FA9-F5F9-9B60CCA84698}"/>
              </a:ext>
            </a:extLst>
          </p:cNvPr>
          <p:cNvPicPr>
            <a:picLocks noChangeAspect="1"/>
          </p:cNvPicPr>
          <p:nvPr/>
        </p:nvPicPr>
        <p:blipFill>
          <a:blip r:embed="rId2"/>
          <a:stretch>
            <a:fillRect/>
          </a:stretch>
        </p:blipFill>
        <p:spPr>
          <a:xfrm>
            <a:off x="983432" y="2873288"/>
            <a:ext cx="3835400" cy="411696"/>
          </a:xfrm>
          <a:prstGeom prst="rect">
            <a:avLst/>
          </a:prstGeom>
        </p:spPr>
      </p:pic>
      <p:pic>
        <p:nvPicPr>
          <p:cNvPr id="6" name="Grafik 5">
            <a:extLst>
              <a:ext uri="{FF2B5EF4-FFF2-40B4-BE49-F238E27FC236}">
                <a16:creationId xmlns:a16="http://schemas.microsoft.com/office/drawing/2014/main" id="{497EE3CF-EB4F-63DC-D9B2-9AEABE1DDBF7}"/>
              </a:ext>
            </a:extLst>
          </p:cNvPr>
          <p:cNvPicPr>
            <a:picLocks noChangeAspect="1"/>
          </p:cNvPicPr>
          <p:nvPr/>
        </p:nvPicPr>
        <p:blipFill>
          <a:blip r:embed="rId3"/>
          <a:stretch>
            <a:fillRect/>
          </a:stretch>
        </p:blipFill>
        <p:spPr>
          <a:xfrm>
            <a:off x="9907439" y="4653136"/>
            <a:ext cx="1805185" cy="1805185"/>
          </a:xfrm>
          <a:prstGeom prst="rect">
            <a:avLst/>
          </a:prstGeom>
        </p:spPr>
      </p:pic>
      <p:sp>
        <p:nvSpPr>
          <p:cNvPr id="7" name="Textfeld 6">
            <a:hlinkClick r:id="rId4"/>
            <a:extLst>
              <a:ext uri="{FF2B5EF4-FFF2-40B4-BE49-F238E27FC236}">
                <a16:creationId xmlns:a16="http://schemas.microsoft.com/office/drawing/2014/main" id="{09FB78DE-E437-F380-E38D-21DA67A12595}"/>
              </a:ext>
            </a:extLst>
          </p:cNvPr>
          <p:cNvSpPr txBox="1"/>
          <p:nvPr/>
        </p:nvSpPr>
        <p:spPr>
          <a:xfrm>
            <a:off x="9840416" y="4172289"/>
            <a:ext cx="1836204" cy="369332"/>
          </a:xfrm>
          <a:prstGeom prst="rect">
            <a:avLst/>
          </a:prstGeom>
          <a:noFill/>
        </p:spPr>
        <p:txBody>
          <a:bodyPr wrap="square" rtlCol="0">
            <a:spAutoFit/>
          </a:bodyPr>
          <a:lstStyle/>
          <a:p>
            <a:r>
              <a:rPr lang="de-CH" dirty="0">
                <a:solidFill>
                  <a:schemeClr val="bg1"/>
                </a:solidFill>
                <a:latin typeface="Arial Black" panose="020B0A04020102020204" pitchFamily="34" charset="0"/>
                <a:hlinkClick r:id="rId5"/>
              </a:rPr>
              <a:t>zh.ch/tfplus</a:t>
            </a:r>
            <a:endParaRPr lang="de-CH"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04413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7DCDE-6DCD-8975-C3DC-068F712FC4CB}"/>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C7A26707-E59B-71EE-00D9-430AA6B5BA26}"/>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3" name="Foliennummernplatzhalter 2">
            <a:extLst>
              <a:ext uri="{FF2B5EF4-FFF2-40B4-BE49-F238E27FC236}">
                <a16:creationId xmlns:a16="http://schemas.microsoft.com/office/drawing/2014/main" id="{AC1DB39A-245B-CAE2-7A9B-1CD4B18DCBB9}"/>
              </a:ext>
            </a:extLst>
          </p:cNvPr>
          <p:cNvSpPr>
            <a:spLocks noGrp="1"/>
          </p:cNvSpPr>
          <p:nvPr>
            <p:ph type="sldNum" sz="quarter" idx="12"/>
          </p:nvPr>
        </p:nvSpPr>
        <p:spPr/>
        <p:txBody>
          <a:bodyPr/>
          <a:lstStyle/>
          <a:p>
            <a:fld id="{64954DA5-E48E-4843-B9BF-007E65AECBB7}" type="slidenum">
              <a:rPr lang="en-GB" smtClean="0"/>
              <a:t>10</a:t>
            </a:fld>
            <a:endParaRPr lang="en-GB"/>
          </a:p>
        </p:txBody>
      </p:sp>
      <p:sp>
        <p:nvSpPr>
          <p:cNvPr id="4" name="Titel 3">
            <a:extLst>
              <a:ext uri="{FF2B5EF4-FFF2-40B4-BE49-F238E27FC236}">
                <a16:creationId xmlns:a16="http://schemas.microsoft.com/office/drawing/2014/main" id="{9D5FFD3C-F37A-50C0-222E-77C1D215BDE1}"/>
              </a:ext>
            </a:extLst>
          </p:cNvPr>
          <p:cNvSpPr>
            <a:spLocks noGrp="1"/>
          </p:cNvSpPr>
          <p:nvPr>
            <p:ph type="title"/>
          </p:nvPr>
        </p:nvSpPr>
        <p:spPr/>
        <p:txBody>
          <a:bodyPr/>
          <a:lstStyle/>
          <a:p>
            <a:r>
              <a:rPr lang="de-CH" b="0" dirty="0"/>
              <a:t>Wer ist ein Talent?</a:t>
            </a:r>
          </a:p>
        </p:txBody>
      </p:sp>
      <p:sp>
        <p:nvSpPr>
          <p:cNvPr id="5" name="Textplatzhalter 4">
            <a:extLst>
              <a:ext uri="{FF2B5EF4-FFF2-40B4-BE49-F238E27FC236}">
                <a16:creationId xmlns:a16="http://schemas.microsoft.com/office/drawing/2014/main" id="{8358828E-4A5D-75CF-0172-F664D5D7778A}"/>
              </a:ext>
            </a:extLst>
          </p:cNvPr>
          <p:cNvSpPr>
            <a:spLocks noGrp="1"/>
          </p:cNvSpPr>
          <p:nvPr>
            <p:ph type="body" sz="quarter" idx="13"/>
          </p:nvPr>
        </p:nvSpPr>
        <p:spPr/>
        <p:txBody>
          <a:bodyPr/>
          <a:lstStyle/>
          <a:p>
            <a:r>
              <a:rPr lang="de-CH" dirty="0"/>
              <a:t>03</a:t>
            </a:r>
          </a:p>
        </p:txBody>
      </p:sp>
    </p:spTree>
    <p:extLst>
      <p:ext uri="{BB962C8B-B14F-4D97-AF65-F5344CB8AC3E}">
        <p14:creationId xmlns:p14="http://schemas.microsoft.com/office/powerpoint/2010/main" val="417502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ABC46-18F0-634C-18D3-A72483C7EBA0}"/>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D84F49DB-8021-02E0-2109-ABFC2748AF67}"/>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3E81E7DC-BE3F-A2D2-0C54-47A551D670E3}"/>
              </a:ext>
            </a:extLst>
          </p:cNvPr>
          <p:cNvSpPr>
            <a:spLocks noGrp="1"/>
          </p:cNvSpPr>
          <p:nvPr>
            <p:ph type="sldNum" sz="quarter" idx="12"/>
          </p:nvPr>
        </p:nvSpPr>
        <p:spPr/>
        <p:txBody>
          <a:bodyPr/>
          <a:lstStyle/>
          <a:p>
            <a:fld id="{64954DA5-E48E-4843-B9BF-007E65AECBB7}" type="slidenum">
              <a:rPr lang="en-GB" smtClean="0"/>
              <a:t>11</a:t>
            </a:fld>
            <a:endParaRPr lang="en-GB"/>
          </a:p>
        </p:txBody>
      </p:sp>
      <p:sp>
        <p:nvSpPr>
          <p:cNvPr id="5" name="Titel 4">
            <a:extLst>
              <a:ext uri="{FF2B5EF4-FFF2-40B4-BE49-F238E27FC236}">
                <a16:creationId xmlns:a16="http://schemas.microsoft.com/office/drawing/2014/main" id="{D9EAE490-1B16-76C3-43AA-42CA90764DD9}"/>
              </a:ext>
            </a:extLst>
          </p:cNvPr>
          <p:cNvSpPr>
            <a:spLocks noGrp="1"/>
          </p:cNvSpPr>
          <p:nvPr>
            <p:ph type="title"/>
          </p:nvPr>
        </p:nvSpPr>
        <p:spPr/>
        <p:txBody>
          <a:bodyPr/>
          <a:lstStyle/>
          <a:p>
            <a:r>
              <a:rPr lang="de-CH" dirty="0"/>
              <a:t>Wie entwickelt sich ein Talent? </a:t>
            </a:r>
          </a:p>
        </p:txBody>
      </p:sp>
      <p:pic>
        <p:nvPicPr>
          <p:cNvPr id="6" name="Grafik 5">
            <a:extLst>
              <a:ext uri="{FF2B5EF4-FFF2-40B4-BE49-F238E27FC236}">
                <a16:creationId xmlns:a16="http://schemas.microsoft.com/office/drawing/2014/main" id="{4EA9DBD2-ED04-37B2-C08C-019429526B0C}"/>
              </a:ext>
            </a:extLst>
          </p:cNvPr>
          <p:cNvPicPr>
            <a:picLocks noChangeAspect="1"/>
          </p:cNvPicPr>
          <p:nvPr/>
        </p:nvPicPr>
        <p:blipFill rotWithShape="1">
          <a:blip r:embed="rId3"/>
          <a:srcRect t="3051"/>
          <a:stretch/>
        </p:blipFill>
        <p:spPr>
          <a:xfrm>
            <a:off x="1559497" y="2088715"/>
            <a:ext cx="3672408" cy="4213081"/>
          </a:xfrm>
          <a:prstGeom prst="rect">
            <a:avLst/>
          </a:prstGeom>
        </p:spPr>
      </p:pic>
      <p:sp>
        <p:nvSpPr>
          <p:cNvPr id="7" name="Rechteck 6">
            <a:extLst>
              <a:ext uri="{FF2B5EF4-FFF2-40B4-BE49-F238E27FC236}">
                <a16:creationId xmlns:a16="http://schemas.microsoft.com/office/drawing/2014/main" id="{E4BCAB0F-44F3-58F4-A13E-F519C4FE1E3A}"/>
              </a:ext>
            </a:extLst>
          </p:cNvPr>
          <p:cNvSpPr/>
          <p:nvPr/>
        </p:nvSpPr>
        <p:spPr>
          <a:xfrm>
            <a:off x="5519936" y="2670452"/>
            <a:ext cx="5472608" cy="1569660"/>
          </a:xfrm>
          <a:prstGeom prst="rect">
            <a:avLst/>
          </a:prstGeom>
        </p:spPr>
        <p:txBody>
          <a:bodyPr wrap="square">
            <a:spAutoFit/>
          </a:bodyPr>
          <a:lstStyle/>
          <a:p>
            <a:r>
              <a:rPr lang="de-CH" sz="2400" dirty="0">
                <a:solidFill>
                  <a:srgbClr val="E2667C"/>
                </a:solidFill>
                <a:latin typeface="Arial" panose="020B0604020202020204" pitchFamily="34" charset="0"/>
                <a:cs typeface="Arial" panose="020B0604020202020204" pitchFamily="34" charset="0"/>
              </a:rPr>
              <a:t>Höchstleistungen erbringen Talente </a:t>
            </a:r>
            <a:br>
              <a:rPr lang="de-CH" sz="2400" dirty="0">
                <a:solidFill>
                  <a:srgbClr val="E2667C"/>
                </a:solidFill>
                <a:latin typeface="Arial" panose="020B0604020202020204" pitchFamily="34" charset="0"/>
                <a:cs typeface="Arial" panose="020B0604020202020204" pitchFamily="34" charset="0"/>
              </a:rPr>
            </a:br>
            <a:r>
              <a:rPr lang="de-CH" sz="2400" dirty="0">
                <a:solidFill>
                  <a:srgbClr val="E2667C"/>
                </a:solidFill>
                <a:latin typeface="Arial" panose="020B0604020202020204" pitchFamily="34" charset="0"/>
                <a:cs typeface="Arial" panose="020B0604020202020204" pitchFamily="34" charset="0"/>
              </a:rPr>
              <a:t>am besten in einer </a:t>
            </a:r>
            <a:r>
              <a:rPr lang="de-CH" sz="2400" dirty="0">
                <a:solidFill>
                  <a:srgbClr val="E2667C"/>
                </a:solidFill>
                <a:latin typeface="Arial Black" panose="020B0A04020102020204" pitchFamily="34" charset="0"/>
                <a:cs typeface="Arial" panose="020B0604020202020204" pitchFamily="34" charset="0"/>
              </a:rPr>
              <a:t>Lernumgebung,</a:t>
            </a:r>
            <a:r>
              <a:rPr lang="de-CH" sz="2400" dirty="0">
                <a:solidFill>
                  <a:srgbClr val="E2667C"/>
                </a:solidFill>
                <a:latin typeface="Arial" panose="020B0604020202020204" pitchFamily="34" charset="0"/>
                <a:cs typeface="Arial" panose="020B0604020202020204" pitchFamily="34" charset="0"/>
              </a:rPr>
              <a:t> wo ihre Leistungen aktiv angeregt, unterstützt und wertgeschätzt werden.</a:t>
            </a:r>
            <a:endParaRPr lang="de-DE" sz="2400" dirty="0">
              <a:solidFill>
                <a:srgbClr val="E2667C"/>
              </a:solidFill>
              <a:latin typeface="Arial" panose="020B0604020202020204" pitchFamily="34" charset="0"/>
              <a:cs typeface="Arial" panose="020B0604020202020204" pitchFamily="34" charset="0"/>
            </a:endParaRPr>
          </a:p>
        </p:txBody>
      </p:sp>
      <p:sp>
        <p:nvSpPr>
          <p:cNvPr id="8" name="Inhaltsplatzhalter 6">
            <a:extLst>
              <a:ext uri="{FF2B5EF4-FFF2-40B4-BE49-F238E27FC236}">
                <a16:creationId xmlns:a16="http://schemas.microsoft.com/office/drawing/2014/main" id="{64B9152B-38E8-E0E3-D243-0F2A10ED3C41}"/>
              </a:ext>
            </a:extLst>
          </p:cNvPr>
          <p:cNvSpPr txBox="1">
            <a:spLocks/>
          </p:cNvSpPr>
          <p:nvPr/>
        </p:nvSpPr>
        <p:spPr>
          <a:xfrm>
            <a:off x="526285" y="1484784"/>
            <a:ext cx="10466259" cy="3654345"/>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Font typeface="Arial" panose="020B0604020202020204" pitchFamily="34" charset="0"/>
              <a:buNone/>
              <a:defRPr sz="2800" b="0" i="0" kern="1200">
                <a:solidFill>
                  <a:schemeClr val="tx1"/>
                </a:solidFill>
                <a:latin typeface="Catamaran Light" pitchFamily="2" charset="77"/>
                <a:ea typeface="+mn-ea"/>
                <a:cs typeface="Catamaran Light" pitchFamily="2" charset="77"/>
              </a:defRPr>
            </a:lvl1pPr>
            <a:lvl2pPr marL="457200" indent="0" algn="l" defTabSz="914400" rtl="0" eaLnBrk="1" latinLnBrk="0" hangingPunct="1">
              <a:lnSpc>
                <a:spcPct val="110000"/>
              </a:lnSpc>
              <a:spcBef>
                <a:spcPts val="1000"/>
              </a:spcBef>
              <a:buFont typeface="Arial" panose="020B0604020202020204" pitchFamily="34" charset="0"/>
              <a:buNone/>
              <a:defRPr sz="2000" b="0" i="0" kern="1200">
                <a:solidFill>
                  <a:schemeClr val="tx1">
                    <a:tint val="75000"/>
                  </a:schemeClr>
                </a:solidFill>
                <a:latin typeface="Catamaran Light" pitchFamily="2" charset="77"/>
                <a:ea typeface="+mn-ea"/>
                <a:cs typeface="Catamaran Light" pitchFamily="2" charset="77"/>
              </a:defRPr>
            </a:lvl2pPr>
            <a:lvl3pPr marL="914400" indent="0" algn="l" defTabSz="914400" rtl="0" eaLnBrk="1" latinLnBrk="0" hangingPunct="1">
              <a:lnSpc>
                <a:spcPct val="110000"/>
              </a:lnSpc>
              <a:spcBef>
                <a:spcPts val="1000"/>
              </a:spcBef>
              <a:buFont typeface="Arial" panose="020B0604020202020204" pitchFamily="34" charset="0"/>
              <a:buNone/>
              <a:defRPr sz="1800" b="0" i="0" kern="1200">
                <a:solidFill>
                  <a:schemeClr val="tx1">
                    <a:tint val="75000"/>
                  </a:schemeClr>
                </a:solidFill>
                <a:latin typeface="Catamaran Light" pitchFamily="2" charset="77"/>
                <a:ea typeface="+mn-ea"/>
                <a:cs typeface="Catamaran Light" pitchFamily="2" charset="77"/>
              </a:defRPr>
            </a:lvl3pPr>
            <a:lvl4pPr marL="1371600" indent="0" algn="l" defTabSz="914400" rtl="0" eaLnBrk="1" latinLnBrk="0" hangingPunct="1">
              <a:lnSpc>
                <a:spcPct val="110000"/>
              </a:lnSpc>
              <a:spcBef>
                <a:spcPts val="1000"/>
              </a:spcBef>
              <a:buFont typeface="Arial" panose="020B0604020202020204" pitchFamily="34" charset="0"/>
              <a:buNone/>
              <a:defRPr sz="1600" b="0" i="0" kern="1200">
                <a:solidFill>
                  <a:schemeClr val="tx1">
                    <a:tint val="75000"/>
                  </a:schemeClr>
                </a:solidFill>
                <a:latin typeface="Catamaran Light" pitchFamily="2" charset="77"/>
                <a:ea typeface="+mn-ea"/>
                <a:cs typeface="Catamaran Light" pitchFamily="2" charset="77"/>
              </a:defRPr>
            </a:lvl4pPr>
            <a:lvl5pPr marL="1828800" indent="0" algn="l" defTabSz="914400" rtl="0" eaLnBrk="1" latinLnBrk="0" hangingPunct="1">
              <a:lnSpc>
                <a:spcPct val="110000"/>
              </a:lnSpc>
              <a:spcBef>
                <a:spcPts val="1000"/>
              </a:spcBef>
              <a:buFont typeface="Arial" panose="020B0604020202020204" pitchFamily="34" charset="0"/>
              <a:buNone/>
              <a:defRPr sz="1600" b="0" i="0" kern="1200">
                <a:solidFill>
                  <a:schemeClr val="tx1">
                    <a:tint val="75000"/>
                  </a:schemeClr>
                </a:solidFill>
                <a:latin typeface="Catamaran Light" pitchFamily="2" charset="77"/>
                <a:ea typeface="+mn-ea"/>
                <a:cs typeface="Catamaran Light"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CH" sz="2400" dirty="0">
                <a:latin typeface="Arial" panose="020B0604020202020204" pitchFamily="34" charset="0"/>
                <a:cs typeface="Arial" panose="020B0604020202020204" pitchFamily="34" charset="0"/>
              </a:rPr>
              <a:t>Berufstalente sind Lernende, die viel </a:t>
            </a:r>
            <a:r>
              <a:rPr lang="de-CH" sz="2400" dirty="0">
                <a:latin typeface="Arial Black" panose="020B0A04020102020204" pitchFamily="34" charset="0"/>
                <a:cs typeface="Arial" panose="020B0604020202020204" pitchFamily="34" charset="0"/>
              </a:rPr>
              <a:t>wollen</a:t>
            </a:r>
            <a:r>
              <a:rPr lang="de-CH" sz="2400" dirty="0">
                <a:latin typeface="Arial" panose="020B0604020202020204" pitchFamily="34" charset="0"/>
                <a:cs typeface="Arial" panose="020B0604020202020204" pitchFamily="34" charset="0"/>
              </a:rPr>
              <a:t> und </a:t>
            </a:r>
            <a:r>
              <a:rPr lang="de-CH" sz="2400" dirty="0">
                <a:latin typeface="Arial Black" panose="020B0A04020102020204" pitchFamily="34" charset="0"/>
                <a:cs typeface="Arial" panose="020B0604020202020204" pitchFamily="34" charset="0"/>
              </a:rPr>
              <a:t>können.</a:t>
            </a:r>
          </a:p>
          <a:p>
            <a:endParaRPr lang="de-CH" sz="2000" dirty="0">
              <a:latin typeface="Catamaran" pitchFamily="2" charset="77"/>
              <a:cs typeface="Catamaran" pitchFamily="2" charset="77"/>
            </a:endParaRPr>
          </a:p>
        </p:txBody>
      </p:sp>
      <p:pic>
        <p:nvPicPr>
          <p:cNvPr id="11" name="Grafik 10">
            <a:extLst>
              <a:ext uri="{FF2B5EF4-FFF2-40B4-BE49-F238E27FC236}">
                <a16:creationId xmlns:a16="http://schemas.microsoft.com/office/drawing/2014/main" id="{68DD8D2C-09C1-B309-B7FF-5C42AC340D2D}"/>
              </a:ext>
            </a:extLst>
          </p:cNvPr>
          <p:cNvPicPr>
            <a:picLocks noChangeAspect="1"/>
          </p:cNvPicPr>
          <p:nvPr/>
        </p:nvPicPr>
        <p:blipFill>
          <a:blip r:embed="rId4"/>
          <a:stretch>
            <a:fillRect/>
          </a:stretch>
        </p:blipFill>
        <p:spPr>
          <a:xfrm>
            <a:off x="1587763" y="1971844"/>
            <a:ext cx="3384376" cy="3242864"/>
          </a:xfrm>
          <a:prstGeom prst="rect">
            <a:avLst/>
          </a:prstGeom>
        </p:spPr>
      </p:pic>
    </p:spTree>
    <p:extLst>
      <p:ext uri="{BB962C8B-B14F-4D97-AF65-F5344CB8AC3E}">
        <p14:creationId xmlns:p14="http://schemas.microsoft.com/office/powerpoint/2010/main" val="1516508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80910-C8C5-9AA5-234C-193417AF21E8}"/>
            </a:ext>
          </a:extLst>
        </p:cNvPr>
        <p:cNvGrpSpPr/>
        <p:nvPr/>
      </p:nvGrpSpPr>
      <p:grpSpPr>
        <a:xfrm>
          <a:off x="0" y="0"/>
          <a:ext cx="0" cy="0"/>
          <a:chOff x="0" y="0"/>
          <a:chExt cx="0" cy="0"/>
        </a:xfrm>
      </p:grpSpPr>
      <p:pic>
        <p:nvPicPr>
          <p:cNvPr id="31" name="Grafik 30">
            <a:extLst>
              <a:ext uri="{FF2B5EF4-FFF2-40B4-BE49-F238E27FC236}">
                <a16:creationId xmlns:a16="http://schemas.microsoft.com/office/drawing/2014/main" id="{95557915-A4A1-ED78-1D73-1BE4C65280D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838" y="1614464"/>
            <a:ext cx="3816423" cy="3881709"/>
          </a:xfrm>
          <a:prstGeom prst="rect">
            <a:avLst/>
          </a:prstGeom>
        </p:spPr>
      </p:pic>
      <p:sp>
        <p:nvSpPr>
          <p:cNvPr id="2" name="Datumsplatzhalter 1">
            <a:extLst>
              <a:ext uri="{FF2B5EF4-FFF2-40B4-BE49-F238E27FC236}">
                <a16:creationId xmlns:a16="http://schemas.microsoft.com/office/drawing/2014/main" id="{F6037072-6F73-F94B-2975-48D7F1A5871D}"/>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C0641550-1845-AFB7-E797-B7BE5985BDEF}"/>
              </a:ext>
            </a:extLst>
          </p:cNvPr>
          <p:cNvSpPr>
            <a:spLocks noGrp="1"/>
          </p:cNvSpPr>
          <p:nvPr>
            <p:ph type="sldNum" sz="quarter" idx="12"/>
          </p:nvPr>
        </p:nvSpPr>
        <p:spPr/>
        <p:txBody>
          <a:bodyPr/>
          <a:lstStyle/>
          <a:p>
            <a:fld id="{64954DA5-E48E-4843-B9BF-007E65AECBB7}" type="slidenum">
              <a:rPr lang="en-GB" smtClean="0"/>
              <a:t>12</a:t>
            </a:fld>
            <a:endParaRPr lang="en-GB"/>
          </a:p>
        </p:txBody>
      </p:sp>
      <p:sp>
        <p:nvSpPr>
          <p:cNvPr id="5" name="Titel 4">
            <a:extLst>
              <a:ext uri="{FF2B5EF4-FFF2-40B4-BE49-F238E27FC236}">
                <a16:creationId xmlns:a16="http://schemas.microsoft.com/office/drawing/2014/main" id="{EC33D482-B055-F152-3FC8-F10511941BD1}"/>
              </a:ext>
            </a:extLst>
          </p:cNvPr>
          <p:cNvSpPr>
            <a:spLocks noGrp="1"/>
          </p:cNvSpPr>
          <p:nvPr>
            <p:ph type="title"/>
          </p:nvPr>
        </p:nvSpPr>
        <p:spPr/>
        <p:txBody>
          <a:bodyPr/>
          <a:lstStyle/>
          <a:p>
            <a:r>
              <a:rPr lang="de-CH" dirty="0"/>
              <a:t>Wer ist ein Talent? </a:t>
            </a:r>
          </a:p>
        </p:txBody>
      </p:sp>
      <p:sp>
        <p:nvSpPr>
          <p:cNvPr id="9" name="Rechteck: abgerundete Ecken 8">
            <a:extLst>
              <a:ext uri="{FF2B5EF4-FFF2-40B4-BE49-F238E27FC236}">
                <a16:creationId xmlns:a16="http://schemas.microsoft.com/office/drawing/2014/main" id="{CF0438F7-0606-5ED2-5F4A-DC96FF34F71E}"/>
              </a:ext>
            </a:extLst>
          </p:cNvPr>
          <p:cNvSpPr/>
          <p:nvPr/>
        </p:nvSpPr>
        <p:spPr>
          <a:xfrm>
            <a:off x="2633195" y="5044860"/>
            <a:ext cx="576064" cy="576064"/>
          </a:xfrm>
          <a:prstGeom prst="roundRect">
            <a:avLst>
              <a:gd name="adj" fmla="val 28107"/>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3.</a:t>
            </a:r>
          </a:p>
        </p:txBody>
      </p:sp>
      <p:sp>
        <p:nvSpPr>
          <p:cNvPr id="14" name="Rechteck: abgerundete Ecken 13">
            <a:extLst>
              <a:ext uri="{FF2B5EF4-FFF2-40B4-BE49-F238E27FC236}">
                <a16:creationId xmlns:a16="http://schemas.microsoft.com/office/drawing/2014/main" id="{169C1307-F1F6-2610-4F9D-5E729588B75A}"/>
              </a:ext>
            </a:extLst>
          </p:cNvPr>
          <p:cNvSpPr/>
          <p:nvPr/>
        </p:nvSpPr>
        <p:spPr>
          <a:xfrm>
            <a:off x="830271" y="3626528"/>
            <a:ext cx="576064" cy="576064"/>
          </a:xfrm>
          <a:prstGeom prst="roundRect">
            <a:avLst>
              <a:gd name="adj" fmla="val 28107"/>
            </a:avLst>
          </a:prstGeom>
          <a:solidFill>
            <a:srgbClr val="C8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4.</a:t>
            </a:r>
          </a:p>
        </p:txBody>
      </p:sp>
      <p:sp>
        <p:nvSpPr>
          <p:cNvPr id="15" name="Rechteck: abgerundete Ecken 14">
            <a:extLst>
              <a:ext uri="{FF2B5EF4-FFF2-40B4-BE49-F238E27FC236}">
                <a16:creationId xmlns:a16="http://schemas.microsoft.com/office/drawing/2014/main" id="{0CA37F91-8017-A15E-45C1-DFCB29AECD5D}"/>
              </a:ext>
            </a:extLst>
          </p:cNvPr>
          <p:cNvSpPr/>
          <p:nvPr/>
        </p:nvSpPr>
        <p:spPr>
          <a:xfrm>
            <a:off x="1406335" y="1784608"/>
            <a:ext cx="576064" cy="576064"/>
          </a:xfrm>
          <a:prstGeom prst="roundRect">
            <a:avLst>
              <a:gd name="adj" fmla="val 28107"/>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5.</a:t>
            </a:r>
          </a:p>
        </p:txBody>
      </p:sp>
      <p:sp>
        <p:nvSpPr>
          <p:cNvPr id="16" name="Rechteck: abgerundete Ecken 15">
            <a:extLst>
              <a:ext uri="{FF2B5EF4-FFF2-40B4-BE49-F238E27FC236}">
                <a16:creationId xmlns:a16="http://schemas.microsoft.com/office/drawing/2014/main" id="{86E1812B-4FCF-A286-F699-07E9E57D7B5E}"/>
              </a:ext>
            </a:extLst>
          </p:cNvPr>
          <p:cNvSpPr/>
          <p:nvPr/>
        </p:nvSpPr>
        <p:spPr>
          <a:xfrm>
            <a:off x="3598321" y="1787156"/>
            <a:ext cx="576064" cy="576064"/>
          </a:xfrm>
          <a:prstGeom prst="roundRect">
            <a:avLst>
              <a:gd name="adj" fmla="val 28107"/>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1.</a:t>
            </a:r>
          </a:p>
        </p:txBody>
      </p:sp>
      <p:sp>
        <p:nvSpPr>
          <p:cNvPr id="17" name="Rechteck: abgerundete Ecken 16">
            <a:extLst>
              <a:ext uri="{FF2B5EF4-FFF2-40B4-BE49-F238E27FC236}">
                <a16:creationId xmlns:a16="http://schemas.microsoft.com/office/drawing/2014/main" id="{4E3043E4-0059-155E-613E-5020A56FCE2E}"/>
              </a:ext>
            </a:extLst>
          </p:cNvPr>
          <p:cNvSpPr/>
          <p:nvPr/>
        </p:nvSpPr>
        <p:spPr>
          <a:xfrm>
            <a:off x="4329991" y="3627660"/>
            <a:ext cx="576064" cy="576064"/>
          </a:xfrm>
          <a:prstGeom prst="roundRect">
            <a:avLst>
              <a:gd name="adj" fmla="val 28107"/>
            </a:avLst>
          </a:prstGeom>
          <a:solidFill>
            <a:srgbClr val="DA89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2.</a:t>
            </a:r>
          </a:p>
        </p:txBody>
      </p:sp>
      <p:sp>
        <p:nvSpPr>
          <p:cNvPr id="19" name="Rechteck: abgerundete Ecken 18">
            <a:extLst>
              <a:ext uri="{FF2B5EF4-FFF2-40B4-BE49-F238E27FC236}">
                <a16:creationId xmlns:a16="http://schemas.microsoft.com/office/drawing/2014/main" id="{7A1CD145-505F-7383-1BE6-498823E3008C}"/>
              </a:ext>
            </a:extLst>
          </p:cNvPr>
          <p:cNvSpPr/>
          <p:nvPr/>
        </p:nvSpPr>
        <p:spPr>
          <a:xfrm>
            <a:off x="5866503" y="3620735"/>
            <a:ext cx="576064" cy="576064"/>
          </a:xfrm>
          <a:prstGeom prst="roundRect">
            <a:avLst>
              <a:gd name="adj" fmla="val 28107"/>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3.</a:t>
            </a:r>
          </a:p>
        </p:txBody>
      </p:sp>
      <p:sp>
        <p:nvSpPr>
          <p:cNvPr id="20" name="Rechteck: abgerundete Ecken 19">
            <a:extLst>
              <a:ext uri="{FF2B5EF4-FFF2-40B4-BE49-F238E27FC236}">
                <a16:creationId xmlns:a16="http://schemas.microsoft.com/office/drawing/2014/main" id="{84C264B2-C7C9-E436-A596-E725F7CA96B2}"/>
              </a:ext>
            </a:extLst>
          </p:cNvPr>
          <p:cNvSpPr/>
          <p:nvPr/>
        </p:nvSpPr>
        <p:spPr>
          <a:xfrm>
            <a:off x="5884241" y="4519078"/>
            <a:ext cx="576064" cy="576064"/>
          </a:xfrm>
          <a:prstGeom prst="roundRect">
            <a:avLst>
              <a:gd name="adj" fmla="val 28107"/>
            </a:avLst>
          </a:prstGeom>
          <a:solidFill>
            <a:srgbClr val="C8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4.</a:t>
            </a:r>
          </a:p>
        </p:txBody>
      </p:sp>
      <p:sp>
        <p:nvSpPr>
          <p:cNvPr id="21" name="Rechteck: abgerundete Ecken 20">
            <a:extLst>
              <a:ext uri="{FF2B5EF4-FFF2-40B4-BE49-F238E27FC236}">
                <a16:creationId xmlns:a16="http://schemas.microsoft.com/office/drawing/2014/main" id="{F04B5AB4-E6B2-B6EB-414C-8BA23FB71665}"/>
              </a:ext>
            </a:extLst>
          </p:cNvPr>
          <p:cNvSpPr/>
          <p:nvPr/>
        </p:nvSpPr>
        <p:spPr>
          <a:xfrm>
            <a:off x="5884241" y="5402841"/>
            <a:ext cx="576064" cy="576064"/>
          </a:xfrm>
          <a:prstGeom prst="roundRect">
            <a:avLst>
              <a:gd name="adj" fmla="val 28107"/>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5.</a:t>
            </a:r>
          </a:p>
        </p:txBody>
      </p:sp>
      <p:sp>
        <p:nvSpPr>
          <p:cNvPr id="23" name="Rechteck: abgerundete Ecken 22">
            <a:extLst>
              <a:ext uri="{FF2B5EF4-FFF2-40B4-BE49-F238E27FC236}">
                <a16:creationId xmlns:a16="http://schemas.microsoft.com/office/drawing/2014/main" id="{6D04E902-7090-17EF-3236-D862C11681EA}"/>
              </a:ext>
            </a:extLst>
          </p:cNvPr>
          <p:cNvSpPr/>
          <p:nvPr/>
        </p:nvSpPr>
        <p:spPr>
          <a:xfrm>
            <a:off x="5884241" y="1848459"/>
            <a:ext cx="576064" cy="576064"/>
          </a:xfrm>
          <a:prstGeom prst="roundRect">
            <a:avLst>
              <a:gd name="adj" fmla="val 28107"/>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1.</a:t>
            </a:r>
          </a:p>
        </p:txBody>
      </p:sp>
      <p:sp>
        <p:nvSpPr>
          <p:cNvPr id="24" name="Rechteck: abgerundete Ecken 23">
            <a:extLst>
              <a:ext uri="{FF2B5EF4-FFF2-40B4-BE49-F238E27FC236}">
                <a16:creationId xmlns:a16="http://schemas.microsoft.com/office/drawing/2014/main" id="{6201CD52-CE56-9655-82FB-9B69C2624A48}"/>
              </a:ext>
            </a:extLst>
          </p:cNvPr>
          <p:cNvSpPr/>
          <p:nvPr/>
        </p:nvSpPr>
        <p:spPr>
          <a:xfrm>
            <a:off x="5890356" y="2736973"/>
            <a:ext cx="576064" cy="576064"/>
          </a:xfrm>
          <a:prstGeom prst="roundRect">
            <a:avLst>
              <a:gd name="adj" fmla="val 28107"/>
            </a:avLst>
          </a:prstGeom>
          <a:solidFill>
            <a:srgbClr val="DA89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atin typeface="Arial Black" panose="020B0A04020102020204" pitchFamily="34" charset="0"/>
              </a:rPr>
              <a:t>2.</a:t>
            </a:r>
          </a:p>
        </p:txBody>
      </p:sp>
      <p:sp>
        <p:nvSpPr>
          <p:cNvPr id="25" name="Inhaltsplatzhalter 5">
            <a:extLst>
              <a:ext uri="{FF2B5EF4-FFF2-40B4-BE49-F238E27FC236}">
                <a16:creationId xmlns:a16="http://schemas.microsoft.com/office/drawing/2014/main" id="{B548CD45-9FBF-8113-137E-A9A4606D424D}"/>
              </a:ext>
            </a:extLst>
          </p:cNvPr>
          <p:cNvSpPr txBox="1">
            <a:spLocks/>
          </p:cNvSpPr>
          <p:nvPr/>
        </p:nvSpPr>
        <p:spPr>
          <a:xfrm>
            <a:off x="6661111" y="5477109"/>
            <a:ext cx="4788338" cy="432048"/>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2000" dirty="0">
                <a:latin typeface="Arial Black" panose="020B0A04020102020204" pitchFamily="34" charset="0"/>
              </a:rPr>
              <a:t>Sozialkompetenz</a:t>
            </a:r>
          </a:p>
        </p:txBody>
      </p:sp>
      <p:sp>
        <p:nvSpPr>
          <p:cNvPr id="26" name="Inhaltsplatzhalter 5">
            <a:extLst>
              <a:ext uri="{FF2B5EF4-FFF2-40B4-BE49-F238E27FC236}">
                <a16:creationId xmlns:a16="http://schemas.microsoft.com/office/drawing/2014/main" id="{E0A9CD55-8246-09FC-A850-3C5C124751AF}"/>
              </a:ext>
            </a:extLst>
          </p:cNvPr>
          <p:cNvSpPr txBox="1">
            <a:spLocks/>
          </p:cNvSpPr>
          <p:nvPr/>
        </p:nvSpPr>
        <p:spPr>
          <a:xfrm>
            <a:off x="6676054" y="4591086"/>
            <a:ext cx="4788338" cy="432048"/>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2000" dirty="0">
                <a:latin typeface="Arial Black" panose="020B0A04020102020204" pitchFamily="34" charset="0"/>
              </a:rPr>
              <a:t>Selbstkompetenz</a:t>
            </a:r>
          </a:p>
        </p:txBody>
      </p:sp>
      <p:sp>
        <p:nvSpPr>
          <p:cNvPr id="27" name="Inhaltsplatzhalter 5">
            <a:extLst>
              <a:ext uri="{FF2B5EF4-FFF2-40B4-BE49-F238E27FC236}">
                <a16:creationId xmlns:a16="http://schemas.microsoft.com/office/drawing/2014/main" id="{4F9FD3CD-AE74-39F2-E81D-C7395C7E1708}"/>
              </a:ext>
            </a:extLst>
          </p:cNvPr>
          <p:cNvSpPr txBox="1">
            <a:spLocks/>
          </p:cNvSpPr>
          <p:nvPr/>
        </p:nvSpPr>
        <p:spPr>
          <a:xfrm>
            <a:off x="6676121" y="2654150"/>
            <a:ext cx="3816424" cy="745019"/>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2000" dirty="0">
                <a:latin typeface="Arial Black" panose="020B0A04020102020204" pitchFamily="34" charset="0"/>
              </a:rPr>
              <a:t>Fachkompetenz</a:t>
            </a:r>
            <a:br>
              <a:rPr lang="de-CH" sz="2000" dirty="0">
                <a:latin typeface="Arial Black" panose="020B0A04020102020204" pitchFamily="34" charset="0"/>
              </a:rPr>
            </a:br>
            <a:r>
              <a:rPr lang="de-CH" sz="2000" dirty="0">
                <a:latin typeface="Arial Black" panose="020B0A04020102020204" pitchFamily="34" charset="0"/>
              </a:rPr>
              <a:t>schulische Ausbildung</a:t>
            </a:r>
          </a:p>
        </p:txBody>
      </p:sp>
      <p:sp>
        <p:nvSpPr>
          <p:cNvPr id="28" name="Inhaltsplatzhalter 5">
            <a:extLst>
              <a:ext uri="{FF2B5EF4-FFF2-40B4-BE49-F238E27FC236}">
                <a16:creationId xmlns:a16="http://schemas.microsoft.com/office/drawing/2014/main" id="{84033FF1-FFDD-F5FD-30B0-62A8519D0E02}"/>
              </a:ext>
            </a:extLst>
          </p:cNvPr>
          <p:cNvSpPr txBox="1">
            <a:spLocks/>
          </p:cNvSpPr>
          <p:nvPr/>
        </p:nvSpPr>
        <p:spPr>
          <a:xfrm>
            <a:off x="6672064" y="1760084"/>
            <a:ext cx="4248472" cy="745019"/>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2000" dirty="0">
                <a:latin typeface="Arial Black" panose="020B0A04020102020204" pitchFamily="34" charset="0"/>
              </a:rPr>
              <a:t>Fachkompetenz</a:t>
            </a:r>
            <a:br>
              <a:rPr lang="de-CH" sz="2000" dirty="0">
                <a:latin typeface="Arial Black" panose="020B0A04020102020204" pitchFamily="34" charset="0"/>
              </a:rPr>
            </a:br>
            <a:r>
              <a:rPr lang="de-CH" sz="2000" dirty="0">
                <a:latin typeface="Arial Black" panose="020B0A04020102020204" pitchFamily="34" charset="0"/>
              </a:rPr>
              <a:t>betriebliche Ausbildung</a:t>
            </a:r>
          </a:p>
        </p:txBody>
      </p:sp>
      <p:sp>
        <p:nvSpPr>
          <p:cNvPr id="29" name="Inhaltsplatzhalter 5">
            <a:extLst>
              <a:ext uri="{FF2B5EF4-FFF2-40B4-BE49-F238E27FC236}">
                <a16:creationId xmlns:a16="http://schemas.microsoft.com/office/drawing/2014/main" id="{A8EE2CEA-408F-2276-E792-48F14A230286}"/>
              </a:ext>
            </a:extLst>
          </p:cNvPr>
          <p:cNvSpPr txBox="1">
            <a:spLocks/>
          </p:cNvSpPr>
          <p:nvPr/>
        </p:nvSpPr>
        <p:spPr>
          <a:xfrm>
            <a:off x="6672064" y="3705063"/>
            <a:ext cx="4788338" cy="432048"/>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2000" dirty="0">
                <a:latin typeface="Arial Black" panose="020B0A04020102020204" pitchFamily="34" charset="0"/>
              </a:rPr>
              <a:t>Methodenkompetenz</a:t>
            </a:r>
          </a:p>
        </p:txBody>
      </p:sp>
      <p:sp>
        <p:nvSpPr>
          <p:cNvPr id="6" name="Inhaltsplatzhalter 5">
            <a:extLst>
              <a:ext uri="{FF2B5EF4-FFF2-40B4-BE49-F238E27FC236}">
                <a16:creationId xmlns:a16="http://schemas.microsoft.com/office/drawing/2014/main" id="{39E62DF1-EFFA-CAB6-78CC-C5BC38A1CEAD}"/>
              </a:ext>
            </a:extLst>
          </p:cNvPr>
          <p:cNvSpPr txBox="1">
            <a:spLocks/>
          </p:cNvSpPr>
          <p:nvPr/>
        </p:nvSpPr>
        <p:spPr>
          <a:xfrm>
            <a:off x="5879079" y="1167127"/>
            <a:ext cx="4788338" cy="432048"/>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2000" dirty="0">
                <a:latin typeface="Arial Black" panose="020B0A04020102020204" pitchFamily="34" charset="0"/>
              </a:rPr>
              <a:t>Der Talent-Kompass</a:t>
            </a:r>
          </a:p>
        </p:txBody>
      </p:sp>
    </p:spTree>
    <p:extLst>
      <p:ext uri="{BB962C8B-B14F-4D97-AF65-F5344CB8AC3E}">
        <p14:creationId xmlns:p14="http://schemas.microsoft.com/office/powerpoint/2010/main" val="507802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C4C08-B28A-DEAF-FE46-9AC22860D3BC}"/>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E5B3542C-3F4A-FD58-ADE1-0CBA2FA0509B}"/>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3" name="Foliennummernplatzhalter 2">
            <a:extLst>
              <a:ext uri="{FF2B5EF4-FFF2-40B4-BE49-F238E27FC236}">
                <a16:creationId xmlns:a16="http://schemas.microsoft.com/office/drawing/2014/main" id="{513753F2-9AD5-58D2-C19F-BCBE69FC9C70}"/>
              </a:ext>
            </a:extLst>
          </p:cNvPr>
          <p:cNvSpPr>
            <a:spLocks noGrp="1"/>
          </p:cNvSpPr>
          <p:nvPr>
            <p:ph type="sldNum" sz="quarter" idx="12"/>
          </p:nvPr>
        </p:nvSpPr>
        <p:spPr/>
        <p:txBody>
          <a:bodyPr/>
          <a:lstStyle/>
          <a:p>
            <a:fld id="{64954DA5-E48E-4843-B9BF-007E65AECBB7}" type="slidenum">
              <a:rPr lang="en-GB" smtClean="0"/>
              <a:t>13</a:t>
            </a:fld>
            <a:endParaRPr lang="en-GB"/>
          </a:p>
        </p:txBody>
      </p:sp>
      <p:sp>
        <p:nvSpPr>
          <p:cNvPr id="4" name="Titel 3">
            <a:extLst>
              <a:ext uri="{FF2B5EF4-FFF2-40B4-BE49-F238E27FC236}">
                <a16:creationId xmlns:a16="http://schemas.microsoft.com/office/drawing/2014/main" id="{916D41FE-6ED6-C8A4-CA83-5F07816B0739}"/>
              </a:ext>
            </a:extLst>
          </p:cNvPr>
          <p:cNvSpPr>
            <a:spLocks noGrp="1"/>
          </p:cNvSpPr>
          <p:nvPr>
            <p:ph type="title"/>
          </p:nvPr>
        </p:nvSpPr>
        <p:spPr>
          <a:xfrm>
            <a:off x="519320" y="4193390"/>
            <a:ext cx="11193304" cy="601980"/>
          </a:xfrm>
        </p:spPr>
        <p:txBody>
          <a:bodyPr/>
          <a:lstStyle/>
          <a:p>
            <a:r>
              <a:rPr lang="de-CH" b="0" dirty="0"/>
              <a:t>Wie fördern Sie Talente in der Lehre? Ein paar Beispiele</a:t>
            </a:r>
          </a:p>
        </p:txBody>
      </p:sp>
      <p:sp>
        <p:nvSpPr>
          <p:cNvPr id="5" name="Textplatzhalter 4">
            <a:extLst>
              <a:ext uri="{FF2B5EF4-FFF2-40B4-BE49-F238E27FC236}">
                <a16:creationId xmlns:a16="http://schemas.microsoft.com/office/drawing/2014/main" id="{98D943B5-9999-ADA9-CC45-F83B707D75E1}"/>
              </a:ext>
            </a:extLst>
          </p:cNvPr>
          <p:cNvSpPr>
            <a:spLocks noGrp="1"/>
          </p:cNvSpPr>
          <p:nvPr>
            <p:ph type="body" sz="quarter" idx="13"/>
          </p:nvPr>
        </p:nvSpPr>
        <p:spPr/>
        <p:txBody>
          <a:bodyPr/>
          <a:lstStyle/>
          <a:p>
            <a:r>
              <a:rPr lang="de-CH" dirty="0"/>
              <a:t>04</a:t>
            </a:r>
          </a:p>
        </p:txBody>
      </p:sp>
    </p:spTree>
    <p:extLst>
      <p:ext uri="{BB962C8B-B14F-4D97-AF65-F5344CB8AC3E}">
        <p14:creationId xmlns:p14="http://schemas.microsoft.com/office/powerpoint/2010/main" val="97841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444929-6118-DFD0-5A02-BDCD7D887680}"/>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8CBE8D47-C411-A960-8316-CECD5E64C70C}"/>
              </a:ext>
            </a:extLst>
          </p:cNvPr>
          <p:cNvSpPr>
            <a:spLocks noGrp="1"/>
          </p:cNvSpPr>
          <p:nvPr>
            <p:ph type="sldNum" sz="quarter" idx="12"/>
          </p:nvPr>
        </p:nvSpPr>
        <p:spPr/>
        <p:txBody>
          <a:bodyPr/>
          <a:lstStyle/>
          <a:p>
            <a:fld id="{64954DA5-E48E-4843-B9BF-007E65AECBB7}" type="slidenum">
              <a:rPr lang="en-GB" smtClean="0"/>
              <a:t>14</a:t>
            </a:fld>
            <a:endParaRPr lang="en-GB"/>
          </a:p>
        </p:txBody>
      </p:sp>
      <p:sp>
        <p:nvSpPr>
          <p:cNvPr id="5" name="Titel 4">
            <a:extLst>
              <a:ext uri="{FF2B5EF4-FFF2-40B4-BE49-F238E27FC236}">
                <a16:creationId xmlns:a16="http://schemas.microsoft.com/office/drawing/2014/main" id="{0E7ECF38-0790-9CA9-D9F7-3EE7B18CABC6}"/>
              </a:ext>
            </a:extLst>
          </p:cNvPr>
          <p:cNvSpPr>
            <a:spLocks noGrp="1"/>
          </p:cNvSpPr>
          <p:nvPr>
            <p:ph type="title"/>
          </p:nvPr>
        </p:nvSpPr>
        <p:spPr/>
        <p:txBody>
          <a:bodyPr/>
          <a:lstStyle/>
          <a:p>
            <a:r>
              <a:rPr lang="de-CH" dirty="0"/>
              <a:t>Fördermassnahmen</a:t>
            </a:r>
          </a:p>
        </p:txBody>
      </p:sp>
      <p:pic>
        <p:nvPicPr>
          <p:cNvPr id="8" name="Grafik 7">
            <a:extLst>
              <a:ext uri="{FF2B5EF4-FFF2-40B4-BE49-F238E27FC236}">
                <a16:creationId xmlns:a16="http://schemas.microsoft.com/office/drawing/2014/main" id="{DB3E4A76-78CB-D4B4-3461-18A1E6FABB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9416" y="1505720"/>
            <a:ext cx="1870035" cy="2067296"/>
          </a:xfrm>
          <a:prstGeom prst="rect">
            <a:avLst/>
          </a:prstGeom>
        </p:spPr>
      </p:pic>
      <p:pic>
        <p:nvPicPr>
          <p:cNvPr id="10" name="Grafik 9">
            <a:extLst>
              <a:ext uri="{FF2B5EF4-FFF2-40B4-BE49-F238E27FC236}">
                <a16:creationId xmlns:a16="http://schemas.microsoft.com/office/drawing/2014/main" id="{B3F5ED50-C2BE-E33F-2C13-F9E2654C592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09798" y="1433712"/>
            <a:ext cx="2452724" cy="2067296"/>
          </a:xfrm>
          <a:prstGeom prst="rect">
            <a:avLst/>
          </a:prstGeom>
        </p:spPr>
      </p:pic>
      <p:pic>
        <p:nvPicPr>
          <p:cNvPr id="12" name="Grafik 11">
            <a:extLst>
              <a:ext uri="{FF2B5EF4-FFF2-40B4-BE49-F238E27FC236}">
                <a16:creationId xmlns:a16="http://schemas.microsoft.com/office/drawing/2014/main" id="{A08A417A-D1A1-C84C-D24D-11458A44A89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6045" y="3671567"/>
            <a:ext cx="2362260" cy="1773657"/>
          </a:xfrm>
          <a:prstGeom prst="rect">
            <a:avLst/>
          </a:prstGeom>
        </p:spPr>
      </p:pic>
      <p:pic>
        <p:nvPicPr>
          <p:cNvPr id="14" name="Grafik 13">
            <a:extLst>
              <a:ext uri="{FF2B5EF4-FFF2-40B4-BE49-F238E27FC236}">
                <a16:creationId xmlns:a16="http://schemas.microsoft.com/office/drawing/2014/main" id="{477AB0AF-C841-A244-1003-EBF8823E94F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350957" y="3434259"/>
            <a:ext cx="2362259" cy="2058292"/>
          </a:xfrm>
          <a:prstGeom prst="rect">
            <a:avLst/>
          </a:prstGeom>
        </p:spPr>
      </p:pic>
      <p:sp>
        <p:nvSpPr>
          <p:cNvPr id="15" name="Textfeld 14">
            <a:extLst>
              <a:ext uri="{FF2B5EF4-FFF2-40B4-BE49-F238E27FC236}">
                <a16:creationId xmlns:a16="http://schemas.microsoft.com/office/drawing/2014/main" id="{8B97C6E6-00F1-D278-4AA4-E2B1015FC3AD}"/>
              </a:ext>
            </a:extLst>
          </p:cNvPr>
          <p:cNvSpPr txBox="1"/>
          <p:nvPr/>
        </p:nvSpPr>
        <p:spPr>
          <a:xfrm>
            <a:off x="146005" y="3540960"/>
            <a:ext cx="3312368" cy="646331"/>
          </a:xfrm>
          <a:prstGeom prst="rect">
            <a:avLst/>
          </a:prstGeom>
          <a:noFill/>
        </p:spPr>
        <p:txBody>
          <a:bodyPr wrap="square" rtlCol="0">
            <a:spAutoFit/>
          </a:bodyPr>
          <a:lstStyle/>
          <a:p>
            <a:pPr algn="ctr"/>
            <a:r>
              <a:rPr lang="de-CH" dirty="0">
                <a:latin typeface="Arial Black" panose="020B0A04020102020204" pitchFamily="34" charset="0"/>
              </a:rPr>
              <a:t>Externe Fördermassnahmen</a:t>
            </a:r>
          </a:p>
        </p:txBody>
      </p:sp>
      <p:sp>
        <p:nvSpPr>
          <p:cNvPr id="16" name="Textfeld 15">
            <a:extLst>
              <a:ext uri="{FF2B5EF4-FFF2-40B4-BE49-F238E27FC236}">
                <a16:creationId xmlns:a16="http://schemas.microsoft.com/office/drawing/2014/main" id="{53896F7B-8946-8F7B-ACEA-C926D107BCEE}"/>
              </a:ext>
            </a:extLst>
          </p:cNvPr>
          <p:cNvSpPr txBox="1"/>
          <p:nvPr/>
        </p:nvSpPr>
        <p:spPr>
          <a:xfrm>
            <a:off x="2719451" y="5546923"/>
            <a:ext cx="3088517" cy="646331"/>
          </a:xfrm>
          <a:prstGeom prst="rect">
            <a:avLst/>
          </a:prstGeom>
          <a:noFill/>
        </p:spPr>
        <p:txBody>
          <a:bodyPr wrap="square" rtlCol="0">
            <a:spAutoFit/>
          </a:bodyPr>
          <a:lstStyle/>
          <a:p>
            <a:pPr algn="ctr"/>
            <a:r>
              <a:rPr lang="de-CH" dirty="0">
                <a:latin typeface="Arial Black" panose="020B0A04020102020204" pitchFamily="34" charset="0"/>
              </a:rPr>
              <a:t>Längerfristige </a:t>
            </a:r>
            <a:br>
              <a:rPr lang="de-CH" dirty="0">
                <a:latin typeface="Arial Black" panose="020B0A04020102020204" pitchFamily="34" charset="0"/>
              </a:rPr>
            </a:br>
            <a:r>
              <a:rPr lang="de-CH" dirty="0">
                <a:latin typeface="Arial Black" panose="020B0A04020102020204" pitchFamily="34" charset="0"/>
              </a:rPr>
              <a:t>Talent-Programme</a:t>
            </a:r>
          </a:p>
        </p:txBody>
      </p:sp>
      <p:sp>
        <p:nvSpPr>
          <p:cNvPr id="17" name="Textfeld 16">
            <a:extLst>
              <a:ext uri="{FF2B5EF4-FFF2-40B4-BE49-F238E27FC236}">
                <a16:creationId xmlns:a16="http://schemas.microsoft.com/office/drawing/2014/main" id="{818E17C2-C997-C1CA-00B6-C8A871A02BFA}"/>
              </a:ext>
            </a:extLst>
          </p:cNvPr>
          <p:cNvSpPr txBox="1"/>
          <p:nvPr/>
        </p:nvSpPr>
        <p:spPr>
          <a:xfrm>
            <a:off x="5923677" y="3501008"/>
            <a:ext cx="3312368" cy="646331"/>
          </a:xfrm>
          <a:prstGeom prst="rect">
            <a:avLst/>
          </a:prstGeom>
          <a:noFill/>
        </p:spPr>
        <p:txBody>
          <a:bodyPr wrap="square" rtlCol="0">
            <a:spAutoFit/>
          </a:bodyPr>
          <a:lstStyle/>
          <a:p>
            <a:pPr algn="ctr"/>
            <a:r>
              <a:rPr lang="de-CH" dirty="0">
                <a:latin typeface="Arial Black" panose="020B0A04020102020204" pitchFamily="34" charset="0"/>
              </a:rPr>
              <a:t>Interne Fördermassnahmen</a:t>
            </a:r>
          </a:p>
        </p:txBody>
      </p:sp>
      <p:sp>
        <p:nvSpPr>
          <p:cNvPr id="18" name="Textfeld 17">
            <a:extLst>
              <a:ext uri="{FF2B5EF4-FFF2-40B4-BE49-F238E27FC236}">
                <a16:creationId xmlns:a16="http://schemas.microsoft.com/office/drawing/2014/main" id="{435AE953-AB83-CD7F-81D4-65B096279BE8}"/>
              </a:ext>
            </a:extLst>
          </p:cNvPr>
          <p:cNvSpPr txBox="1"/>
          <p:nvPr/>
        </p:nvSpPr>
        <p:spPr>
          <a:xfrm>
            <a:off x="8886298" y="5546923"/>
            <a:ext cx="3312368" cy="646331"/>
          </a:xfrm>
          <a:prstGeom prst="rect">
            <a:avLst/>
          </a:prstGeom>
          <a:noFill/>
        </p:spPr>
        <p:txBody>
          <a:bodyPr wrap="square" rtlCol="0">
            <a:spAutoFit/>
          </a:bodyPr>
          <a:lstStyle/>
          <a:p>
            <a:pPr algn="ctr"/>
            <a:r>
              <a:rPr lang="de-CH" dirty="0">
                <a:latin typeface="Arial Black" panose="020B0A04020102020204" pitchFamily="34" charset="0"/>
              </a:rPr>
              <a:t>Wettbewerbe und Berufsmeisterschaften</a:t>
            </a:r>
          </a:p>
        </p:txBody>
      </p:sp>
    </p:spTree>
    <p:extLst>
      <p:ext uri="{BB962C8B-B14F-4D97-AF65-F5344CB8AC3E}">
        <p14:creationId xmlns:p14="http://schemas.microsoft.com/office/powerpoint/2010/main" val="163525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15E0A-7277-792A-07E9-0639823DD3CE}"/>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ABA0FA16-5EFA-0CA0-7443-E42FBC5021B0}"/>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B265B928-F723-E9FB-E364-DBAEEB724CC3}"/>
              </a:ext>
            </a:extLst>
          </p:cNvPr>
          <p:cNvSpPr>
            <a:spLocks noGrp="1"/>
          </p:cNvSpPr>
          <p:nvPr>
            <p:ph type="sldNum" sz="quarter" idx="12"/>
          </p:nvPr>
        </p:nvSpPr>
        <p:spPr/>
        <p:txBody>
          <a:bodyPr/>
          <a:lstStyle/>
          <a:p>
            <a:fld id="{64954DA5-E48E-4843-B9BF-007E65AECBB7}" type="slidenum">
              <a:rPr lang="en-GB" smtClean="0"/>
              <a:t>15</a:t>
            </a:fld>
            <a:endParaRPr lang="en-GB"/>
          </a:p>
        </p:txBody>
      </p:sp>
      <p:sp>
        <p:nvSpPr>
          <p:cNvPr id="5" name="Titel 4">
            <a:extLst>
              <a:ext uri="{FF2B5EF4-FFF2-40B4-BE49-F238E27FC236}">
                <a16:creationId xmlns:a16="http://schemas.microsoft.com/office/drawing/2014/main" id="{9285A22C-5A28-A0B7-1181-81F7059B7FA5}"/>
              </a:ext>
            </a:extLst>
          </p:cNvPr>
          <p:cNvSpPr>
            <a:spLocks noGrp="1"/>
          </p:cNvSpPr>
          <p:nvPr>
            <p:ph type="title"/>
          </p:nvPr>
        </p:nvSpPr>
        <p:spPr/>
        <p:txBody>
          <a:bodyPr/>
          <a:lstStyle/>
          <a:p>
            <a:r>
              <a:rPr lang="de-CH" dirty="0"/>
              <a:t>Talent-Storys</a:t>
            </a:r>
          </a:p>
        </p:txBody>
      </p:sp>
      <p:pic>
        <p:nvPicPr>
          <p:cNvPr id="6" name="Grafik 5">
            <a:extLst>
              <a:ext uri="{FF2B5EF4-FFF2-40B4-BE49-F238E27FC236}">
                <a16:creationId xmlns:a16="http://schemas.microsoft.com/office/drawing/2014/main" id="{5C30DA8A-897D-6862-D0B1-DC1B7C0EC5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17075" y="4033252"/>
            <a:ext cx="1800200" cy="1517311"/>
          </a:xfrm>
          <a:prstGeom prst="rect">
            <a:avLst/>
          </a:prstGeom>
        </p:spPr>
      </p:pic>
      <p:sp>
        <p:nvSpPr>
          <p:cNvPr id="7" name="Textfeld 6">
            <a:extLst>
              <a:ext uri="{FF2B5EF4-FFF2-40B4-BE49-F238E27FC236}">
                <a16:creationId xmlns:a16="http://schemas.microsoft.com/office/drawing/2014/main" id="{A9B6C6BE-6471-7C26-6110-45CED4789DD5}"/>
              </a:ext>
            </a:extLst>
          </p:cNvPr>
          <p:cNvSpPr txBox="1"/>
          <p:nvPr/>
        </p:nvSpPr>
        <p:spPr>
          <a:xfrm>
            <a:off x="9192879" y="5659807"/>
            <a:ext cx="2664296" cy="646331"/>
          </a:xfrm>
          <a:prstGeom prst="rect">
            <a:avLst/>
          </a:prstGeom>
          <a:noFill/>
        </p:spPr>
        <p:txBody>
          <a:bodyPr wrap="square" rtlCol="0">
            <a:spAutoFit/>
          </a:bodyPr>
          <a:lstStyle/>
          <a:p>
            <a:pPr algn="ctr"/>
            <a:r>
              <a:rPr lang="de-CH" dirty="0">
                <a:latin typeface="Arial Black" panose="020B0A04020102020204" pitchFamily="34" charset="0"/>
              </a:rPr>
              <a:t>Interne Fördermassnahmen</a:t>
            </a:r>
          </a:p>
        </p:txBody>
      </p:sp>
      <p:pic>
        <p:nvPicPr>
          <p:cNvPr id="9" name="Grafik 8" descr="Ein Bild, das draußen, Rad, Fahrzeug, Landfahrzeug enthält.&#10;&#10;KI-generierte Inhalte können fehlerhaft sein.">
            <a:extLst>
              <a:ext uri="{FF2B5EF4-FFF2-40B4-BE49-F238E27FC236}">
                <a16:creationId xmlns:a16="http://schemas.microsoft.com/office/drawing/2014/main" id="{DD16AD20-A06D-B460-EFA4-FAF05EDF8AAE}"/>
              </a:ext>
            </a:extLst>
          </p:cNvPr>
          <p:cNvPicPr>
            <a:picLocks noChangeAspect="1"/>
          </p:cNvPicPr>
          <p:nvPr/>
        </p:nvPicPr>
        <p:blipFill>
          <a:blip r:embed="rId4"/>
          <a:stretch>
            <a:fillRect/>
          </a:stretch>
        </p:blipFill>
        <p:spPr>
          <a:xfrm>
            <a:off x="623392" y="1943814"/>
            <a:ext cx="5426544" cy="4363051"/>
          </a:xfrm>
          <a:prstGeom prst="rect">
            <a:avLst/>
          </a:prstGeom>
        </p:spPr>
      </p:pic>
      <p:sp>
        <p:nvSpPr>
          <p:cNvPr id="10" name="Textfeld 9">
            <a:extLst>
              <a:ext uri="{FF2B5EF4-FFF2-40B4-BE49-F238E27FC236}">
                <a16:creationId xmlns:a16="http://schemas.microsoft.com/office/drawing/2014/main" id="{8D31B0A6-BD35-C1CD-890F-5F942DB295E9}"/>
              </a:ext>
            </a:extLst>
          </p:cNvPr>
          <p:cNvSpPr txBox="1"/>
          <p:nvPr/>
        </p:nvSpPr>
        <p:spPr>
          <a:xfrm>
            <a:off x="6096000" y="2204864"/>
            <a:ext cx="4374725" cy="923330"/>
          </a:xfrm>
          <a:prstGeom prst="rect">
            <a:avLst/>
          </a:prstGeom>
          <a:noFill/>
        </p:spPr>
        <p:txBody>
          <a:bodyPr wrap="square">
            <a:spAutoFit/>
          </a:bodyPr>
          <a:lstStyle/>
          <a:p>
            <a:r>
              <a:rPr lang="de-CH" dirty="0">
                <a:latin typeface="Arial Black" panose="020B0A04020102020204" pitchFamily="34" charset="0"/>
              </a:rPr>
              <a:t>«Talentförderung mit Drive»</a:t>
            </a:r>
            <a:br>
              <a:rPr lang="de-CH" dirty="0">
                <a:latin typeface="Arial Black" panose="020B0A04020102020204" pitchFamily="34" charset="0"/>
              </a:rPr>
            </a:br>
            <a:r>
              <a:rPr lang="de-CH" dirty="0">
                <a:latin typeface="Arial" panose="020B0604020202020204" pitchFamily="34" charset="0"/>
                <a:cs typeface="Arial" panose="020B0604020202020204" pitchFamily="34" charset="0"/>
              </a:rPr>
              <a:t>Retro-Tuning einer Honda</a:t>
            </a:r>
            <a:br>
              <a:rPr lang="de-CH" dirty="0">
                <a:latin typeface="Arial" panose="020B0604020202020204" pitchFamily="34" charset="0"/>
                <a:cs typeface="Arial" panose="020B0604020202020204" pitchFamily="34" charset="0"/>
              </a:rPr>
            </a:br>
            <a:endParaRPr lang="de-CH" dirty="0">
              <a:latin typeface="Arial" panose="020B0604020202020204" pitchFamily="34" charset="0"/>
              <a:cs typeface="Arial" panose="020B0604020202020204" pitchFamily="34" charset="0"/>
            </a:endParaRPr>
          </a:p>
        </p:txBody>
      </p:sp>
      <p:sp>
        <p:nvSpPr>
          <p:cNvPr id="11" name="Inhaltsplatzhalter 4">
            <a:extLst>
              <a:ext uri="{FF2B5EF4-FFF2-40B4-BE49-F238E27FC236}">
                <a16:creationId xmlns:a16="http://schemas.microsoft.com/office/drawing/2014/main" id="{3FEF3853-4AA2-4CA9-12B5-BBED32F89C08}"/>
              </a:ext>
            </a:extLst>
          </p:cNvPr>
          <p:cNvSpPr txBox="1">
            <a:spLocks/>
          </p:cNvSpPr>
          <p:nvPr/>
        </p:nvSpPr>
        <p:spPr>
          <a:xfrm>
            <a:off x="491264" y="1288112"/>
            <a:ext cx="8891886" cy="602944"/>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a:solidFill>
                  <a:srgbClr val="DA896C"/>
                </a:solidFill>
              </a:rPr>
              <a:t>Talent zeigt sich da, wo man Freiraum bekommt</a:t>
            </a:r>
          </a:p>
        </p:txBody>
      </p:sp>
    </p:spTree>
    <p:extLst>
      <p:ext uri="{BB962C8B-B14F-4D97-AF65-F5344CB8AC3E}">
        <p14:creationId xmlns:p14="http://schemas.microsoft.com/office/powerpoint/2010/main" val="3093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CBEF6B3-C500-B6DC-0FA9-867DCC128780}"/>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882B5684-76BB-1D27-392D-BB9364266008}"/>
              </a:ext>
            </a:extLst>
          </p:cNvPr>
          <p:cNvSpPr>
            <a:spLocks noGrp="1"/>
          </p:cNvSpPr>
          <p:nvPr>
            <p:ph type="sldNum" sz="quarter" idx="12"/>
          </p:nvPr>
        </p:nvSpPr>
        <p:spPr/>
        <p:txBody>
          <a:bodyPr/>
          <a:lstStyle/>
          <a:p>
            <a:fld id="{64954DA5-E48E-4843-B9BF-007E65AECBB7}" type="slidenum">
              <a:rPr lang="en-GB" smtClean="0"/>
              <a:t>16</a:t>
            </a:fld>
            <a:endParaRPr lang="en-GB"/>
          </a:p>
        </p:txBody>
      </p:sp>
      <p:sp>
        <p:nvSpPr>
          <p:cNvPr id="5" name="Titel 4">
            <a:extLst>
              <a:ext uri="{FF2B5EF4-FFF2-40B4-BE49-F238E27FC236}">
                <a16:creationId xmlns:a16="http://schemas.microsoft.com/office/drawing/2014/main" id="{2E4E8FE9-B823-5FBB-0517-A9E19D035320}"/>
              </a:ext>
            </a:extLst>
          </p:cNvPr>
          <p:cNvSpPr>
            <a:spLocks noGrp="1"/>
          </p:cNvSpPr>
          <p:nvPr>
            <p:ph type="title"/>
          </p:nvPr>
        </p:nvSpPr>
        <p:spPr/>
        <p:txBody>
          <a:bodyPr/>
          <a:lstStyle/>
          <a:p>
            <a:r>
              <a:rPr lang="de-CH" dirty="0"/>
              <a:t>Talent-Storys</a:t>
            </a:r>
          </a:p>
        </p:txBody>
      </p:sp>
      <p:pic>
        <p:nvPicPr>
          <p:cNvPr id="6" name="Grafik 5">
            <a:extLst>
              <a:ext uri="{FF2B5EF4-FFF2-40B4-BE49-F238E27FC236}">
                <a16:creationId xmlns:a16="http://schemas.microsoft.com/office/drawing/2014/main" id="{889C2EAA-CD21-8637-01C1-32F0AA6CD0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34779" y="4085459"/>
            <a:ext cx="1431202" cy="1582173"/>
          </a:xfrm>
          <a:prstGeom prst="rect">
            <a:avLst/>
          </a:prstGeom>
        </p:spPr>
      </p:pic>
      <p:sp>
        <p:nvSpPr>
          <p:cNvPr id="8" name="Textfeld 7">
            <a:extLst>
              <a:ext uri="{FF2B5EF4-FFF2-40B4-BE49-F238E27FC236}">
                <a16:creationId xmlns:a16="http://schemas.microsoft.com/office/drawing/2014/main" id="{E22ED01D-DEC4-9DFA-6E77-231051F5B239}"/>
              </a:ext>
            </a:extLst>
          </p:cNvPr>
          <p:cNvSpPr txBox="1"/>
          <p:nvPr/>
        </p:nvSpPr>
        <p:spPr>
          <a:xfrm>
            <a:off x="8709952" y="5734997"/>
            <a:ext cx="2880855" cy="646331"/>
          </a:xfrm>
          <a:prstGeom prst="rect">
            <a:avLst/>
          </a:prstGeom>
          <a:noFill/>
        </p:spPr>
        <p:txBody>
          <a:bodyPr wrap="square" rtlCol="0">
            <a:spAutoFit/>
          </a:bodyPr>
          <a:lstStyle/>
          <a:p>
            <a:pPr algn="ctr"/>
            <a:r>
              <a:rPr lang="de-CH" dirty="0">
                <a:latin typeface="Arial Black" panose="020B0A04020102020204" pitchFamily="34" charset="0"/>
              </a:rPr>
              <a:t>Externe Fördermassnahmen</a:t>
            </a:r>
          </a:p>
        </p:txBody>
      </p:sp>
      <p:pic>
        <p:nvPicPr>
          <p:cNvPr id="12" name="Grafik 11" descr="Ein Bild, das draußen, Flugzeug, Transport, Gras enthält.&#10;&#10;KI-generierte Inhalte können fehlerhaft sein.">
            <a:extLst>
              <a:ext uri="{FF2B5EF4-FFF2-40B4-BE49-F238E27FC236}">
                <a16:creationId xmlns:a16="http://schemas.microsoft.com/office/drawing/2014/main" id="{8FD254EF-FAB4-ACBA-6C9F-DAC35719FA0B}"/>
              </a:ext>
            </a:extLst>
          </p:cNvPr>
          <p:cNvPicPr>
            <a:picLocks noChangeAspect="1"/>
          </p:cNvPicPr>
          <p:nvPr/>
        </p:nvPicPr>
        <p:blipFill>
          <a:blip r:embed="rId4"/>
          <a:stretch>
            <a:fillRect/>
          </a:stretch>
        </p:blipFill>
        <p:spPr>
          <a:xfrm>
            <a:off x="8059231" y="1988841"/>
            <a:ext cx="3495847" cy="1966414"/>
          </a:xfrm>
          <a:prstGeom prst="rect">
            <a:avLst/>
          </a:prstGeom>
        </p:spPr>
      </p:pic>
      <p:sp>
        <p:nvSpPr>
          <p:cNvPr id="7" name="Textfeld 6">
            <a:extLst>
              <a:ext uri="{FF2B5EF4-FFF2-40B4-BE49-F238E27FC236}">
                <a16:creationId xmlns:a16="http://schemas.microsoft.com/office/drawing/2014/main" id="{C1791610-5B9B-8093-6521-BA9928B6564E}"/>
              </a:ext>
            </a:extLst>
          </p:cNvPr>
          <p:cNvSpPr txBox="1"/>
          <p:nvPr/>
        </p:nvSpPr>
        <p:spPr>
          <a:xfrm>
            <a:off x="2749844" y="5155362"/>
            <a:ext cx="4374725" cy="646331"/>
          </a:xfrm>
          <a:prstGeom prst="rect">
            <a:avLst/>
          </a:prstGeom>
          <a:noFill/>
        </p:spPr>
        <p:txBody>
          <a:bodyPr wrap="square">
            <a:spAutoFit/>
          </a:bodyPr>
          <a:lstStyle/>
          <a:p>
            <a:r>
              <a:rPr lang="de-CH" dirty="0">
                <a:latin typeface="Arial Black" panose="020B0A04020102020204" pitchFamily="34" charset="0"/>
              </a:rPr>
              <a:t>«Talentförderung in der Ferne»</a:t>
            </a:r>
            <a:br>
              <a:rPr lang="de-CH" dirty="0">
                <a:latin typeface="Arial Black" panose="020B0A04020102020204" pitchFamily="34" charset="0"/>
              </a:rPr>
            </a:br>
            <a:r>
              <a:rPr lang="de-CH" dirty="0">
                <a:latin typeface="Arial" panose="020B0604020202020204" pitchFamily="34" charset="0"/>
                <a:cs typeface="Arial" panose="020B0604020202020204" pitchFamily="34" charset="0"/>
              </a:rPr>
              <a:t>Auslandabenteuer in luftiger Höhe</a:t>
            </a:r>
          </a:p>
        </p:txBody>
      </p:sp>
      <p:sp>
        <p:nvSpPr>
          <p:cNvPr id="9" name="Inhaltsplatzhalter 4">
            <a:extLst>
              <a:ext uri="{FF2B5EF4-FFF2-40B4-BE49-F238E27FC236}">
                <a16:creationId xmlns:a16="http://schemas.microsoft.com/office/drawing/2014/main" id="{70A5960D-0203-DD45-C0FE-C55D9F87D585}"/>
              </a:ext>
            </a:extLst>
          </p:cNvPr>
          <p:cNvSpPr txBox="1">
            <a:spLocks/>
          </p:cNvSpPr>
          <p:nvPr/>
        </p:nvSpPr>
        <p:spPr>
          <a:xfrm>
            <a:off x="491263" y="1288112"/>
            <a:ext cx="9425639" cy="602944"/>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a:solidFill>
                  <a:srgbClr val="DA896C"/>
                </a:solidFill>
              </a:rPr>
              <a:t>Talent zeigt sich da, wo neue Perspektiven den Horizont erweitern.</a:t>
            </a:r>
          </a:p>
        </p:txBody>
      </p:sp>
      <p:pic>
        <p:nvPicPr>
          <p:cNvPr id="11" name="Grafik 10" descr="Ein Bild, das draußen, Kleidung, Gebäude, Straße enthält.&#10;&#10;KI-generierte Inhalte können fehlerhaft sein.">
            <a:extLst>
              <a:ext uri="{FF2B5EF4-FFF2-40B4-BE49-F238E27FC236}">
                <a16:creationId xmlns:a16="http://schemas.microsoft.com/office/drawing/2014/main" id="{610C08D5-F1C3-2FB9-6166-BDA7FBA1F7A9}"/>
              </a:ext>
            </a:extLst>
          </p:cNvPr>
          <p:cNvPicPr>
            <a:picLocks noChangeAspect="1"/>
          </p:cNvPicPr>
          <p:nvPr/>
        </p:nvPicPr>
        <p:blipFill>
          <a:blip r:embed="rId5"/>
          <a:stretch>
            <a:fillRect/>
          </a:stretch>
        </p:blipFill>
        <p:spPr>
          <a:xfrm>
            <a:off x="300621" y="1988841"/>
            <a:ext cx="5775091" cy="2982339"/>
          </a:xfrm>
          <a:prstGeom prst="rect">
            <a:avLst/>
          </a:prstGeom>
        </p:spPr>
      </p:pic>
      <p:pic>
        <p:nvPicPr>
          <p:cNvPr id="16" name="Grafik 15">
            <a:extLst>
              <a:ext uri="{FF2B5EF4-FFF2-40B4-BE49-F238E27FC236}">
                <a16:creationId xmlns:a16="http://schemas.microsoft.com/office/drawing/2014/main" id="{5A9B9410-756B-4E92-6955-3610076CE8DA}"/>
              </a:ext>
            </a:extLst>
          </p:cNvPr>
          <p:cNvPicPr>
            <a:picLocks noChangeAspect="1"/>
          </p:cNvPicPr>
          <p:nvPr/>
        </p:nvPicPr>
        <p:blipFill>
          <a:blip r:embed="rId6"/>
          <a:stretch>
            <a:fillRect/>
          </a:stretch>
        </p:blipFill>
        <p:spPr>
          <a:xfrm>
            <a:off x="4770593" y="1988840"/>
            <a:ext cx="3312279" cy="2981051"/>
          </a:xfrm>
          <a:prstGeom prst="rect">
            <a:avLst/>
          </a:prstGeom>
        </p:spPr>
      </p:pic>
    </p:spTree>
    <p:extLst>
      <p:ext uri="{BB962C8B-B14F-4D97-AF65-F5344CB8AC3E}">
        <p14:creationId xmlns:p14="http://schemas.microsoft.com/office/powerpoint/2010/main" val="384227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D338E-79EB-A7DA-1039-4BC292BFF29C}"/>
            </a:ext>
          </a:extLst>
        </p:cNvPr>
        <p:cNvGrpSpPr/>
        <p:nvPr/>
      </p:nvGrpSpPr>
      <p:grpSpPr>
        <a:xfrm>
          <a:off x="0" y="0"/>
          <a:ext cx="0" cy="0"/>
          <a:chOff x="0" y="0"/>
          <a:chExt cx="0" cy="0"/>
        </a:xfrm>
      </p:grpSpPr>
      <p:pic>
        <p:nvPicPr>
          <p:cNvPr id="36" name="Grafik 35">
            <a:extLst>
              <a:ext uri="{FF2B5EF4-FFF2-40B4-BE49-F238E27FC236}">
                <a16:creationId xmlns:a16="http://schemas.microsoft.com/office/drawing/2014/main" id="{9DB086EE-C253-FDB7-0973-9B2BEB0B587D}"/>
              </a:ext>
            </a:extLst>
          </p:cNvPr>
          <p:cNvPicPr>
            <a:picLocks noChangeAspect="1"/>
          </p:cNvPicPr>
          <p:nvPr/>
        </p:nvPicPr>
        <p:blipFill>
          <a:blip r:embed="rId3"/>
          <a:stretch>
            <a:fillRect/>
          </a:stretch>
        </p:blipFill>
        <p:spPr>
          <a:xfrm>
            <a:off x="5990029" y="2312299"/>
            <a:ext cx="1950889" cy="1386960"/>
          </a:xfrm>
          <a:prstGeom prst="rect">
            <a:avLst/>
          </a:prstGeom>
        </p:spPr>
      </p:pic>
      <p:sp>
        <p:nvSpPr>
          <p:cNvPr id="2" name="Datumsplatzhalter 1">
            <a:extLst>
              <a:ext uri="{FF2B5EF4-FFF2-40B4-BE49-F238E27FC236}">
                <a16:creationId xmlns:a16="http://schemas.microsoft.com/office/drawing/2014/main" id="{3EBADE7D-951D-A740-3DC4-B47A8CF3A2DE}"/>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CB827D06-77E3-3582-10F2-D077F831C075}"/>
              </a:ext>
            </a:extLst>
          </p:cNvPr>
          <p:cNvSpPr>
            <a:spLocks noGrp="1"/>
          </p:cNvSpPr>
          <p:nvPr>
            <p:ph type="sldNum" sz="quarter" idx="12"/>
          </p:nvPr>
        </p:nvSpPr>
        <p:spPr/>
        <p:txBody>
          <a:bodyPr/>
          <a:lstStyle/>
          <a:p>
            <a:fld id="{64954DA5-E48E-4843-B9BF-007E65AECBB7}" type="slidenum">
              <a:rPr lang="en-GB" smtClean="0"/>
              <a:t>17</a:t>
            </a:fld>
            <a:endParaRPr lang="en-GB"/>
          </a:p>
        </p:txBody>
      </p:sp>
      <p:sp>
        <p:nvSpPr>
          <p:cNvPr id="5" name="Titel 4">
            <a:extLst>
              <a:ext uri="{FF2B5EF4-FFF2-40B4-BE49-F238E27FC236}">
                <a16:creationId xmlns:a16="http://schemas.microsoft.com/office/drawing/2014/main" id="{64DC2DCD-C3AE-2DB4-7114-547549C1C727}"/>
              </a:ext>
            </a:extLst>
          </p:cNvPr>
          <p:cNvSpPr>
            <a:spLocks noGrp="1"/>
          </p:cNvSpPr>
          <p:nvPr>
            <p:ph type="title"/>
          </p:nvPr>
        </p:nvSpPr>
        <p:spPr/>
        <p:txBody>
          <a:bodyPr/>
          <a:lstStyle/>
          <a:p>
            <a:r>
              <a:rPr lang="de-CH" dirty="0"/>
              <a:t>Talent-Storys</a:t>
            </a:r>
          </a:p>
        </p:txBody>
      </p:sp>
      <p:pic>
        <p:nvPicPr>
          <p:cNvPr id="6" name="Grafik 5">
            <a:extLst>
              <a:ext uri="{FF2B5EF4-FFF2-40B4-BE49-F238E27FC236}">
                <a16:creationId xmlns:a16="http://schemas.microsoft.com/office/drawing/2014/main" id="{BC8FEEFF-407E-88C5-944B-03DEC71B92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90593" y="4077072"/>
            <a:ext cx="1653163" cy="1241245"/>
          </a:xfrm>
          <a:prstGeom prst="rect">
            <a:avLst/>
          </a:prstGeom>
        </p:spPr>
      </p:pic>
      <p:sp>
        <p:nvSpPr>
          <p:cNvPr id="7" name="Textfeld 6">
            <a:extLst>
              <a:ext uri="{FF2B5EF4-FFF2-40B4-BE49-F238E27FC236}">
                <a16:creationId xmlns:a16="http://schemas.microsoft.com/office/drawing/2014/main" id="{4752C51F-F651-CA92-8906-2A316C7D534E}"/>
              </a:ext>
            </a:extLst>
          </p:cNvPr>
          <p:cNvSpPr txBox="1"/>
          <p:nvPr/>
        </p:nvSpPr>
        <p:spPr>
          <a:xfrm>
            <a:off x="8884311" y="5439631"/>
            <a:ext cx="3116346" cy="646331"/>
          </a:xfrm>
          <a:prstGeom prst="rect">
            <a:avLst/>
          </a:prstGeom>
          <a:noFill/>
        </p:spPr>
        <p:txBody>
          <a:bodyPr wrap="square" rtlCol="0">
            <a:spAutoFit/>
          </a:bodyPr>
          <a:lstStyle/>
          <a:p>
            <a:pPr algn="ctr"/>
            <a:r>
              <a:rPr lang="de-CH" dirty="0">
                <a:latin typeface="Arial Black" panose="020B0A04020102020204" pitchFamily="34" charset="0"/>
              </a:rPr>
              <a:t>Berufsmeisterschaften und Wettbewerbe</a:t>
            </a:r>
          </a:p>
        </p:txBody>
      </p:sp>
      <p:sp>
        <p:nvSpPr>
          <p:cNvPr id="8" name="Inhaltsplatzhalter 4">
            <a:extLst>
              <a:ext uri="{FF2B5EF4-FFF2-40B4-BE49-F238E27FC236}">
                <a16:creationId xmlns:a16="http://schemas.microsoft.com/office/drawing/2014/main" id="{D96E8C84-3880-E9B9-61AC-F37CF906D6A3}"/>
              </a:ext>
            </a:extLst>
          </p:cNvPr>
          <p:cNvSpPr txBox="1">
            <a:spLocks/>
          </p:cNvSpPr>
          <p:nvPr/>
        </p:nvSpPr>
        <p:spPr>
          <a:xfrm>
            <a:off x="491263" y="1288112"/>
            <a:ext cx="9425639" cy="602944"/>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a:solidFill>
                  <a:srgbClr val="DA896C"/>
                </a:solidFill>
              </a:rPr>
              <a:t>Talent zeigt sich da, wo Herausforderungen zu Chancen werden.</a:t>
            </a:r>
          </a:p>
        </p:txBody>
      </p:sp>
      <p:sp>
        <p:nvSpPr>
          <p:cNvPr id="16" name="Textfeld 15">
            <a:extLst>
              <a:ext uri="{FF2B5EF4-FFF2-40B4-BE49-F238E27FC236}">
                <a16:creationId xmlns:a16="http://schemas.microsoft.com/office/drawing/2014/main" id="{DEB2749E-DE2E-0521-03FB-5F50FF791A34}"/>
              </a:ext>
            </a:extLst>
          </p:cNvPr>
          <p:cNvSpPr txBox="1"/>
          <p:nvPr/>
        </p:nvSpPr>
        <p:spPr>
          <a:xfrm>
            <a:off x="8132027" y="2313118"/>
            <a:ext cx="3868630" cy="646331"/>
          </a:xfrm>
          <a:prstGeom prst="rect">
            <a:avLst/>
          </a:prstGeom>
          <a:noFill/>
        </p:spPr>
        <p:txBody>
          <a:bodyPr wrap="square">
            <a:spAutoFit/>
          </a:bodyPr>
          <a:lstStyle/>
          <a:p>
            <a:r>
              <a:rPr lang="de-CH" dirty="0">
                <a:latin typeface="Arial Black" panose="020B0A04020102020204" pitchFamily="34" charset="0"/>
              </a:rPr>
              <a:t>«Talentförderung als </a:t>
            </a:r>
            <a:br>
              <a:rPr lang="de-CH" dirty="0">
                <a:latin typeface="Arial Black" panose="020B0A04020102020204" pitchFamily="34" charset="0"/>
              </a:rPr>
            </a:br>
            <a:r>
              <a:rPr lang="de-CH" dirty="0">
                <a:latin typeface="Arial Black" panose="020B0A04020102020204" pitchFamily="34" charset="0"/>
              </a:rPr>
              <a:t>Sprungbrett für die Karriere»</a:t>
            </a:r>
          </a:p>
        </p:txBody>
      </p:sp>
      <p:pic>
        <p:nvPicPr>
          <p:cNvPr id="28" name="Grafik 27">
            <a:extLst>
              <a:ext uri="{FF2B5EF4-FFF2-40B4-BE49-F238E27FC236}">
                <a16:creationId xmlns:a16="http://schemas.microsoft.com/office/drawing/2014/main" id="{AA185358-E000-E806-9DAD-E21CA94654D2}"/>
              </a:ext>
            </a:extLst>
          </p:cNvPr>
          <p:cNvPicPr>
            <a:picLocks noChangeAspect="1"/>
          </p:cNvPicPr>
          <p:nvPr/>
        </p:nvPicPr>
        <p:blipFill>
          <a:blip r:embed="rId5"/>
          <a:stretch>
            <a:fillRect/>
          </a:stretch>
        </p:blipFill>
        <p:spPr>
          <a:xfrm>
            <a:off x="3444366" y="2313118"/>
            <a:ext cx="2545663" cy="3908927"/>
          </a:xfrm>
          <a:prstGeom prst="rect">
            <a:avLst/>
          </a:prstGeom>
        </p:spPr>
      </p:pic>
      <p:pic>
        <p:nvPicPr>
          <p:cNvPr id="30" name="Grafik 29">
            <a:extLst>
              <a:ext uri="{FF2B5EF4-FFF2-40B4-BE49-F238E27FC236}">
                <a16:creationId xmlns:a16="http://schemas.microsoft.com/office/drawing/2014/main" id="{A321B112-7032-027A-3BDC-A00BF893DE4B}"/>
              </a:ext>
            </a:extLst>
          </p:cNvPr>
          <p:cNvPicPr>
            <a:picLocks noChangeAspect="1"/>
          </p:cNvPicPr>
          <p:nvPr/>
        </p:nvPicPr>
        <p:blipFill>
          <a:blip r:embed="rId6"/>
          <a:stretch>
            <a:fillRect/>
          </a:stretch>
        </p:blipFill>
        <p:spPr>
          <a:xfrm>
            <a:off x="550085" y="2312299"/>
            <a:ext cx="2941618" cy="3909746"/>
          </a:xfrm>
          <a:prstGeom prst="rect">
            <a:avLst/>
          </a:prstGeom>
        </p:spPr>
      </p:pic>
      <p:pic>
        <p:nvPicPr>
          <p:cNvPr id="34" name="Grafik 33">
            <a:extLst>
              <a:ext uri="{FF2B5EF4-FFF2-40B4-BE49-F238E27FC236}">
                <a16:creationId xmlns:a16="http://schemas.microsoft.com/office/drawing/2014/main" id="{B1CB6B2B-81F1-7763-3D80-41158C6B3CB4}"/>
              </a:ext>
            </a:extLst>
          </p:cNvPr>
          <p:cNvPicPr>
            <a:picLocks noChangeAspect="1"/>
          </p:cNvPicPr>
          <p:nvPr/>
        </p:nvPicPr>
        <p:blipFill>
          <a:blip r:embed="rId7"/>
          <a:stretch>
            <a:fillRect/>
          </a:stretch>
        </p:blipFill>
        <p:spPr>
          <a:xfrm>
            <a:off x="5990029" y="3645024"/>
            <a:ext cx="1950889" cy="2577021"/>
          </a:xfrm>
          <a:prstGeom prst="rect">
            <a:avLst/>
          </a:prstGeom>
        </p:spPr>
      </p:pic>
    </p:spTree>
    <p:extLst>
      <p:ext uri="{BB962C8B-B14F-4D97-AF65-F5344CB8AC3E}">
        <p14:creationId xmlns:p14="http://schemas.microsoft.com/office/powerpoint/2010/main" val="17075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C1F5-8443-C56B-9916-DA6634B8497E}"/>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C2C9FF78-C5C1-034B-35C7-D0BF88424A77}"/>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AFFA041F-7B82-DC1B-190F-834185F9C43B}"/>
              </a:ext>
            </a:extLst>
          </p:cNvPr>
          <p:cNvSpPr>
            <a:spLocks noGrp="1"/>
          </p:cNvSpPr>
          <p:nvPr>
            <p:ph type="sldNum" sz="quarter" idx="12"/>
          </p:nvPr>
        </p:nvSpPr>
        <p:spPr/>
        <p:txBody>
          <a:bodyPr/>
          <a:lstStyle/>
          <a:p>
            <a:fld id="{64954DA5-E48E-4843-B9BF-007E65AECBB7}" type="slidenum">
              <a:rPr lang="en-GB" smtClean="0"/>
              <a:t>18</a:t>
            </a:fld>
            <a:endParaRPr lang="en-GB"/>
          </a:p>
        </p:txBody>
      </p:sp>
      <p:pic>
        <p:nvPicPr>
          <p:cNvPr id="8" name="Grafik 7">
            <a:extLst>
              <a:ext uri="{FF2B5EF4-FFF2-40B4-BE49-F238E27FC236}">
                <a16:creationId xmlns:a16="http://schemas.microsoft.com/office/drawing/2014/main" id="{FF6FE9FF-642F-1868-CC92-B70C6FB6FDD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68408" y="4116918"/>
            <a:ext cx="1728192" cy="1505815"/>
          </a:xfrm>
          <a:prstGeom prst="rect">
            <a:avLst/>
          </a:prstGeom>
        </p:spPr>
      </p:pic>
      <p:sp>
        <p:nvSpPr>
          <p:cNvPr id="9" name="Textfeld 8">
            <a:extLst>
              <a:ext uri="{FF2B5EF4-FFF2-40B4-BE49-F238E27FC236}">
                <a16:creationId xmlns:a16="http://schemas.microsoft.com/office/drawing/2014/main" id="{ABF01ABD-1B2A-A954-5D71-86628440B950}"/>
              </a:ext>
            </a:extLst>
          </p:cNvPr>
          <p:cNvSpPr txBox="1"/>
          <p:nvPr/>
        </p:nvSpPr>
        <p:spPr>
          <a:xfrm>
            <a:off x="9146728" y="5704083"/>
            <a:ext cx="2664295" cy="646331"/>
          </a:xfrm>
          <a:prstGeom prst="rect">
            <a:avLst/>
          </a:prstGeom>
          <a:noFill/>
        </p:spPr>
        <p:txBody>
          <a:bodyPr wrap="square" rtlCol="0">
            <a:spAutoFit/>
          </a:bodyPr>
          <a:lstStyle/>
          <a:p>
            <a:pPr algn="ctr"/>
            <a:r>
              <a:rPr lang="de-CH" dirty="0">
                <a:latin typeface="Arial Black" panose="020B0A04020102020204" pitchFamily="34" charset="0"/>
              </a:rPr>
              <a:t>Langfristige </a:t>
            </a:r>
            <a:br>
              <a:rPr lang="de-CH" dirty="0">
                <a:latin typeface="Arial Black" panose="020B0A04020102020204" pitchFamily="34" charset="0"/>
              </a:rPr>
            </a:br>
            <a:r>
              <a:rPr lang="de-CH" dirty="0">
                <a:latin typeface="Arial Black" panose="020B0A04020102020204" pitchFamily="34" charset="0"/>
              </a:rPr>
              <a:t>Talent-Programme</a:t>
            </a:r>
          </a:p>
        </p:txBody>
      </p:sp>
      <p:pic>
        <p:nvPicPr>
          <p:cNvPr id="15" name="Grafik 14">
            <a:extLst>
              <a:ext uri="{FF2B5EF4-FFF2-40B4-BE49-F238E27FC236}">
                <a16:creationId xmlns:a16="http://schemas.microsoft.com/office/drawing/2014/main" id="{63D45BB6-D3C1-A414-4C29-DCA42BD74C19}"/>
              </a:ext>
            </a:extLst>
          </p:cNvPr>
          <p:cNvPicPr>
            <a:picLocks noChangeAspect="1"/>
          </p:cNvPicPr>
          <p:nvPr/>
        </p:nvPicPr>
        <p:blipFill>
          <a:blip r:embed="rId4"/>
          <a:stretch>
            <a:fillRect/>
          </a:stretch>
        </p:blipFill>
        <p:spPr>
          <a:xfrm>
            <a:off x="519320" y="1928751"/>
            <a:ext cx="3879483" cy="3602378"/>
          </a:xfrm>
          <a:prstGeom prst="rect">
            <a:avLst/>
          </a:prstGeom>
        </p:spPr>
      </p:pic>
      <p:sp>
        <p:nvSpPr>
          <p:cNvPr id="19" name="Titel 4">
            <a:extLst>
              <a:ext uri="{FF2B5EF4-FFF2-40B4-BE49-F238E27FC236}">
                <a16:creationId xmlns:a16="http://schemas.microsoft.com/office/drawing/2014/main" id="{204438CD-D1D7-E04D-458B-7FDA33E34F57}"/>
              </a:ext>
            </a:extLst>
          </p:cNvPr>
          <p:cNvSpPr>
            <a:spLocks noGrp="1"/>
          </p:cNvSpPr>
          <p:nvPr>
            <p:ph type="title"/>
          </p:nvPr>
        </p:nvSpPr>
        <p:spPr>
          <a:xfrm>
            <a:off x="519320" y="686862"/>
            <a:ext cx="9897855" cy="1187696"/>
          </a:xfrm>
        </p:spPr>
        <p:txBody>
          <a:bodyPr/>
          <a:lstStyle/>
          <a:p>
            <a:r>
              <a:rPr lang="de-CH" dirty="0"/>
              <a:t>Förderkonzepte im Betrieb</a:t>
            </a:r>
            <a:br>
              <a:rPr lang="de-CH" dirty="0"/>
            </a:br>
            <a:endParaRPr lang="de-CH" dirty="0"/>
          </a:p>
        </p:txBody>
      </p:sp>
      <p:sp>
        <p:nvSpPr>
          <p:cNvPr id="21" name="Textfeld 20">
            <a:extLst>
              <a:ext uri="{FF2B5EF4-FFF2-40B4-BE49-F238E27FC236}">
                <a16:creationId xmlns:a16="http://schemas.microsoft.com/office/drawing/2014/main" id="{C43AFAFA-42C3-C317-5DDB-E313A6B1ABEB}"/>
              </a:ext>
            </a:extLst>
          </p:cNvPr>
          <p:cNvSpPr txBox="1"/>
          <p:nvPr/>
        </p:nvSpPr>
        <p:spPr>
          <a:xfrm>
            <a:off x="4818114" y="2627846"/>
            <a:ext cx="5238325" cy="1569660"/>
          </a:xfrm>
          <a:prstGeom prst="rect">
            <a:avLst/>
          </a:prstGeom>
          <a:noFill/>
        </p:spPr>
        <p:txBody>
          <a:bodyPr wrap="square">
            <a:spAutoFit/>
          </a:bodyPr>
          <a:lstStyle/>
          <a:p>
            <a:r>
              <a:rPr lang="de-CH" sz="2400" dirty="0">
                <a:latin typeface="Arial" panose="020B0604020202020204" pitchFamily="34" charset="0"/>
                <a:cs typeface="Arial" panose="020B0604020202020204" pitchFamily="34" charset="0"/>
              </a:rPr>
              <a:t>Talentförderung beginnt mit einer klaren Haltung und dem Willen, sie nachhaltig in der Unternehmenskultur zu verankern.</a:t>
            </a:r>
          </a:p>
        </p:txBody>
      </p:sp>
    </p:spTree>
    <p:extLst>
      <p:ext uri="{BB962C8B-B14F-4D97-AF65-F5344CB8AC3E}">
        <p14:creationId xmlns:p14="http://schemas.microsoft.com/office/powerpoint/2010/main" val="1410209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3387-863A-2C89-0C62-F44A4F7339F8}"/>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62D9DB0-5188-3740-B84B-DE39BC66BE18}"/>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79347053-F729-D78D-FA7D-1A2159A55887}"/>
              </a:ext>
            </a:extLst>
          </p:cNvPr>
          <p:cNvSpPr>
            <a:spLocks noGrp="1"/>
          </p:cNvSpPr>
          <p:nvPr>
            <p:ph type="sldNum" sz="quarter" idx="12"/>
          </p:nvPr>
        </p:nvSpPr>
        <p:spPr/>
        <p:txBody>
          <a:bodyPr/>
          <a:lstStyle/>
          <a:p>
            <a:fld id="{64954DA5-E48E-4843-B9BF-007E65AECBB7}" type="slidenum">
              <a:rPr lang="en-GB" smtClean="0"/>
              <a:t>19</a:t>
            </a:fld>
            <a:endParaRPr lang="en-GB"/>
          </a:p>
        </p:txBody>
      </p:sp>
      <p:sp>
        <p:nvSpPr>
          <p:cNvPr id="5" name="Titel 4">
            <a:extLst>
              <a:ext uri="{FF2B5EF4-FFF2-40B4-BE49-F238E27FC236}">
                <a16:creationId xmlns:a16="http://schemas.microsoft.com/office/drawing/2014/main" id="{C4640C9D-7D62-9C4A-D2E2-76DF8B2BC973}"/>
              </a:ext>
            </a:extLst>
          </p:cNvPr>
          <p:cNvSpPr>
            <a:spLocks noGrp="1"/>
          </p:cNvSpPr>
          <p:nvPr>
            <p:ph type="title"/>
          </p:nvPr>
        </p:nvSpPr>
        <p:spPr>
          <a:xfrm>
            <a:off x="519320" y="518222"/>
            <a:ext cx="9897855" cy="1187696"/>
          </a:xfrm>
        </p:spPr>
        <p:txBody>
          <a:bodyPr/>
          <a:lstStyle/>
          <a:p>
            <a:r>
              <a:rPr lang="de-CH" dirty="0"/>
              <a:t>Fördermodelle an</a:t>
            </a:r>
            <a:br>
              <a:rPr lang="de-CH" dirty="0"/>
            </a:br>
            <a:r>
              <a:rPr lang="de-CH" dirty="0"/>
              <a:t>Berufsfachschulen</a:t>
            </a:r>
            <a:br>
              <a:rPr lang="de-CH" dirty="0"/>
            </a:br>
            <a:endParaRPr lang="de-CH" dirty="0"/>
          </a:p>
        </p:txBody>
      </p:sp>
      <p:sp>
        <p:nvSpPr>
          <p:cNvPr id="15" name="Textfeld 14">
            <a:extLst>
              <a:ext uri="{FF2B5EF4-FFF2-40B4-BE49-F238E27FC236}">
                <a16:creationId xmlns:a16="http://schemas.microsoft.com/office/drawing/2014/main" id="{F48B1563-ABAE-4C1B-10E9-CF247BC4C6EB}"/>
              </a:ext>
            </a:extLst>
          </p:cNvPr>
          <p:cNvSpPr txBox="1"/>
          <p:nvPr/>
        </p:nvSpPr>
        <p:spPr>
          <a:xfrm>
            <a:off x="5957548" y="2738907"/>
            <a:ext cx="2569604" cy="338554"/>
          </a:xfrm>
          <a:prstGeom prst="rect">
            <a:avLst/>
          </a:prstGeom>
          <a:noFill/>
        </p:spPr>
        <p:txBody>
          <a:bodyPr wrap="square" rtlCol="0">
            <a:spAutoFit/>
          </a:bodyPr>
          <a:lstStyle/>
          <a:p>
            <a:pPr algn="ctr"/>
            <a:r>
              <a:rPr lang="de-CH" sz="1600" dirty="0">
                <a:latin typeface="Arial Black" panose="020B0A04020102020204" pitchFamily="34" charset="0"/>
              </a:rPr>
              <a:t>Mobilitätsprogramme</a:t>
            </a:r>
          </a:p>
        </p:txBody>
      </p:sp>
      <p:sp>
        <p:nvSpPr>
          <p:cNvPr id="16" name="Textfeld 15">
            <a:extLst>
              <a:ext uri="{FF2B5EF4-FFF2-40B4-BE49-F238E27FC236}">
                <a16:creationId xmlns:a16="http://schemas.microsoft.com/office/drawing/2014/main" id="{A5A914DE-2820-8DB7-2FF1-9E213409C377}"/>
              </a:ext>
            </a:extLst>
          </p:cNvPr>
          <p:cNvSpPr txBox="1"/>
          <p:nvPr/>
        </p:nvSpPr>
        <p:spPr>
          <a:xfrm>
            <a:off x="369520" y="2745069"/>
            <a:ext cx="2094869" cy="338554"/>
          </a:xfrm>
          <a:prstGeom prst="rect">
            <a:avLst/>
          </a:prstGeom>
          <a:noFill/>
        </p:spPr>
        <p:txBody>
          <a:bodyPr wrap="square" rtlCol="0">
            <a:spAutoFit/>
          </a:bodyPr>
          <a:lstStyle/>
          <a:p>
            <a:pPr algn="ctr"/>
            <a:r>
              <a:rPr lang="de-CH" sz="1600" dirty="0">
                <a:latin typeface="Arial Black" panose="020B0A04020102020204" pitchFamily="34" charset="0"/>
              </a:rPr>
              <a:t>Berufsmaturität</a:t>
            </a:r>
          </a:p>
        </p:txBody>
      </p:sp>
      <p:sp>
        <p:nvSpPr>
          <p:cNvPr id="17" name="Textfeld 16">
            <a:extLst>
              <a:ext uri="{FF2B5EF4-FFF2-40B4-BE49-F238E27FC236}">
                <a16:creationId xmlns:a16="http://schemas.microsoft.com/office/drawing/2014/main" id="{32D11538-C8EE-F00D-25FA-5CA7390B02F3}"/>
              </a:ext>
            </a:extLst>
          </p:cNvPr>
          <p:cNvSpPr txBox="1"/>
          <p:nvPr/>
        </p:nvSpPr>
        <p:spPr>
          <a:xfrm>
            <a:off x="8928055" y="2745069"/>
            <a:ext cx="2706777" cy="338554"/>
          </a:xfrm>
          <a:prstGeom prst="rect">
            <a:avLst/>
          </a:prstGeom>
          <a:noFill/>
        </p:spPr>
        <p:txBody>
          <a:bodyPr wrap="square" rtlCol="0">
            <a:spAutoFit/>
          </a:bodyPr>
          <a:lstStyle/>
          <a:p>
            <a:pPr algn="ctr"/>
            <a:r>
              <a:rPr lang="de-CH" sz="1600" dirty="0">
                <a:latin typeface="Arial Black" panose="020B0A04020102020204" pitchFamily="34" charset="0"/>
              </a:rPr>
              <a:t>Bilingualer Unterricht</a:t>
            </a:r>
          </a:p>
        </p:txBody>
      </p:sp>
      <p:pic>
        <p:nvPicPr>
          <p:cNvPr id="7" name="Grafik 6">
            <a:extLst>
              <a:ext uri="{FF2B5EF4-FFF2-40B4-BE49-F238E27FC236}">
                <a16:creationId xmlns:a16="http://schemas.microsoft.com/office/drawing/2014/main" id="{CF3410DB-6D31-3AA9-ED86-64FF3F93DAB6}"/>
              </a:ext>
            </a:extLst>
          </p:cNvPr>
          <p:cNvPicPr>
            <a:picLocks noChangeAspect="1"/>
          </p:cNvPicPr>
          <p:nvPr/>
        </p:nvPicPr>
        <p:blipFill>
          <a:blip r:embed="rId3"/>
          <a:stretch>
            <a:fillRect/>
          </a:stretch>
        </p:blipFill>
        <p:spPr>
          <a:xfrm>
            <a:off x="9129814" y="3356992"/>
            <a:ext cx="2438794" cy="2448272"/>
          </a:xfrm>
          <a:prstGeom prst="rect">
            <a:avLst/>
          </a:prstGeom>
        </p:spPr>
      </p:pic>
      <p:pic>
        <p:nvPicPr>
          <p:cNvPr id="11" name="Grafik 10">
            <a:extLst>
              <a:ext uri="{FF2B5EF4-FFF2-40B4-BE49-F238E27FC236}">
                <a16:creationId xmlns:a16="http://schemas.microsoft.com/office/drawing/2014/main" id="{048229DE-6E35-6815-53CD-BF896B87B484}"/>
              </a:ext>
            </a:extLst>
          </p:cNvPr>
          <p:cNvPicPr>
            <a:picLocks noChangeAspect="1"/>
          </p:cNvPicPr>
          <p:nvPr/>
        </p:nvPicPr>
        <p:blipFill>
          <a:blip r:embed="rId4"/>
          <a:stretch>
            <a:fillRect/>
          </a:stretch>
        </p:blipFill>
        <p:spPr>
          <a:xfrm>
            <a:off x="6023992" y="3407750"/>
            <a:ext cx="2736304" cy="1908634"/>
          </a:xfrm>
          <a:prstGeom prst="rect">
            <a:avLst/>
          </a:prstGeom>
        </p:spPr>
      </p:pic>
      <p:sp>
        <p:nvSpPr>
          <p:cNvPr id="6" name="Textfeld 5">
            <a:extLst>
              <a:ext uri="{FF2B5EF4-FFF2-40B4-BE49-F238E27FC236}">
                <a16:creationId xmlns:a16="http://schemas.microsoft.com/office/drawing/2014/main" id="{A7761717-2DDD-F583-DA55-35DDF9381CDF}"/>
              </a:ext>
            </a:extLst>
          </p:cNvPr>
          <p:cNvSpPr txBox="1"/>
          <p:nvPr/>
        </p:nvSpPr>
        <p:spPr>
          <a:xfrm>
            <a:off x="2572632" y="2738907"/>
            <a:ext cx="3168352" cy="338554"/>
          </a:xfrm>
          <a:prstGeom prst="rect">
            <a:avLst/>
          </a:prstGeom>
          <a:noFill/>
        </p:spPr>
        <p:txBody>
          <a:bodyPr wrap="square" rtlCol="0">
            <a:spAutoFit/>
          </a:bodyPr>
          <a:lstStyle/>
          <a:p>
            <a:pPr algn="ctr"/>
            <a:r>
              <a:rPr lang="de-CH" sz="1600" dirty="0">
                <a:latin typeface="Arial Black" panose="020B0A04020102020204" pitchFamily="34" charset="0"/>
              </a:rPr>
              <a:t>Talent- und Förderklassen</a:t>
            </a:r>
          </a:p>
        </p:txBody>
      </p:sp>
      <p:pic>
        <p:nvPicPr>
          <p:cNvPr id="10" name="Grafik 9">
            <a:extLst>
              <a:ext uri="{FF2B5EF4-FFF2-40B4-BE49-F238E27FC236}">
                <a16:creationId xmlns:a16="http://schemas.microsoft.com/office/drawing/2014/main" id="{C122260C-D7B7-3424-49A2-65F7518D3671}"/>
              </a:ext>
            </a:extLst>
          </p:cNvPr>
          <p:cNvPicPr>
            <a:picLocks noChangeAspect="1"/>
          </p:cNvPicPr>
          <p:nvPr/>
        </p:nvPicPr>
        <p:blipFill>
          <a:blip r:embed="rId5"/>
          <a:stretch>
            <a:fillRect/>
          </a:stretch>
        </p:blipFill>
        <p:spPr>
          <a:xfrm>
            <a:off x="502570" y="3407524"/>
            <a:ext cx="2076885" cy="2244151"/>
          </a:xfrm>
          <a:prstGeom prst="rect">
            <a:avLst/>
          </a:prstGeom>
        </p:spPr>
      </p:pic>
      <p:pic>
        <p:nvPicPr>
          <p:cNvPr id="9" name="Grafik 8" descr="Nahaufnahme von erhobenen Händen im Klassenzimmer">
            <a:extLst>
              <a:ext uri="{FF2B5EF4-FFF2-40B4-BE49-F238E27FC236}">
                <a16:creationId xmlns:a16="http://schemas.microsoft.com/office/drawing/2014/main" id="{96877D80-30ED-2D2C-DC33-ED3D6AE00B22}"/>
              </a:ext>
            </a:extLst>
          </p:cNvPr>
          <p:cNvPicPr>
            <a:picLocks noChangeAspect="1"/>
          </p:cNvPicPr>
          <p:nvPr/>
        </p:nvPicPr>
        <p:blipFill>
          <a:blip r:embed="rId6"/>
          <a:stretch>
            <a:fillRect/>
          </a:stretch>
        </p:blipFill>
        <p:spPr>
          <a:xfrm>
            <a:off x="2832877" y="3413825"/>
            <a:ext cx="2831075" cy="1887383"/>
          </a:xfrm>
          <a:prstGeom prst="rect">
            <a:avLst/>
          </a:prstGeom>
        </p:spPr>
      </p:pic>
    </p:spTree>
    <p:extLst>
      <p:ext uri="{BB962C8B-B14F-4D97-AF65-F5344CB8AC3E}">
        <p14:creationId xmlns:p14="http://schemas.microsoft.com/office/powerpoint/2010/main" val="3175196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6C4DA-7B22-F7B4-CE18-6D574AAF7F28}"/>
              </a:ext>
            </a:extLst>
          </p:cNvPr>
          <p:cNvSpPr>
            <a:spLocks noGrp="1"/>
          </p:cNvSpPr>
          <p:nvPr>
            <p:ph type="title"/>
          </p:nvPr>
        </p:nvSpPr>
        <p:spPr>
          <a:xfrm>
            <a:off x="334962" y="333374"/>
            <a:ext cx="8640000" cy="997406"/>
          </a:xfrm>
        </p:spPr>
        <p:txBody>
          <a:bodyPr/>
          <a:lstStyle/>
          <a:p>
            <a:r>
              <a:rPr lang="de-DE" sz="5400" dirty="0"/>
              <a:t>INHALT</a:t>
            </a:r>
            <a:endParaRPr lang="de-CH" dirty="0"/>
          </a:p>
        </p:txBody>
      </p:sp>
      <p:sp>
        <p:nvSpPr>
          <p:cNvPr id="3" name="Textplatzhalter 2">
            <a:extLst>
              <a:ext uri="{FF2B5EF4-FFF2-40B4-BE49-F238E27FC236}">
                <a16:creationId xmlns:a16="http://schemas.microsoft.com/office/drawing/2014/main" id="{5957BFF6-AB50-611B-CD5C-BB459528351C}"/>
              </a:ext>
            </a:extLst>
          </p:cNvPr>
          <p:cNvSpPr>
            <a:spLocks noGrp="1"/>
          </p:cNvSpPr>
          <p:nvPr>
            <p:ph type="body" idx="4294967295"/>
          </p:nvPr>
        </p:nvSpPr>
        <p:spPr>
          <a:xfrm>
            <a:off x="334963" y="1330780"/>
            <a:ext cx="11960451" cy="4859708"/>
          </a:xfrm>
        </p:spPr>
        <p:txBody>
          <a:bodyPr/>
          <a:lstStyle/>
          <a:p>
            <a:pPr marL="457200" indent="-457200">
              <a:buFont typeface="+mj-lt"/>
              <a:buAutoNum type="arabicPeriod"/>
            </a:pPr>
            <a:r>
              <a:rPr lang="de-CH" dirty="0"/>
              <a:t>Was ist Talentförderung Plus?</a:t>
            </a:r>
          </a:p>
          <a:p>
            <a:pPr marL="457200" indent="-457200">
              <a:buFont typeface="+mj-lt"/>
              <a:buAutoNum type="arabicPeriod"/>
            </a:pPr>
            <a:r>
              <a:rPr lang="de-CH" dirty="0"/>
              <a:t>Warum lohnt sich Talentförderung für alle?</a:t>
            </a:r>
          </a:p>
          <a:p>
            <a:pPr marL="457200" indent="-457200">
              <a:buFont typeface="+mj-lt"/>
              <a:buAutoNum type="arabicPeriod"/>
            </a:pPr>
            <a:r>
              <a:rPr lang="de-CH" dirty="0"/>
              <a:t>Wer ist ein Talent?</a:t>
            </a:r>
          </a:p>
          <a:p>
            <a:pPr marL="457200" indent="-457200">
              <a:buFont typeface="+mj-lt"/>
              <a:buAutoNum type="arabicPeriod"/>
            </a:pPr>
            <a:r>
              <a:rPr lang="de-CH" dirty="0"/>
              <a:t>Wie fördern Sie Talente in der Lehre? Ein paar Beispiele</a:t>
            </a:r>
          </a:p>
          <a:p>
            <a:pPr marL="457200" indent="-457200">
              <a:buFont typeface="+mj-lt"/>
              <a:buAutoNum type="arabicPeriod"/>
            </a:pPr>
            <a:r>
              <a:rPr lang="de-CH" dirty="0"/>
              <a:t>Wie weiter nach der Lehre?</a:t>
            </a:r>
          </a:p>
          <a:p>
            <a:pPr marL="457200" indent="-457200">
              <a:buFont typeface="+mj-lt"/>
              <a:buAutoNum type="arabicPeriod"/>
            </a:pPr>
            <a:r>
              <a:rPr lang="de-CH" dirty="0"/>
              <a:t>Gibt es Förderbeiträge?</a:t>
            </a:r>
          </a:p>
        </p:txBody>
      </p:sp>
      <p:sp>
        <p:nvSpPr>
          <p:cNvPr id="4" name="Datumsplatzhalter 3">
            <a:extLst>
              <a:ext uri="{FF2B5EF4-FFF2-40B4-BE49-F238E27FC236}">
                <a16:creationId xmlns:a16="http://schemas.microsoft.com/office/drawing/2014/main" id="{73DA4102-7AA0-1843-C04E-9CF3AD2289C5}"/>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6" name="Foliennummernplatzhalter 5">
            <a:extLst>
              <a:ext uri="{FF2B5EF4-FFF2-40B4-BE49-F238E27FC236}">
                <a16:creationId xmlns:a16="http://schemas.microsoft.com/office/drawing/2014/main" id="{87CA375F-66A0-BC76-210F-5E8A4AED59DB}"/>
              </a:ext>
            </a:extLst>
          </p:cNvPr>
          <p:cNvSpPr>
            <a:spLocks noGrp="1"/>
          </p:cNvSpPr>
          <p:nvPr>
            <p:ph type="sldNum" sz="quarter" idx="12"/>
          </p:nvPr>
        </p:nvSpPr>
        <p:spPr/>
        <p:txBody>
          <a:bodyPr/>
          <a:lstStyle/>
          <a:p>
            <a:fld id="{64954DA5-E48E-4843-B9BF-007E65AECBB7}" type="slidenum">
              <a:rPr lang="en-GB" smtClean="0"/>
              <a:t>2</a:t>
            </a:fld>
            <a:endParaRPr lang="en-GB"/>
          </a:p>
        </p:txBody>
      </p:sp>
    </p:spTree>
    <p:extLst>
      <p:ext uri="{BB962C8B-B14F-4D97-AF65-F5344CB8AC3E}">
        <p14:creationId xmlns:p14="http://schemas.microsoft.com/office/powerpoint/2010/main" val="961208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C7997-F9C5-2266-ED24-7B2468CE2630}"/>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02CE3DC8-53A8-E6FA-3315-BB8116CA3841}"/>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3" name="Foliennummernplatzhalter 2">
            <a:extLst>
              <a:ext uri="{FF2B5EF4-FFF2-40B4-BE49-F238E27FC236}">
                <a16:creationId xmlns:a16="http://schemas.microsoft.com/office/drawing/2014/main" id="{AC36EA7A-1037-F4CC-2CC7-37CD6C3CEF80}"/>
              </a:ext>
            </a:extLst>
          </p:cNvPr>
          <p:cNvSpPr>
            <a:spLocks noGrp="1"/>
          </p:cNvSpPr>
          <p:nvPr>
            <p:ph type="sldNum" sz="quarter" idx="12"/>
          </p:nvPr>
        </p:nvSpPr>
        <p:spPr/>
        <p:txBody>
          <a:bodyPr/>
          <a:lstStyle/>
          <a:p>
            <a:fld id="{64954DA5-E48E-4843-B9BF-007E65AECBB7}" type="slidenum">
              <a:rPr lang="en-GB" smtClean="0"/>
              <a:t>20</a:t>
            </a:fld>
            <a:endParaRPr lang="en-GB"/>
          </a:p>
        </p:txBody>
      </p:sp>
      <p:sp>
        <p:nvSpPr>
          <p:cNvPr id="4" name="Titel 3">
            <a:extLst>
              <a:ext uri="{FF2B5EF4-FFF2-40B4-BE49-F238E27FC236}">
                <a16:creationId xmlns:a16="http://schemas.microsoft.com/office/drawing/2014/main" id="{4DB7F324-FE9D-973A-119D-346B1A15670B}"/>
              </a:ext>
            </a:extLst>
          </p:cNvPr>
          <p:cNvSpPr>
            <a:spLocks noGrp="1"/>
          </p:cNvSpPr>
          <p:nvPr>
            <p:ph type="title"/>
          </p:nvPr>
        </p:nvSpPr>
        <p:spPr>
          <a:xfrm>
            <a:off x="519320" y="4193390"/>
            <a:ext cx="11193304" cy="601980"/>
          </a:xfrm>
        </p:spPr>
        <p:txBody>
          <a:bodyPr/>
          <a:lstStyle/>
          <a:p>
            <a:r>
              <a:rPr lang="de-CH" b="0" dirty="0"/>
              <a:t>Wie weiter nach der Lehre?</a:t>
            </a:r>
          </a:p>
        </p:txBody>
      </p:sp>
      <p:sp>
        <p:nvSpPr>
          <p:cNvPr id="5" name="Textplatzhalter 4">
            <a:extLst>
              <a:ext uri="{FF2B5EF4-FFF2-40B4-BE49-F238E27FC236}">
                <a16:creationId xmlns:a16="http://schemas.microsoft.com/office/drawing/2014/main" id="{D5A04084-4A07-F2B2-DDA6-644BE4F7DE71}"/>
              </a:ext>
            </a:extLst>
          </p:cNvPr>
          <p:cNvSpPr>
            <a:spLocks noGrp="1"/>
          </p:cNvSpPr>
          <p:nvPr>
            <p:ph type="body" sz="quarter" idx="13"/>
          </p:nvPr>
        </p:nvSpPr>
        <p:spPr/>
        <p:txBody>
          <a:bodyPr/>
          <a:lstStyle/>
          <a:p>
            <a:r>
              <a:rPr lang="de-CH" dirty="0"/>
              <a:t>05</a:t>
            </a:r>
          </a:p>
        </p:txBody>
      </p:sp>
    </p:spTree>
    <p:extLst>
      <p:ext uri="{BB962C8B-B14F-4D97-AF65-F5344CB8AC3E}">
        <p14:creationId xmlns:p14="http://schemas.microsoft.com/office/powerpoint/2010/main" val="17422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0FD0D-293A-97E6-BFDF-9364C9100E23}"/>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25FD317A-9655-2916-C619-6E74C5525556}"/>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E7BA237E-269D-3897-4617-C39A49394291}"/>
              </a:ext>
            </a:extLst>
          </p:cNvPr>
          <p:cNvSpPr>
            <a:spLocks noGrp="1"/>
          </p:cNvSpPr>
          <p:nvPr>
            <p:ph type="sldNum" sz="quarter" idx="12"/>
          </p:nvPr>
        </p:nvSpPr>
        <p:spPr/>
        <p:txBody>
          <a:bodyPr/>
          <a:lstStyle/>
          <a:p>
            <a:fld id="{64954DA5-E48E-4843-B9BF-007E65AECBB7}" type="slidenum">
              <a:rPr lang="en-GB" smtClean="0"/>
              <a:t>21</a:t>
            </a:fld>
            <a:endParaRPr lang="en-GB"/>
          </a:p>
        </p:txBody>
      </p:sp>
      <p:sp>
        <p:nvSpPr>
          <p:cNvPr id="5" name="Titel 4">
            <a:extLst>
              <a:ext uri="{FF2B5EF4-FFF2-40B4-BE49-F238E27FC236}">
                <a16:creationId xmlns:a16="http://schemas.microsoft.com/office/drawing/2014/main" id="{6BF7CC90-C990-864F-8205-2B75BCE6F748}"/>
              </a:ext>
            </a:extLst>
          </p:cNvPr>
          <p:cNvSpPr>
            <a:spLocks noGrp="1"/>
          </p:cNvSpPr>
          <p:nvPr>
            <p:ph type="title"/>
          </p:nvPr>
        </p:nvSpPr>
        <p:spPr>
          <a:xfrm>
            <a:off x="519320" y="518222"/>
            <a:ext cx="9897855" cy="1182586"/>
          </a:xfrm>
        </p:spPr>
        <p:txBody>
          <a:bodyPr/>
          <a:lstStyle/>
          <a:p>
            <a:r>
              <a:rPr lang="de-CH" dirty="0"/>
              <a:t>Anbindung:</a:t>
            </a:r>
            <a:br>
              <a:rPr lang="de-CH" dirty="0"/>
            </a:br>
            <a:r>
              <a:rPr lang="de-CH" dirty="0"/>
              <a:t>Wie weiter nach der Lehre?</a:t>
            </a:r>
          </a:p>
        </p:txBody>
      </p:sp>
      <p:sp>
        <p:nvSpPr>
          <p:cNvPr id="11" name="Textfeld 10">
            <a:extLst>
              <a:ext uri="{FF2B5EF4-FFF2-40B4-BE49-F238E27FC236}">
                <a16:creationId xmlns:a16="http://schemas.microsoft.com/office/drawing/2014/main" id="{6E53F8E3-97A5-F82D-5346-4DE83279432F}"/>
              </a:ext>
            </a:extLst>
          </p:cNvPr>
          <p:cNvSpPr txBox="1"/>
          <p:nvPr/>
        </p:nvSpPr>
        <p:spPr>
          <a:xfrm>
            <a:off x="5663952" y="3366969"/>
            <a:ext cx="6336704" cy="1631216"/>
          </a:xfrm>
          <a:prstGeom prst="rect">
            <a:avLst/>
          </a:prstGeom>
          <a:noFill/>
        </p:spPr>
        <p:txBody>
          <a:bodyPr wrap="square">
            <a:spAutoFit/>
          </a:bodyPr>
          <a:lstStyle/>
          <a:p>
            <a:r>
              <a:rPr lang="de-CH" sz="2000" dirty="0">
                <a:latin typeface="Arial" panose="020B0604020202020204" pitchFamily="34" charset="0"/>
                <a:cs typeface="Arial" panose="020B0604020202020204" pitchFamily="34" charset="0"/>
              </a:rPr>
              <a:t>Strategien zur Bindung junger Talente nach der Lehre:</a:t>
            </a:r>
          </a:p>
          <a:p>
            <a:endParaRPr lang="de-CH"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Welches sind die Bindungsfaktoren?</a:t>
            </a:r>
          </a:p>
          <a:p>
            <a:pPr marL="342900"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Was wirkt bei den Generationen Z oder Alpha?</a:t>
            </a:r>
          </a:p>
          <a:p>
            <a:pPr marL="342900" indent="-342900">
              <a:buFont typeface="Arial" panose="020B0604020202020204" pitchFamily="34" charset="0"/>
              <a:buChar char="•"/>
            </a:pPr>
            <a:r>
              <a:rPr lang="de-CH" sz="2000" dirty="0">
                <a:latin typeface="Arial" panose="020B0604020202020204" pitchFamily="34" charset="0"/>
                <a:cs typeface="Arial" panose="020B0604020202020204" pitchFamily="34" charset="0"/>
              </a:rPr>
              <a:t>Was ist eine attraktive Arbeitsumgebung?</a:t>
            </a:r>
          </a:p>
        </p:txBody>
      </p:sp>
      <p:sp>
        <p:nvSpPr>
          <p:cNvPr id="7" name="Textfeld 6">
            <a:extLst>
              <a:ext uri="{FF2B5EF4-FFF2-40B4-BE49-F238E27FC236}">
                <a16:creationId xmlns:a16="http://schemas.microsoft.com/office/drawing/2014/main" id="{C1E1A40F-2C78-8126-2E0F-1CA555FCC0A9}"/>
              </a:ext>
            </a:extLst>
          </p:cNvPr>
          <p:cNvSpPr txBox="1"/>
          <p:nvPr/>
        </p:nvSpPr>
        <p:spPr>
          <a:xfrm>
            <a:off x="519320" y="1955424"/>
            <a:ext cx="8096960" cy="830997"/>
          </a:xfrm>
          <a:prstGeom prst="rect">
            <a:avLst/>
          </a:prstGeom>
          <a:noFill/>
        </p:spPr>
        <p:txBody>
          <a:bodyPr wrap="square">
            <a:spAutoFit/>
          </a:bodyPr>
          <a:lstStyle/>
          <a:p>
            <a:r>
              <a:rPr lang="de-CH" sz="2400" dirty="0">
                <a:solidFill>
                  <a:srgbClr val="DA896C"/>
                </a:solidFill>
                <a:latin typeface="Arial" panose="020B0604020202020204" pitchFamily="34" charset="0"/>
                <a:cs typeface="Arial" panose="020B0604020202020204" pitchFamily="34" charset="0"/>
              </a:rPr>
              <a:t>Talentförderung ist eine strategische Führungsaufgabe – mit nachhaltiger Wirkung für alle Beteiligten.</a:t>
            </a:r>
          </a:p>
        </p:txBody>
      </p:sp>
      <p:pic>
        <p:nvPicPr>
          <p:cNvPr id="9" name="Grafik 8">
            <a:extLst>
              <a:ext uri="{FF2B5EF4-FFF2-40B4-BE49-F238E27FC236}">
                <a16:creationId xmlns:a16="http://schemas.microsoft.com/office/drawing/2014/main" id="{36E87ACA-8103-3D3E-5A79-E10118C28FF4}"/>
              </a:ext>
            </a:extLst>
          </p:cNvPr>
          <p:cNvPicPr>
            <a:picLocks noChangeAspect="1"/>
          </p:cNvPicPr>
          <p:nvPr/>
        </p:nvPicPr>
        <p:blipFill>
          <a:blip r:embed="rId3"/>
          <a:stretch>
            <a:fillRect/>
          </a:stretch>
        </p:blipFill>
        <p:spPr>
          <a:xfrm>
            <a:off x="540952" y="3041038"/>
            <a:ext cx="4903771" cy="3298740"/>
          </a:xfrm>
          <a:prstGeom prst="rect">
            <a:avLst/>
          </a:prstGeom>
        </p:spPr>
      </p:pic>
    </p:spTree>
    <p:extLst>
      <p:ext uri="{BB962C8B-B14F-4D97-AF65-F5344CB8AC3E}">
        <p14:creationId xmlns:p14="http://schemas.microsoft.com/office/powerpoint/2010/main" val="2851462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4570-EFEF-267A-63A6-2F80A38A5AF0}"/>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3A44E055-C87E-2DAA-3258-9506319EEB22}"/>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3" name="Foliennummernplatzhalter 2">
            <a:extLst>
              <a:ext uri="{FF2B5EF4-FFF2-40B4-BE49-F238E27FC236}">
                <a16:creationId xmlns:a16="http://schemas.microsoft.com/office/drawing/2014/main" id="{71BC4E1F-032D-8021-2AB3-1BD2AD96944E}"/>
              </a:ext>
            </a:extLst>
          </p:cNvPr>
          <p:cNvSpPr>
            <a:spLocks noGrp="1"/>
          </p:cNvSpPr>
          <p:nvPr>
            <p:ph type="sldNum" sz="quarter" idx="12"/>
          </p:nvPr>
        </p:nvSpPr>
        <p:spPr/>
        <p:txBody>
          <a:bodyPr/>
          <a:lstStyle/>
          <a:p>
            <a:fld id="{64954DA5-E48E-4843-B9BF-007E65AECBB7}" type="slidenum">
              <a:rPr lang="en-GB" smtClean="0"/>
              <a:t>22</a:t>
            </a:fld>
            <a:endParaRPr lang="en-GB"/>
          </a:p>
        </p:txBody>
      </p:sp>
      <p:sp>
        <p:nvSpPr>
          <p:cNvPr id="4" name="Titel 3">
            <a:extLst>
              <a:ext uri="{FF2B5EF4-FFF2-40B4-BE49-F238E27FC236}">
                <a16:creationId xmlns:a16="http://schemas.microsoft.com/office/drawing/2014/main" id="{F7DD5696-EB78-6AD3-4EB0-BDD4D02AD061}"/>
              </a:ext>
            </a:extLst>
          </p:cNvPr>
          <p:cNvSpPr>
            <a:spLocks noGrp="1"/>
          </p:cNvSpPr>
          <p:nvPr>
            <p:ph type="title"/>
          </p:nvPr>
        </p:nvSpPr>
        <p:spPr>
          <a:xfrm>
            <a:off x="519320" y="4193390"/>
            <a:ext cx="11193304" cy="601980"/>
          </a:xfrm>
        </p:spPr>
        <p:txBody>
          <a:bodyPr/>
          <a:lstStyle/>
          <a:p>
            <a:r>
              <a:rPr lang="de-CH" b="0" dirty="0"/>
              <a:t>Gibt es Förderbeiträge?</a:t>
            </a:r>
          </a:p>
        </p:txBody>
      </p:sp>
      <p:sp>
        <p:nvSpPr>
          <p:cNvPr id="5" name="Textplatzhalter 4">
            <a:extLst>
              <a:ext uri="{FF2B5EF4-FFF2-40B4-BE49-F238E27FC236}">
                <a16:creationId xmlns:a16="http://schemas.microsoft.com/office/drawing/2014/main" id="{6E3A5BB6-E5F8-F0A3-AA91-C1BBFEC68AC5}"/>
              </a:ext>
            </a:extLst>
          </p:cNvPr>
          <p:cNvSpPr>
            <a:spLocks noGrp="1"/>
          </p:cNvSpPr>
          <p:nvPr>
            <p:ph type="body" sz="quarter" idx="13"/>
          </p:nvPr>
        </p:nvSpPr>
        <p:spPr/>
        <p:txBody>
          <a:bodyPr/>
          <a:lstStyle/>
          <a:p>
            <a:r>
              <a:rPr lang="de-CH" dirty="0"/>
              <a:t>06</a:t>
            </a:r>
          </a:p>
        </p:txBody>
      </p:sp>
    </p:spTree>
    <p:extLst>
      <p:ext uri="{BB962C8B-B14F-4D97-AF65-F5344CB8AC3E}">
        <p14:creationId xmlns:p14="http://schemas.microsoft.com/office/powerpoint/2010/main" val="73613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81310-4E1D-6A85-F04B-8618979D386D}"/>
            </a:ext>
          </a:extLst>
        </p:cNvPr>
        <p:cNvGrpSpPr/>
        <p:nvPr/>
      </p:nvGrpSpPr>
      <p:grpSpPr>
        <a:xfrm>
          <a:off x="0" y="0"/>
          <a:ext cx="0" cy="0"/>
          <a:chOff x="0" y="0"/>
          <a:chExt cx="0" cy="0"/>
        </a:xfrm>
      </p:grpSpPr>
      <p:sp>
        <p:nvSpPr>
          <p:cNvPr id="15" name="Inhaltsplatzhalter 4">
            <a:extLst>
              <a:ext uri="{FF2B5EF4-FFF2-40B4-BE49-F238E27FC236}">
                <a16:creationId xmlns:a16="http://schemas.microsoft.com/office/drawing/2014/main" id="{5828433F-1771-A0E2-D9F9-3CB32A2842E9}"/>
              </a:ext>
            </a:extLst>
          </p:cNvPr>
          <p:cNvSpPr txBox="1">
            <a:spLocks/>
          </p:cNvSpPr>
          <p:nvPr/>
        </p:nvSpPr>
        <p:spPr>
          <a:xfrm>
            <a:off x="3790896" y="1556792"/>
            <a:ext cx="5361084" cy="2882031"/>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a:t>Lehrbetriebe und Berufsverbände können beim Berufsbildungsfonds finanzielle Unterstützung beantragen, wenn sie ihre Talente fördern.</a:t>
            </a:r>
            <a:endParaRPr lang="de-CH" dirty="0">
              <a:solidFill>
                <a:srgbClr val="0DFFAA"/>
              </a:solidFill>
            </a:endParaRPr>
          </a:p>
          <a:p>
            <a:pPr marL="0" indent="0">
              <a:buFont typeface="Arial" panose="020B0604020202020204" pitchFamily="34" charset="0"/>
              <a:buNone/>
            </a:pPr>
            <a:endParaRPr lang="de-DE" dirty="0"/>
          </a:p>
          <a:p>
            <a:pPr marL="0" indent="0">
              <a:buFont typeface="Arial" panose="020B0604020202020204" pitchFamily="34" charset="0"/>
              <a:buNone/>
            </a:pPr>
            <a:r>
              <a:rPr lang="de-DE" dirty="0"/>
              <a:t>Infos und Formulare:</a:t>
            </a:r>
          </a:p>
        </p:txBody>
      </p:sp>
      <p:sp>
        <p:nvSpPr>
          <p:cNvPr id="2" name="Datumsplatzhalter 1">
            <a:extLst>
              <a:ext uri="{FF2B5EF4-FFF2-40B4-BE49-F238E27FC236}">
                <a16:creationId xmlns:a16="http://schemas.microsoft.com/office/drawing/2014/main" id="{042823AB-B20E-F2CC-D755-165B93FC03A7}"/>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AB2CC9C8-4EDB-1233-C8D1-189D423E130B}"/>
              </a:ext>
            </a:extLst>
          </p:cNvPr>
          <p:cNvSpPr>
            <a:spLocks noGrp="1"/>
          </p:cNvSpPr>
          <p:nvPr>
            <p:ph type="sldNum" sz="quarter" idx="12"/>
          </p:nvPr>
        </p:nvSpPr>
        <p:spPr/>
        <p:txBody>
          <a:bodyPr/>
          <a:lstStyle/>
          <a:p>
            <a:fld id="{64954DA5-E48E-4843-B9BF-007E65AECBB7}" type="slidenum">
              <a:rPr lang="en-GB" smtClean="0"/>
              <a:t>23</a:t>
            </a:fld>
            <a:endParaRPr lang="en-GB"/>
          </a:p>
        </p:txBody>
      </p:sp>
      <p:sp>
        <p:nvSpPr>
          <p:cNvPr id="5" name="Titel 4">
            <a:extLst>
              <a:ext uri="{FF2B5EF4-FFF2-40B4-BE49-F238E27FC236}">
                <a16:creationId xmlns:a16="http://schemas.microsoft.com/office/drawing/2014/main" id="{4EEF2526-7560-393F-3708-2090DAD147CB}"/>
              </a:ext>
            </a:extLst>
          </p:cNvPr>
          <p:cNvSpPr>
            <a:spLocks noGrp="1"/>
          </p:cNvSpPr>
          <p:nvPr>
            <p:ph type="title"/>
          </p:nvPr>
        </p:nvSpPr>
        <p:spPr/>
        <p:txBody>
          <a:bodyPr/>
          <a:lstStyle/>
          <a:p>
            <a:r>
              <a:rPr lang="de-CH" dirty="0"/>
              <a:t>Förderbeiträge </a:t>
            </a:r>
          </a:p>
        </p:txBody>
      </p:sp>
      <p:pic>
        <p:nvPicPr>
          <p:cNvPr id="6" name="Grafik 5" descr="Monitor mit einfarbiger Füllung">
            <a:extLst>
              <a:ext uri="{FF2B5EF4-FFF2-40B4-BE49-F238E27FC236}">
                <a16:creationId xmlns:a16="http://schemas.microsoft.com/office/drawing/2014/main" id="{943B50D0-ED77-64E5-3756-13D0A31D44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08168" y="2428877"/>
            <a:ext cx="4464496" cy="4464496"/>
          </a:xfrm>
          <a:prstGeom prst="rect">
            <a:avLst/>
          </a:prstGeom>
        </p:spPr>
      </p:pic>
      <p:pic>
        <p:nvPicPr>
          <p:cNvPr id="1026" name="Picture 2" descr="Neue Banknoten in der Schweiz: SNB plant mit Wettbewerb neue Serie">
            <a:extLst>
              <a:ext uri="{FF2B5EF4-FFF2-40B4-BE49-F238E27FC236}">
                <a16:creationId xmlns:a16="http://schemas.microsoft.com/office/drawing/2014/main" id="{C7A743BB-1FCA-0BA1-2E30-8D3D1CAD4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20" y="1556792"/>
            <a:ext cx="302433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39A7663-D877-584F-656D-41A45CE8DE6A}"/>
              </a:ext>
            </a:extLst>
          </p:cNvPr>
          <p:cNvPicPr>
            <a:picLocks noChangeAspect="1"/>
          </p:cNvPicPr>
          <p:nvPr/>
        </p:nvPicPr>
        <p:blipFill>
          <a:blip r:embed="rId5"/>
          <a:stretch>
            <a:fillRect/>
          </a:stretch>
        </p:blipFill>
        <p:spPr>
          <a:xfrm>
            <a:off x="8112224" y="3342825"/>
            <a:ext cx="3489768" cy="2102399"/>
          </a:xfrm>
          <a:prstGeom prst="rect">
            <a:avLst/>
          </a:prstGeom>
        </p:spPr>
      </p:pic>
      <p:pic>
        <p:nvPicPr>
          <p:cNvPr id="8" name="Grafik 7">
            <a:extLst>
              <a:ext uri="{FF2B5EF4-FFF2-40B4-BE49-F238E27FC236}">
                <a16:creationId xmlns:a16="http://schemas.microsoft.com/office/drawing/2014/main" id="{D819B32F-03E4-9719-1C2D-E5223B87C6CC}"/>
              </a:ext>
            </a:extLst>
          </p:cNvPr>
          <p:cNvPicPr>
            <a:picLocks noChangeAspect="1"/>
          </p:cNvPicPr>
          <p:nvPr/>
        </p:nvPicPr>
        <p:blipFill>
          <a:blip r:embed="rId6"/>
          <a:stretch>
            <a:fillRect/>
          </a:stretch>
        </p:blipFill>
        <p:spPr>
          <a:xfrm>
            <a:off x="3863752" y="4323554"/>
            <a:ext cx="2016224" cy="2016224"/>
          </a:xfrm>
          <a:prstGeom prst="rect">
            <a:avLst/>
          </a:prstGeom>
        </p:spPr>
      </p:pic>
    </p:spTree>
    <p:extLst>
      <p:ext uri="{BB962C8B-B14F-4D97-AF65-F5344CB8AC3E}">
        <p14:creationId xmlns:p14="http://schemas.microsoft.com/office/powerpoint/2010/main" val="3822303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B953A77-9F13-439B-A944-B1F6F2486A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DC21F-1ED3-874F-AEE1-37D37908E6A3}" type="datetime1">
              <a:rPr kumimoji="0" lang="de-CH" sz="900" b="0" i="0" u="none" strike="noStrike" kern="1200" cap="none" spc="0" normalizeH="0" baseline="0" noProof="0" smtClean="0">
                <a:ln>
                  <a:noFill/>
                </a:ln>
                <a:solidFill>
                  <a:srgbClr val="203767"/>
                </a:solidFill>
                <a:effectLst/>
                <a:uLnTx/>
                <a:uFillTx/>
                <a:latin typeface="Catamaran" pitchFamily="2" charset="77"/>
                <a:ea typeface="+mn-ea"/>
                <a:cs typeface="Catamaran"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30.06.2026</a:t>
            </a:fld>
            <a:endParaRPr kumimoji="0" lang="en-GB" sz="900" b="0" i="0" u="none" strike="noStrike" kern="1200" cap="none" spc="0" normalizeH="0" baseline="0" noProof="0">
              <a:ln>
                <a:noFill/>
              </a:ln>
              <a:solidFill>
                <a:srgbClr val="203767"/>
              </a:solidFill>
              <a:effectLst/>
              <a:uLnTx/>
              <a:uFillTx/>
              <a:latin typeface="Catamaran" pitchFamily="2" charset="77"/>
              <a:ea typeface="+mn-ea"/>
              <a:cs typeface="Catamaran" pitchFamily="2" charset="77"/>
            </a:endParaRPr>
          </a:p>
        </p:txBody>
      </p:sp>
      <p:sp>
        <p:nvSpPr>
          <p:cNvPr id="6" name="Foliennummernplatzhalter 5">
            <a:extLst>
              <a:ext uri="{FF2B5EF4-FFF2-40B4-BE49-F238E27FC236}">
                <a16:creationId xmlns:a16="http://schemas.microsoft.com/office/drawing/2014/main" id="{F252384A-60D8-4B2F-A715-F43B691764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54DA5-E48E-4843-B9BF-007E65AECBB7}" type="slidenum">
              <a:rPr kumimoji="0" lang="en-GB" sz="900" b="0" i="0" u="none" strike="noStrike" kern="1200" cap="none" spc="0" normalizeH="0" baseline="0" noProof="0" smtClean="0">
                <a:ln>
                  <a:noFill/>
                </a:ln>
                <a:solidFill>
                  <a:srgbClr val="203767"/>
                </a:solidFill>
                <a:effectLst/>
                <a:uLnTx/>
                <a:uFillTx/>
                <a:latin typeface="Catamaran" pitchFamily="2" charset="77"/>
                <a:ea typeface="+mn-ea"/>
                <a:cs typeface="Catamaran"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a:ln>
                <a:noFill/>
              </a:ln>
              <a:solidFill>
                <a:srgbClr val="203767"/>
              </a:solidFill>
              <a:effectLst/>
              <a:uLnTx/>
              <a:uFillTx/>
              <a:latin typeface="Catamaran" pitchFamily="2" charset="77"/>
              <a:ea typeface="+mn-ea"/>
              <a:cs typeface="Catamaran" pitchFamily="2" charset="77"/>
            </a:endParaRPr>
          </a:p>
        </p:txBody>
      </p:sp>
      <p:sp>
        <p:nvSpPr>
          <p:cNvPr id="7" name="Titel 1">
            <a:extLst>
              <a:ext uri="{FF2B5EF4-FFF2-40B4-BE49-F238E27FC236}">
                <a16:creationId xmlns:a16="http://schemas.microsoft.com/office/drawing/2014/main" id="{DAEE9FEB-3914-4B95-BF49-F969DE562FC8}"/>
              </a:ext>
            </a:extLst>
          </p:cNvPr>
          <p:cNvSpPr txBox="1">
            <a:spLocks/>
          </p:cNvSpPr>
          <p:nvPr/>
        </p:nvSpPr>
        <p:spPr>
          <a:xfrm>
            <a:off x="334963" y="461456"/>
            <a:ext cx="10230064" cy="6632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chemeClr val="tx1"/>
                </a:solidFill>
                <a:latin typeface="Catamaran" pitchFamily="2" charset="77"/>
                <a:ea typeface="+mj-ea"/>
                <a:cs typeface="Catamaran" pitchFamily="2" charset="77"/>
              </a:defRPr>
            </a:lvl1pPr>
          </a:lstStyle>
          <a:p>
            <a:r>
              <a:rPr lang="de-DE" b="0" dirty="0"/>
              <a:t>FOLGEN SIE </a:t>
            </a:r>
            <a:r>
              <a:rPr lang="de-DE" b="0"/>
              <a:t>UNS AUF </a:t>
            </a:r>
            <a:r>
              <a:rPr lang="de-DE" dirty="0"/>
              <a:t>SOCIAL MEDIA</a:t>
            </a:r>
          </a:p>
        </p:txBody>
      </p:sp>
      <p:pic>
        <p:nvPicPr>
          <p:cNvPr id="9" name="Grafik 8">
            <a:extLst>
              <a:ext uri="{FF2B5EF4-FFF2-40B4-BE49-F238E27FC236}">
                <a16:creationId xmlns:a16="http://schemas.microsoft.com/office/drawing/2014/main" id="{0C8EE347-ECC8-4B46-883D-8862B5E7AE7D}"/>
              </a:ext>
            </a:extLst>
          </p:cNvPr>
          <p:cNvPicPr>
            <a:picLocks noChangeAspect="1"/>
          </p:cNvPicPr>
          <p:nvPr/>
        </p:nvPicPr>
        <p:blipFill>
          <a:blip r:embed="rId3"/>
          <a:stretch>
            <a:fillRect/>
          </a:stretch>
        </p:blipFill>
        <p:spPr>
          <a:xfrm>
            <a:off x="334963" y="1159005"/>
            <a:ext cx="4224469" cy="4143893"/>
          </a:xfrm>
          <a:prstGeom prst="rect">
            <a:avLst/>
          </a:prstGeom>
        </p:spPr>
      </p:pic>
      <p:pic>
        <p:nvPicPr>
          <p:cNvPr id="11" name="Grafik 10">
            <a:extLst>
              <a:ext uri="{FF2B5EF4-FFF2-40B4-BE49-F238E27FC236}">
                <a16:creationId xmlns:a16="http://schemas.microsoft.com/office/drawing/2014/main" id="{0B110A83-E46C-4F62-86D5-7E93BAB5C1CA}"/>
              </a:ext>
            </a:extLst>
          </p:cNvPr>
          <p:cNvPicPr>
            <a:picLocks noChangeAspect="1"/>
          </p:cNvPicPr>
          <p:nvPr/>
        </p:nvPicPr>
        <p:blipFill>
          <a:blip r:embed="rId4"/>
          <a:stretch>
            <a:fillRect/>
          </a:stretch>
        </p:blipFill>
        <p:spPr>
          <a:xfrm>
            <a:off x="4656000" y="1124533"/>
            <a:ext cx="4224469" cy="4178365"/>
          </a:xfrm>
          <a:prstGeom prst="rect">
            <a:avLst/>
          </a:prstGeom>
        </p:spPr>
      </p:pic>
      <p:pic>
        <p:nvPicPr>
          <p:cNvPr id="13" name="Grafik 12">
            <a:extLst>
              <a:ext uri="{FF2B5EF4-FFF2-40B4-BE49-F238E27FC236}">
                <a16:creationId xmlns:a16="http://schemas.microsoft.com/office/drawing/2014/main" id="{C8A11DD3-0705-E7DA-C703-694FA166B3D3}"/>
              </a:ext>
            </a:extLst>
          </p:cNvPr>
          <p:cNvPicPr>
            <a:picLocks noChangeAspect="1"/>
          </p:cNvPicPr>
          <p:nvPr/>
        </p:nvPicPr>
        <p:blipFill>
          <a:blip r:embed="rId5"/>
          <a:stretch>
            <a:fillRect/>
          </a:stretch>
        </p:blipFill>
        <p:spPr>
          <a:xfrm>
            <a:off x="7195911" y="4827293"/>
            <a:ext cx="1432684" cy="1438781"/>
          </a:xfrm>
          <a:prstGeom prst="rect">
            <a:avLst/>
          </a:prstGeom>
        </p:spPr>
      </p:pic>
      <p:pic>
        <p:nvPicPr>
          <p:cNvPr id="15" name="Grafik 14">
            <a:extLst>
              <a:ext uri="{FF2B5EF4-FFF2-40B4-BE49-F238E27FC236}">
                <a16:creationId xmlns:a16="http://schemas.microsoft.com/office/drawing/2014/main" id="{2039BF84-4EB4-A7D8-210F-8D00B015039F}"/>
              </a:ext>
            </a:extLst>
          </p:cNvPr>
          <p:cNvPicPr>
            <a:picLocks noChangeAspect="1"/>
          </p:cNvPicPr>
          <p:nvPr/>
        </p:nvPicPr>
        <p:blipFill>
          <a:blip r:embed="rId6"/>
          <a:stretch>
            <a:fillRect/>
          </a:stretch>
        </p:blipFill>
        <p:spPr>
          <a:xfrm>
            <a:off x="8880469" y="4793477"/>
            <a:ext cx="1432684" cy="1438781"/>
          </a:xfrm>
          <a:prstGeom prst="rect">
            <a:avLst/>
          </a:prstGeom>
        </p:spPr>
      </p:pic>
      <p:pic>
        <p:nvPicPr>
          <p:cNvPr id="17" name="Grafik 16">
            <a:extLst>
              <a:ext uri="{FF2B5EF4-FFF2-40B4-BE49-F238E27FC236}">
                <a16:creationId xmlns:a16="http://schemas.microsoft.com/office/drawing/2014/main" id="{02B471AD-120C-DF08-04DC-579941F160AE}"/>
              </a:ext>
            </a:extLst>
          </p:cNvPr>
          <p:cNvPicPr>
            <a:picLocks noChangeAspect="1"/>
          </p:cNvPicPr>
          <p:nvPr/>
        </p:nvPicPr>
        <p:blipFill>
          <a:blip r:embed="rId7"/>
          <a:stretch>
            <a:fillRect/>
          </a:stretch>
        </p:blipFill>
        <p:spPr>
          <a:xfrm>
            <a:off x="10565027" y="4797152"/>
            <a:ext cx="1438781" cy="1438781"/>
          </a:xfrm>
          <a:prstGeom prst="rect">
            <a:avLst/>
          </a:prstGeom>
        </p:spPr>
      </p:pic>
      <p:pic>
        <p:nvPicPr>
          <p:cNvPr id="5" name="Grafik 4">
            <a:extLst>
              <a:ext uri="{FF2B5EF4-FFF2-40B4-BE49-F238E27FC236}">
                <a16:creationId xmlns:a16="http://schemas.microsoft.com/office/drawing/2014/main" id="{7EA1772D-7D88-321E-4085-5569964ACF23}"/>
              </a:ext>
            </a:extLst>
          </p:cNvPr>
          <p:cNvPicPr>
            <a:picLocks noChangeAspect="1"/>
          </p:cNvPicPr>
          <p:nvPr/>
        </p:nvPicPr>
        <p:blipFill>
          <a:blip r:embed="rId8"/>
          <a:stretch>
            <a:fillRect/>
          </a:stretch>
        </p:blipFill>
        <p:spPr>
          <a:xfrm>
            <a:off x="9763957" y="1901172"/>
            <a:ext cx="2093218" cy="2093218"/>
          </a:xfrm>
          <a:prstGeom prst="rect">
            <a:avLst/>
          </a:prstGeom>
        </p:spPr>
      </p:pic>
      <p:sp>
        <p:nvSpPr>
          <p:cNvPr id="2" name="Textfeld 1">
            <a:hlinkClick r:id="rId9"/>
            <a:extLst>
              <a:ext uri="{FF2B5EF4-FFF2-40B4-BE49-F238E27FC236}">
                <a16:creationId xmlns:a16="http://schemas.microsoft.com/office/drawing/2014/main" id="{BD87901B-E581-3640-D500-F15FDC4BA514}"/>
              </a:ext>
            </a:extLst>
          </p:cNvPr>
          <p:cNvSpPr txBox="1"/>
          <p:nvPr/>
        </p:nvSpPr>
        <p:spPr>
          <a:xfrm>
            <a:off x="9779250" y="4022764"/>
            <a:ext cx="1836204" cy="369332"/>
          </a:xfrm>
          <a:prstGeom prst="rect">
            <a:avLst/>
          </a:prstGeom>
          <a:noFill/>
        </p:spPr>
        <p:txBody>
          <a:bodyPr wrap="square" rtlCol="0">
            <a:spAutoFit/>
          </a:bodyPr>
          <a:lstStyle/>
          <a:p>
            <a:r>
              <a:rPr lang="de-CH" dirty="0">
                <a:solidFill>
                  <a:schemeClr val="bg1"/>
                </a:solidFill>
                <a:latin typeface="Arial Black" panose="020B0A04020102020204" pitchFamily="34" charset="0"/>
                <a:hlinkClick r:id="rId10"/>
              </a:rPr>
              <a:t>zh.ch/tfplus</a:t>
            </a:r>
            <a:endParaRPr lang="de-CH"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725973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E56A905-A795-3005-4597-7D84BA4FA5E0}"/>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3" name="Foliennummernplatzhalter 2">
            <a:extLst>
              <a:ext uri="{FF2B5EF4-FFF2-40B4-BE49-F238E27FC236}">
                <a16:creationId xmlns:a16="http://schemas.microsoft.com/office/drawing/2014/main" id="{BCB1D919-7770-EA81-527A-51BC7B470F7C}"/>
              </a:ext>
            </a:extLst>
          </p:cNvPr>
          <p:cNvSpPr>
            <a:spLocks noGrp="1"/>
          </p:cNvSpPr>
          <p:nvPr>
            <p:ph type="sldNum" sz="quarter" idx="12"/>
          </p:nvPr>
        </p:nvSpPr>
        <p:spPr/>
        <p:txBody>
          <a:bodyPr/>
          <a:lstStyle/>
          <a:p>
            <a:fld id="{64954DA5-E48E-4843-B9BF-007E65AECBB7}" type="slidenum">
              <a:rPr lang="en-GB" smtClean="0"/>
              <a:t>3</a:t>
            </a:fld>
            <a:endParaRPr lang="en-GB"/>
          </a:p>
        </p:txBody>
      </p:sp>
      <p:sp>
        <p:nvSpPr>
          <p:cNvPr id="4" name="Titel 3">
            <a:extLst>
              <a:ext uri="{FF2B5EF4-FFF2-40B4-BE49-F238E27FC236}">
                <a16:creationId xmlns:a16="http://schemas.microsoft.com/office/drawing/2014/main" id="{6A7FAE9A-8646-B2E2-44B1-76540D60ED62}"/>
              </a:ext>
            </a:extLst>
          </p:cNvPr>
          <p:cNvSpPr>
            <a:spLocks noGrp="1"/>
          </p:cNvSpPr>
          <p:nvPr>
            <p:ph type="title"/>
          </p:nvPr>
        </p:nvSpPr>
        <p:spPr/>
        <p:txBody>
          <a:bodyPr/>
          <a:lstStyle/>
          <a:p>
            <a:r>
              <a:rPr lang="de-CH" dirty="0"/>
              <a:t>Was ist Talentförderung Plus?</a:t>
            </a:r>
            <a:br>
              <a:rPr lang="de-CH" dirty="0"/>
            </a:br>
            <a:endParaRPr lang="de-CH" dirty="0"/>
          </a:p>
        </p:txBody>
      </p:sp>
      <p:sp>
        <p:nvSpPr>
          <p:cNvPr id="5" name="Textplatzhalter 4">
            <a:extLst>
              <a:ext uri="{FF2B5EF4-FFF2-40B4-BE49-F238E27FC236}">
                <a16:creationId xmlns:a16="http://schemas.microsoft.com/office/drawing/2014/main" id="{68A007D5-6363-51A8-C8F4-BCEC817D4F4C}"/>
              </a:ext>
            </a:extLst>
          </p:cNvPr>
          <p:cNvSpPr>
            <a:spLocks noGrp="1"/>
          </p:cNvSpPr>
          <p:nvPr>
            <p:ph type="body" sz="quarter" idx="13"/>
          </p:nvPr>
        </p:nvSpPr>
        <p:spPr/>
        <p:txBody>
          <a:bodyPr/>
          <a:lstStyle/>
          <a:p>
            <a:r>
              <a:rPr lang="de-CH" dirty="0"/>
              <a:t>01</a:t>
            </a:r>
          </a:p>
        </p:txBody>
      </p:sp>
      <p:pic>
        <p:nvPicPr>
          <p:cNvPr id="7" name="Grafik 6">
            <a:extLst>
              <a:ext uri="{FF2B5EF4-FFF2-40B4-BE49-F238E27FC236}">
                <a16:creationId xmlns:a16="http://schemas.microsoft.com/office/drawing/2014/main" id="{BA21D4F6-F97E-ADD9-8A5E-9C0A38DA44A3}"/>
              </a:ext>
            </a:extLst>
          </p:cNvPr>
          <p:cNvPicPr>
            <a:picLocks noChangeAspect="1"/>
          </p:cNvPicPr>
          <p:nvPr/>
        </p:nvPicPr>
        <p:blipFill>
          <a:blip r:embed="rId2"/>
          <a:stretch>
            <a:fillRect/>
          </a:stretch>
        </p:blipFill>
        <p:spPr>
          <a:xfrm>
            <a:off x="288032" y="5628817"/>
            <a:ext cx="3143672" cy="337445"/>
          </a:xfrm>
          <a:prstGeom prst="rect">
            <a:avLst/>
          </a:prstGeom>
        </p:spPr>
      </p:pic>
    </p:spTree>
    <p:extLst>
      <p:ext uri="{BB962C8B-B14F-4D97-AF65-F5344CB8AC3E}">
        <p14:creationId xmlns:p14="http://schemas.microsoft.com/office/powerpoint/2010/main" val="1107493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E5B3D3-4B58-F930-4F99-5EA00B563F0D}"/>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3" name="Foliennummernplatzhalter 2">
            <a:extLst>
              <a:ext uri="{FF2B5EF4-FFF2-40B4-BE49-F238E27FC236}">
                <a16:creationId xmlns:a16="http://schemas.microsoft.com/office/drawing/2014/main" id="{FE159C5C-0A3A-CE52-19B1-2517B2298699}"/>
              </a:ext>
            </a:extLst>
          </p:cNvPr>
          <p:cNvSpPr>
            <a:spLocks noGrp="1"/>
          </p:cNvSpPr>
          <p:nvPr>
            <p:ph type="sldNum" sz="quarter" idx="12"/>
          </p:nvPr>
        </p:nvSpPr>
        <p:spPr/>
        <p:txBody>
          <a:bodyPr/>
          <a:lstStyle/>
          <a:p>
            <a:fld id="{64954DA5-E48E-4843-B9BF-007E65AECBB7}" type="slidenum">
              <a:rPr lang="en-GB" smtClean="0"/>
              <a:t>4</a:t>
            </a:fld>
            <a:endParaRPr lang="en-GB"/>
          </a:p>
        </p:txBody>
      </p:sp>
      <p:sp>
        <p:nvSpPr>
          <p:cNvPr id="5" name="Inhaltsplatzhalter 4">
            <a:extLst>
              <a:ext uri="{FF2B5EF4-FFF2-40B4-BE49-F238E27FC236}">
                <a16:creationId xmlns:a16="http://schemas.microsoft.com/office/drawing/2014/main" id="{EE2D3D0C-AD38-104E-9D72-6E4DE4B95DEA}"/>
              </a:ext>
            </a:extLst>
          </p:cNvPr>
          <p:cNvSpPr>
            <a:spLocks noGrp="1"/>
          </p:cNvSpPr>
          <p:nvPr>
            <p:ph idx="1"/>
          </p:nvPr>
        </p:nvSpPr>
        <p:spPr>
          <a:xfrm>
            <a:off x="519319" y="4658730"/>
            <a:ext cx="9825153" cy="1509911"/>
          </a:xfrm>
        </p:spPr>
        <p:txBody>
          <a:bodyPr/>
          <a:lstStyle/>
          <a:p>
            <a:pPr marL="0" indent="0">
              <a:buNone/>
            </a:pPr>
            <a:r>
              <a:rPr lang="de-CH" dirty="0">
                <a:latin typeface="Arial Black" panose="020B0A04020102020204" pitchFamily="34" charset="0"/>
              </a:rPr>
              <a:t>Unser Ziel ist es, Lehrbetriebe und Berufsverbände im Kanton Zürich zu motivieren, sich gemeinsam für das systematische Erkennen und Fördern von Berufstalenten einzusetzen.</a:t>
            </a:r>
          </a:p>
        </p:txBody>
      </p:sp>
      <p:grpSp>
        <p:nvGrpSpPr>
          <p:cNvPr id="20" name="Gruppieren 19">
            <a:extLst>
              <a:ext uri="{FF2B5EF4-FFF2-40B4-BE49-F238E27FC236}">
                <a16:creationId xmlns:a16="http://schemas.microsoft.com/office/drawing/2014/main" id="{7FDC2EBE-0FC1-B05E-EDB1-B88255D5F955}"/>
              </a:ext>
            </a:extLst>
          </p:cNvPr>
          <p:cNvGrpSpPr/>
          <p:nvPr/>
        </p:nvGrpSpPr>
        <p:grpSpPr>
          <a:xfrm>
            <a:off x="1595" y="-30270"/>
            <a:ext cx="12216623" cy="3293574"/>
            <a:chOff x="1595" y="-30270"/>
            <a:chExt cx="12216623" cy="3293574"/>
          </a:xfrm>
        </p:grpSpPr>
        <p:pic>
          <p:nvPicPr>
            <p:cNvPr id="19" name="Grafik 18">
              <a:extLst>
                <a:ext uri="{FF2B5EF4-FFF2-40B4-BE49-F238E27FC236}">
                  <a16:creationId xmlns:a16="http://schemas.microsoft.com/office/drawing/2014/main" id="{57FCF3B3-C26F-F8C7-172E-07A621C261E0}"/>
                </a:ext>
              </a:extLst>
            </p:cNvPr>
            <p:cNvPicPr>
              <a:picLocks noChangeAspect="1"/>
            </p:cNvPicPr>
            <p:nvPr/>
          </p:nvPicPr>
          <p:blipFill>
            <a:blip r:embed="rId3">
              <a:duotone>
                <a:prstClr val="black"/>
                <a:schemeClr val="accent1">
                  <a:tint val="45000"/>
                  <a:satMod val="400000"/>
                </a:schemeClr>
              </a:duotone>
            </a:blip>
            <a:stretch>
              <a:fillRect/>
            </a:stretch>
          </p:blipFill>
          <p:spPr>
            <a:xfrm>
              <a:off x="6096000" y="-17864"/>
              <a:ext cx="1068501" cy="1822233"/>
            </a:xfrm>
            <a:prstGeom prst="rect">
              <a:avLst/>
            </a:prstGeom>
          </p:spPr>
        </p:pic>
        <p:pic>
          <p:nvPicPr>
            <p:cNvPr id="7" name="Grafik 6" descr="Ein Bild, das Kleidung, Person, Lächeln, Menschliches Gesicht enthält.&#10;&#10;KI-generierte Inhalte können fehlerhaft sein.">
              <a:extLst>
                <a:ext uri="{FF2B5EF4-FFF2-40B4-BE49-F238E27FC236}">
                  <a16:creationId xmlns:a16="http://schemas.microsoft.com/office/drawing/2014/main" id="{C0AEFED1-8A54-110C-C5BC-5B2EA1481C49}"/>
                </a:ext>
              </a:extLst>
            </p:cNvPr>
            <p:cNvPicPr>
              <a:picLocks noChangeAspect="1"/>
            </p:cNvPicPr>
            <p:nvPr/>
          </p:nvPicPr>
          <p:blipFill>
            <a:blip r:embed="rId4">
              <a:duotone>
                <a:prstClr val="black"/>
                <a:schemeClr val="accent1">
                  <a:tint val="45000"/>
                  <a:satMod val="400000"/>
                </a:schemeClr>
              </a:duotone>
            </a:blip>
            <a:srcRect/>
            <a:stretch/>
          </p:blipFill>
          <p:spPr>
            <a:xfrm>
              <a:off x="1595" y="-30270"/>
              <a:ext cx="3241630" cy="1822233"/>
            </a:xfrm>
            <a:prstGeom prst="rect">
              <a:avLst/>
            </a:prstGeom>
          </p:spPr>
        </p:pic>
        <p:pic>
          <p:nvPicPr>
            <p:cNvPr id="8" name="Grafik 7" descr="Ein Bild, das Schuhwerk, Kleidung, Gelände, Boden enthält.&#10;&#10;KI-generierte Inhalte können fehlerhaft sein.">
              <a:extLst>
                <a:ext uri="{FF2B5EF4-FFF2-40B4-BE49-F238E27FC236}">
                  <a16:creationId xmlns:a16="http://schemas.microsoft.com/office/drawing/2014/main" id="{37C81601-3F99-563C-2DDD-D1B0C696A28F}"/>
                </a:ext>
              </a:extLst>
            </p:cNvPr>
            <p:cNvPicPr>
              <a:picLocks noChangeAspect="1"/>
            </p:cNvPicPr>
            <p:nvPr/>
          </p:nvPicPr>
          <p:blipFill>
            <a:blip r:embed="rId5">
              <a:duotone>
                <a:prstClr val="black"/>
                <a:schemeClr val="accent1">
                  <a:tint val="45000"/>
                  <a:satMod val="400000"/>
                </a:schemeClr>
              </a:duotone>
            </a:blip>
            <a:srcRect l="13842" r="16303" b="14455"/>
            <a:stretch/>
          </p:blipFill>
          <p:spPr>
            <a:xfrm>
              <a:off x="8327" y="1791964"/>
              <a:ext cx="1578320" cy="1452790"/>
            </a:xfrm>
            <a:prstGeom prst="rect">
              <a:avLst/>
            </a:prstGeom>
          </p:spPr>
        </p:pic>
        <p:pic>
          <p:nvPicPr>
            <p:cNvPr id="9" name="Grafik 8" descr="Ein Bild, das Himmel, Rad, Fahrzeug, draußen enthält.&#10;&#10;KI-generierte Inhalte können fehlerhaft sein.">
              <a:extLst>
                <a:ext uri="{FF2B5EF4-FFF2-40B4-BE49-F238E27FC236}">
                  <a16:creationId xmlns:a16="http://schemas.microsoft.com/office/drawing/2014/main" id="{94AE3DF4-A962-77C1-8136-5ADA546BC439}"/>
                </a:ext>
              </a:extLst>
            </p:cNvPr>
            <p:cNvPicPr>
              <a:picLocks noChangeAspect="1"/>
            </p:cNvPicPr>
            <p:nvPr/>
          </p:nvPicPr>
          <p:blipFill>
            <a:blip r:embed="rId6">
              <a:duotone>
                <a:prstClr val="black"/>
                <a:schemeClr val="accent1">
                  <a:tint val="45000"/>
                  <a:satMod val="400000"/>
                </a:schemeClr>
              </a:duotone>
            </a:blip>
            <a:srcRect t="32854" b="10087"/>
            <a:stretch/>
          </p:blipFill>
          <p:spPr>
            <a:xfrm>
              <a:off x="1587763" y="1791964"/>
              <a:ext cx="3394800" cy="1452789"/>
            </a:xfrm>
            <a:prstGeom prst="rect">
              <a:avLst/>
            </a:prstGeom>
          </p:spPr>
        </p:pic>
        <p:pic>
          <p:nvPicPr>
            <p:cNvPr id="10" name="Grafik 9" descr="Ein Bild, das Baum, draußen, Himmel, Zweig enthält.&#10;&#10;KI-generierte Inhalte können fehlerhaft sein.">
              <a:extLst>
                <a:ext uri="{FF2B5EF4-FFF2-40B4-BE49-F238E27FC236}">
                  <a16:creationId xmlns:a16="http://schemas.microsoft.com/office/drawing/2014/main" id="{BE1EDD24-3020-E347-9B28-EDEB23BB222E}"/>
                </a:ext>
              </a:extLst>
            </p:cNvPr>
            <p:cNvPicPr>
              <a:picLocks noChangeAspect="1"/>
            </p:cNvPicPr>
            <p:nvPr/>
          </p:nvPicPr>
          <p:blipFill>
            <a:blip r:embed="rId7">
              <a:duotone>
                <a:prstClr val="black"/>
                <a:schemeClr val="accent1">
                  <a:tint val="45000"/>
                  <a:satMod val="400000"/>
                </a:schemeClr>
              </a:duotone>
            </a:blip>
            <a:stretch>
              <a:fillRect/>
            </a:stretch>
          </p:blipFill>
          <p:spPr>
            <a:xfrm>
              <a:off x="3223099" y="-17864"/>
              <a:ext cx="2988160" cy="1822232"/>
            </a:xfrm>
            <a:prstGeom prst="rect">
              <a:avLst/>
            </a:prstGeom>
          </p:spPr>
        </p:pic>
        <p:pic>
          <p:nvPicPr>
            <p:cNvPr id="11" name="Grafik 10" descr="Ein Bild, das Person, Kleidung, Menschliches Gesicht, Mann enthält.&#10;&#10;KI-generierte Inhalte können fehlerhaft sein.">
              <a:extLst>
                <a:ext uri="{FF2B5EF4-FFF2-40B4-BE49-F238E27FC236}">
                  <a16:creationId xmlns:a16="http://schemas.microsoft.com/office/drawing/2014/main" id="{B3BEBE5A-34B6-0544-1E39-6FA637C845F7}"/>
                </a:ext>
              </a:extLst>
            </p:cNvPr>
            <p:cNvPicPr>
              <a:picLocks noChangeAspect="1"/>
            </p:cNvPicPr>
            <p:nvPr/>
          </p:nvPicPr>
          <p:blipFill>
            <a:blip r:embed="rId8">
              <a:duotone>
                <a:prstClr val="black"/>
                <a:schemeClr val="accent1">
                  <a:tint val="45000"/>
                  <a:satMod val="400000"/>
                </a:schemeClr>
              </a:duotone>
            </a:blip>
            <a:srcRect t="4319"/>
            <a:stretch/>
          </p:blipFill>
          <p:spPr>
            <a:xfrm>
              <a:off x="4979445" y="1804369"/>
              <a:ext cx="2258099" cy="1440384"/>
            </a:xfrm>
            <a:prstGeom prst="rect">
              <a:avLst/>
            </a:prstGeom>
          </p:spPr>
        </p:pic>
        <p:pic>
          <p:nvPicPr>
            <p:cNvPr id="12" name="Picture 2">
              <a:extLst>
                <a:ext uri="{FF2B5EF4-FFF2-40B4-BE49-F238E27FC236}">
                  <a16:creationId xmlns:a16="http://schemas.microsoft.com/office/drawing/2014/main" id="{A5027D23-A722-0D82-C5BE-3FBBB4DABCB9}"/>
                </a:ext>
              </a:extLst>
            </p:cNvPr>
            <p:cNvPicPr>
              <a:picLocks noChangeAspect="1" noChangeArrowheads="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018708" y="-8068"/>
              <a:ext cx="2808312" cy="157865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Ein Bild, das Person, Kleidung, Im Haus, Küche enthält.&#10;&#10;KI-generierte Inhalte können fehlerhaft sein.">
              <a:extLst>
                <a:ext uri="{FF2B5EF4-FFF2-40B4-BE49-F238E27FC236}">
                  <a16:creationId xmlns:a16="http://schemas.microsoft.com/office/drawing/2014/main" id="{CF4F5F15-C316-7B58-84A4-A4598884AB76}"/>
                </a:ext>
              </a:extLst>
            </p:cNvPr>
            <p:cNvPicPr>
              <a:picLocks noChangeAspect="1"/>
            </p:cNvPicPr>
            <p:nvPr/>
          </p:nvPicPr>
          <p:blipFill>
            <a:blip r:embed="rId10">
              <a:duotone>
                <a:prstClr val="black"/>
                <a:schemeClr val="accent1">
                  <a:tint val="45000"/>
                  <a:satMod val="400000"/>
                </a:schemeClr>
              </a:duotone>
            </a:blip>
            <a:srcRect l="30533" t="837" r="24987" b="6336"/>
            <a:stretch/>
          </p:blipFill>
          <p:spPr>
            <a:xfrm>
              <a:off x="7018708" y="1565912"/>
              <a:ext cx="1093515" cy="1678841"/>
            </a:xfrm>
            <a:prstGeom prst="rect">
              <a:avLst/>
            </a:prstGeom>
          </p:spPr>
        </p:pic>
        <p:pic>
          <p:nvPicPr>
            <p:cNvPr id="15" name="Grafik 14" descr="Ein Bild, das Person, Kleidung, Lächeln, Gruppe enthält.&#10;&#10;KI-generierte Inhalte können fehlerhaft sein.">
              <a:extLst>
                <a:ext uri="{FF2B5EF4-FFF2-40B4-BE49-F238E27FC236}">
                  <a16:creationId xmlns:a16="http://schemas.microsoft.com/office/drawing/2014/main" id="{7ED32A51-674F-B2BF-9B10-ADEEA7B35A11}"/>
                </a:ext>
              </a:extLst>
            </p:cNvPr>
            <p:cNvPicPr>
              <a:picLocks noChangeAspect="1"/>
            </p:cNvPicPr>
            <p:nvPr/>
          </p:nvPicPr>
          <p:blipFill>
            <a:blip r:embed="rId11">
              <a:duotone>
                <a:prstClr val="black"/>
                <a:schemeClr val="accent1">
                  <a:tint val="45000"/>
                  <a:satMod val="400000"/>
                </a:schemeClr>
              </a:duotone>
            </a:blip>
            <a:srcRect t="14755" b="2860"/>
            <a:stretch/>
          </p:blipFill>
          <p:spPr>
            <a:xfrm>
              <a:off x="9336360" y="-11720"/>
              <a:ext cx="2881858" cy="1579832"/>
            </a:xfrm>
            <a:prstGeom prst="rect">
              <a:avLst/>
            </a:prstGeom>
          </p:spPr>
        </p:pic>
        <p:pic>
          <p:nvPicPr>
            <p:cNvPr id="16" name="Grafik 15" descr="Ein Bild, das draußen, Rad, Fahrzeug, Landfahrzeug enthält.&#10;&#10;KI-generierte Inhalte können fehlerhaft sein.">
              <a:extLst>
                <a:ext uri="{FF2B5EF4-FFF2-40B4-BE49-F238E27FC236}">
                  <a16:creationId xmlns:a16="http://schemas.microsoft.com/office/drawing/2014/main" id="{585DAAC2-6DF9-A7FC-7F22-B061BD789784}"/>
                </a:ext>
              </a:extLst>
            </p:cNvPr>
            <p:cNvPicPr>
              <a:picLocks noChangeAspect="1"/>
            </p:cNvPicPr>
            <p:nvPr/>
          </p:nvPicPr>
          <p:blipFill>
            <a:blip r:embed="rId12">
              <a:duotone>
                <a:prstClr val="black"/>
                <a:schemeClr val="accent1">
                  <a:tint val="45000"/>
                  <a:satMod val="400000"/>
                </a:schemeClr>
              </a:duotone>
            </a:blip>
            <a:stretch>
              <a:fillRect/>
            </a:stretch>
          </p:blipFill>
          <p:spPr>
            <a:xfrm>
              <a:off x="10704512" y="1565912"/>
              <a:ext cx="1513706" cy="1697392"/>
            </a:xfrm>
            <a:prstGeom prst="rect">
              <a:avLst/>
            </a:prstGeom>
          </p:spPr>
        </p:pic>
        <p:pic>
          <p:nvPicPr>
            <p:cNvPr id="17" name="Grafik 16" descr="Ein Bild, das draußen, Gebäude, Fenster, Straße enthält.&#10;&#10;KI-generierte Inhalte können fehlerhaft sein.">
              <a:extLst>
                <a:ext uri="{FF2B5EF4-FFF2-40B4-BE49-F238E27FC236}">
                  <a16:creationId xmlns:a16="http://schemas.microsoft.com/office/drawing/2014/main" id="{1D42AD44-EC7B-4884-C6D0-F98B585E716D}"/>
                </a:ext>
              </a:extLst>
            </p:cNvPr>
            <p:cNvPicPr>
              <a:picLocks noChangeAspect="1"/>
            </p:cNvPicPr>
            <p:nvPr/>
          </p:nvPicPr>
          <p:blipFill>
            <a:blip r:embed="rId13">
              <a:duotone>
                <a:prstClr val="black"/>
                <a:schemeClr val="accent1">
                  <a:tint val="45000"/>
                  <a:satMod val="400000"/>
                </a:schemeClr>
              </a:duotone>
            </a:blip>
            <a:stretch>
              <a:fillRect/>
            </a:stretch>
          </p:blipFill>
          <p:spPr>
            <a:xfrm>
              <a:off x="8112224" y="1568112"/>
              <a:ext cx="2600521" cy="1676641"/>
            </a:xfrm>
            <a:prstGeom prst="rect">
              <a:avLst/>
            </a:prstGeom>
          </p:spPr>
        </p:pic>
      </p:grpSp>
      <p:pic>
        <p:nvPicPr>
          <p:cNvPr id="21" name="Grafik 20" descr="Ein Bild, das Zeichnung enthält.&#10;&#10;Automatisch generierte Beschreibung">
            <a:extLst>
              <a:ext uri="{FF2B5EF4-FFF2-40B4-BE49-F238E27FC236}">
                <a16:creationId xmlns:a16="http://schemas.microsoft.com/office/drawing/2014/main" id="{17C115F8-0B66-43B6-FF40-3B82AD61D93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701936" y="325562"/>
            <a:ext cx="1155239" cy="1155239"/>
          </a:xfrm>
          <a:prstGeom prst="rect">
            <a:avLst/>
          </a:prstGeom>
        </p:spPr>
      </p:pic>
      <p:sp>
        <p:nvSpPr>
          <p:cNvPr id="6" name="Inhaltsplatzhalter 4">
            <a:extLst>
              <a:ext uri="{FF2B5EF4-FFF2-40B4-BE49-F238E27FC236}">
                <a16:creationId xmlns:a16="http://schemas.microsoft.com/office/drawing/2014/main" id="{A3BB61FB-7002-427A-15CC-2CA11C4163C9}"/>
              </a:ext>
            </a:extLst>
          </p:cNvPr>
          <p:cNvSpPr txBox="1">
            <a:spLocks/>
          </p:cNvSpPr>
          <p:nvPr/>
        </p:nvSpPr>
        <p:spPr>
          <a:xfrm>
            <a:off x="519319" y="3527567"/>
            <a:ext cx="10833265" cy="848348"/>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a:latin typeface="Arial Black" panose="020B0A04020102020204" pitchFamily="34" charset="0"/>
              </a:rPr>
              <a:t>Ein Angebot des Mittelschul- und Berufsbildungsamts (MBA), finanziert durch den Berufsbildungsfonds des Kantons Zürich</a:t>
            </a:r>
          </a:p>
        </p:txBody>
      </p:sp>
    </p:spTree>
    <p:extLst>
      <p:ext uri="{BB962C8B-B14F-4D97-AF65-F5344CB8AC3E}">
        <p14:creationId xmlns:p14="http://schemas.microsoft.com/office/powerpoint/2010/main" val="318124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85EE663-4E08-9E0C-EDE2-88B00E68739A}"/>
              </a:ext>
            </a:extLst>
          </p:cNvPr>
          <p:cNvSpPr>
            <a:spLocks noGrp="1"/>
          </p:cNvSpPr>
          <p:nvPr>
            <p:ph type="title"/>
          </p:nvPr>
        </p:nvSpPr>
        <p:spPr/>
        <p:txBody>
          <a:bodyPr/>
          <a:lstStyle/>
          <a:p>
            <a:r>
              <a:rPr lang="de-CH" sz="4400" dirty="0"/>
              <a:t>Was ist Talentförderung Plus?</a:t>
            </a:r>
            <a:endParaRPr lang="de-CH" dirty="0"/>
          </a:p>
        </p:txBody>
      </p:sp>
      <p:sp>
        <p:nvSpPr>
          <p:cNvPr id="5" name="Inhaltsplatzhalter 4">
            <a:extLst>
              <a:ext uri="{FF2B5EF4-FFF2-40B4-BE49-F238E27FC236}">
                <a16:creationId xmlns:a16="http://schemas.microsoft.com/office/drawing/2014/main" id="{869D182D-A709-BF71-254B-C83A46AFAECA}"/>
              </a:ext>
            </a:extLst>
          </p:cNvPr>
          <p:cNvSpPr>
            <a:spLocks noGrp="1"/>
          </p:cNvSpPr>
          <p:nvPr>
            <p:ph idx="1"/>
          </p:nvPr>
        </p:nvSpPr>
        <p:spPr>
          <a:xfrm>
            <a:off x="519319" y="1343025"/>
            <a:ext cx="9897856" cy="910513"/>
          </a:xfrm>
        </p:spPr>
        <p:txBody>
          <a:bodyPr/>
          <a:lstStyle/>
          <a:p>
            <a:pPr marL="0" indent="0">
              <a:buNone/>
            </a:pPr>
            <a:r>
              <a:rPr lang="de-CH" dirty="0"/>
              <a:t>Ein wichtiges und unterstützendes Element ist unsere Website.</a:t>
            </a:r>
            <a:endParaRPr lang="de-CH" sz="2400" dirty="0"/>
          </a:p>
          <a:p>
            <a:pPr marL="0" indent="0">
              <a:buNone/>
            </a:pPr>
            <a:r>
              <a:rPr lang="de-CH" sz="2400" dirty="0"/>
              <a:t> </a:t>
            </a:r>
            <a:br>
              <a:rPr lang="de-CH" sz="2400" dirty="0"/>
            </a:br>
            <a:r>
              <a:rPr lang="de-CH" sz="2400" dirty="0">
                <a:hlinkClick r:id="rId2"/>
              </a:rPr>
              <a:t>www.</a:t>
            </a:r>
            <a:r>
              <a:rPr lang="de-CH" dirty="0">
                <a:hlinkClick r:id="rId2"/>
              </a:rPr>
              <a:t>zh.ch/tfplus</a:t>
            </a:r>
            <a:endParaRPr lang="de-DE" sz="2400" dirty="0"/>
          </a:p>
        </p:txBody>
      </p:sp>
      <p:sp>
        <p:nvSpPr>
          <p:cNvPr id="9" name="Inhaltsplatzhalter 4">
            <a:extLst>
              <a:ext uri="{FF2B5EF4-FFF2-40B4-BE49-F238E27FC236}">
                <a16:creationId xmlns:a16="http://schemas.microsoft.com/office/drawing/2014/main" id="{79A35E92-B86E-803E-4634-1D9408D9DB29}"/>
              </a:ext>
            </a:extLst>
          </p:cNvPr>
          <p:cNvSpPr txBox="1">
            <a:spLocks/>
          </p:cNvSpPr>
          <p:nvPr/>
        </p:nvSpPr>
        <p:spPr>
          <a:xfrm>
            <a:off x="518562" y="4149195"/>
            <a:ext cx="6369526" cy="1927727"/>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dirty="0">
                <a:latin typeface="Arial Black" panose="020B0A04020102020204" pitchFamily="34" charset="0"/>
              </a:rPr>
              <a:t>Beratung 		  </a:t>
            </a:r>
            <a:r>
              <a:rPr lang="de-CH" sz="2000" dirty="0"/>
              <a:t>Informationen; Webinare</a:t>
            </a:r>
          </a:p>
          <a:p>
            <a:r>
              <a:rPr lang="de-CH" sz="2000" dirty="0">
                <a:latin typeface="Arial Black" panose="020B0A04020102020204" pitchFamily="34" charset="0"/>
              </a:rPr>
              <a:t>Inspiration 		  </a:t>
            </a:r>
            <a:r>
              <a:rPr lang="de-CH" sz="2000" dirty="0"/>
              <a:t>Ideen; Videos; Vernetzung</a:t>
            </a:r>
          </a:p>
          <a:p>
            <a:r>
              <a:rPr lang="de-CH" sz="2000" dirty="0">
                <a:latin typeface="Arial Black" panose="020B0A04020102020204" pitchFamily="34" charset="0"/>
              </a:rPr>
              <a:t>Talente erkennen   </a:t>
            </a:r>
            <a:r>
              <a:rPr lang="de-CH" sz="2000" dirty="0"/>
              <a:t>Unterstützung; Wissen, wie</a:t>
            </a:r>
          </a:p>
          <a:p>
            <a:r>
              <a:rPr lang="de-CH" sz="2000" dirty="0">
                <a:latin typeface="Arial Black" panose="020B0A04020102020204" pitchFamily="34" charset="0"/>
              </a:rPr>
              <a:t>Anträge		  </a:t>
            </a:r>
            <a:r>
              <a:rPr lang="de-CH" sz="2000" dirty="0"/>
              <a:t>Kategorien; Voraussetzungen</a:t>
            </a:r>
          </a:p>
          <a:p>
            <a:endParaRPr lang="de-DE" sz="2000" dirty="0"/>
          </a:p>
        </p:txBody>
      </p:sp>
      <p:sp>
        <p:nvSpPr>
          <p:cNvPr id="15" name="Datumsplatzhalter 3">
            <a:extLst>
              <a:ext uri="{FF2B5EF4-FFF2-40B4-BE49-F238E27FC236}">
                <a16:creationId xmlns:a16="http://schemas.microsoft.com/office/drawing/2014/main" id="{C3770404-E0F7-5A9A-AE2A-A1689C9D3364}"/>
              </a:ext>
            </a:extLst>
          </p:cNvPr>
          <p:cNvSpPr>
            <a:spLocks noGrp="1"/>
          </p:cNvSpPr>
          <p:nvPr>
            <p:ph type="dt" sz="half" idx="10"/>
          </p:nvPr>
        </p:nvSpPr>
        <p:spPr>
          <a:xfrm>
            <a:off x="334963" y="6524625"/>
            <a:ext cx="1252800" cy="333375"/>
          </a:xfrm>
        </p:spPr>
        <p:txBody>
          <a:bodyPr/>
          <a:lstStyle/>
          <a:p>
            <a:fld id="{67CDC21F-1ED3-874F-AEE1-37D37908E6A3}" type="datetime1">
              <a:rPr lang="de-CH" smtClean="0"/>
              <a:t>30.06.2026</a:t>
            </a:fld>
            <a:endParaRPr lang="en-GB" dirty="0"/>
          </a:p>
        </p:txBody>
      </p:sp>
      <p:sp>
        <p:nvSpPr>
          <p:cNvPr id="16" name="Foliennummernplatzhalter 5">
            <a:extLst>
              <a:ext uri="{FF2B5EF4-FFF2-40B4-BE49-F238E27FC236}">
                <a16:creationId xmlns:a16="http://schemas.microsoft.com/office/drawing/2014/main" id="{C6557858-8EE5-030E-FC64-816444C2A63D}"/>
              </a:ext>
            </a:extLst>
          </p:cNvPr>
          <p:cNvSpPr>
            <a:spLocks noGrp="1"/>
          </p:cNvSpPr>
          <p:nvPr>
            <p:ph type="sldNum" sz="quarter" idx="12"/>
          </p:nvPr>
        </p:nvSpPr>
        <p:spPr>
          <a:xfrm>
            <a:off x="10417175" y="6524625"/>
            <a:ext cx="1440000" cy="333375"/>
          </a:xfrm>
        </p:spPr>
        <p:txBody>
          <a:bodyPr/>
          <a:lstStyle/>
          <a:p>
            <a:fld id="{64954DA5-E48E-4843-B9BF-007E65AECBB7}" type="slidenum">
              <a:rPr lang="en-GB" smtClean="0"/>
              <a:t>5</a:t>
            </a:fld>
            <a:endParaRPr lang="en-GB"/>
          </a:p>
        </p:txBody>
      </p:sp>
      <p:pic>
        <p:nvPicPr>
          <p:cNvPr id="7" name="Grafik 6" descr="Monitor mit einfarbiger Füllung">
            <a:extLst>
              <a:ext uri="{FF2B5EF4-FFF2-40B4-BE49-F238E27FC236}">
                <a16:creationId xmlns:a16="http://schemas.microsoft.com/office/drawing/2014/main" id="{34E462C4-C2CF-452D-581D-2F2F8239A0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16080" y="2002196"/>
            <a:ext cx="4464496" cy="4464496"/>
          </a:xfrm>
          <a:prstGeom prst="rect">
            <a:avLst/>
          </a:prstGeom>
        </p:spPr>
      </p:pic>
      <p:pic>
        <p:nvPicPr>
          <p:cNvPr id="10" name="Grafik 9">
            <a:extLst>
              <a:ext uri="{FF2B5EF4-FFF2-40B4-BE49-F238E27FC236}">
                <a16:creationId xmlns:a16="http://schemas.microsoft.com/office/drawing/2014/main" id="{098D6BC7-964A-2ABD-E32E-91C033B0E9B9}"/>
              </a:ext>
            </a:extLst>
          </p:cNvPr>
          <p:cNvPicPr>
            <a:picLocks noChangeAspect="1"/>
          </p:cNvPicPr>
          <p:nvPr/>
        </p:nvPicPr>
        <p:blipFill>
          <a:blip r:embed="rId4"/>
          <a:stretch>
            <a:fillRect/>
          </a:stretch>
        </p:blipFill>
        <p:spPr>
          <a:xfrm>
            <a:off x="7392144" y="2852936"/>
            <a:ext cx="3312368" cy="2260123"/>
          </a:xfrm>
          <a:prstGeom prst="rect">
            <a:avLst/>
          </a:prstGeom>
        </p:spPr>
      </p:pic>
      <p:pic>
        <p:nvPicPr>
          <p:cNvPr id="3" name="Grafik 2">
            <a:extLst>
              <a:ext uri="{FF2B5EF4-FFF2-40B4-BE49-F238E27FC236}">
                <a16:creationId xmlns:a16="http://schemas.microsoft.com/office/drawing/2014/main" id="{7778EF11-90A8-EC98-BC56-A854CDB55FAB}"/>
              </a:ext>
            </a:extLst>
          </p:cNvPr>
          <p:cNvPicPr>
            <a:picLocks noChangeAspect="1"/>
          </p:cNvPicPr>
          <p:nvPr/>
        </p:nvPicPr>
        <p:blipFill>
          <a:blip r:embed="rId5"/>
          <a:stretch>
            <a:fillRect/>
          </a:stretch>
        </p:blipFill>
        <p:spPr>
          <a:xfrm>
            <a:off x="3359696" y="2132856"/>
            <a:ext cx="1927727" cy="1927727"/>
          </a:xfrm>
          <a:prstGeom prst="rect">
            <a:avLst/>
          </a:prstGeom>
        </p:spPr>
      </p:pic>
    </p:spTree>
    <p:extLst>
      <p:ext uri="{BB962C8B-B14F-4D97-AF65-F5344CB8AC3E}">
        <p14:creationId xmlns:p14="http://schemas.microsoft.com/office/powerpoint/2010/main" val="144968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4227D-035B-19EC-15DF-A875701F5DF0}"/>
            </a:ext>
          </a:extLst>
        </p:cNvPr>
        <p:cNvGrpSpPr/>
        <p:nvPr/>
      </p:nvGrpSpPr>
      <p:grpSpPr>
        <a:xfrm>
          <a:off x="0" y="0"/>
          <a:ext cx="0" cy="0"/>
          <a:chOff x="0" y="0"/>
          <a:chExt cx="0" cy="0"/>
        </a:xfrm>
      </p:grpSpPr>
      <p:pic>
        <p:nvPicPr>
          <p:cNvPr id="1122" name="Grafik 1121">
            <a:extLst>
              <a:ext uri="{FF2B5EF4-FFF2-40B4-BE49-F238E27FC236}">
                <a16:creationId xmlns:a16="http://schemas.microsoft.com/office/drawing/2014/main" id="{E775A2D2-260C-2F07-9CCF-93408F5E4D61}"/>
              </a:ext>
            </a:extLst>
          </p:cNvPr>
          <p:cNvPicPr>
            <a:picLocks noChangeAspect="1"/>
          </p:cNvPicPr>
          <p:nvPr/>
        </p:nvPicPr>
        <p:blipFill>
          <a:blip r:embed="rId3"/>
          <a:stretch>
            <a:fillRect/>
          </a:stretch>
        </p:blipFill>
        <p:spPr>
          <a:xfrm>
            <a:off x="144631" y="1484784"/>
            <a:ext cx="10992544" cy="4920881"/>
          </a:xfrm>
          <a:prstGeom prst="rect">
            <a:avLst/>
          </a:prstGeom>
        </p:spPr>
      </p:pic>
      <p:sp>
        <p:nvSpPr>
          <p:cNvPr id="2" name="Datumsplatzhalter 1">
            <a:extLst>
              <a:ext uri="{FF2B5EF4-FFF2-40B4-BE49-F238E27FC236}">
                <a16:creationId xmlns:a16="http://schemas.microsoft.com/office/drawing/2014/main" id="{CC3878B4-6734-1078-01AD-8BDFBE37D139}"/>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53DD14FE-722E-085B-E94D-43A01DB14D6A}"/>
              </a:ext>
            </a:extLst>
          </p:cNvPr>
          <p:cNvSpPr>
            <a:spLocks noGrp="1"/>
          </p:cNvSpPr>
          <p:nvPr>
            <p:ph type="sldNum" sz="quarter" idx="12"/>
          </p:nvPr>
        </p:nvSpPr>
        <p:spPr/>
        <p:txBody>
          <a:bodyPr/>
          <a:lstStyle/>
          <a:p>
            <a:fld id="{64954DA5-E48E-4843-B9BF-007E65AECBB7}" type="slidenum">
              <a:rPr lang="en-GB" smtClean="0"/>
              <a:t>6</a:t>
            </a:fld>
            <a:endParaRPr lang="en-GB"/>
          </a:p>
        </p:txBody>
      </p:sp>
      <p:sp>
        <p:nvSpPr>
          <p:cNvPr id="5" name="Titel 4">
            <a:extLst>
              <a:ext uri="{FF2B5EF4-FFF2-40B4-BE49-F238E27FC236}">
                <a16:creationId xmlns:a16="http://schemas.microsoft.com/office/drawing/2014/main" id="{584645E9-C445-20A6-1B6A-CE64749C0B42}"/>
              </a:ext>
            </a:extLst>
          </p:cNvPr>
          <p:cNvSpPr>
            <a:spLocks noGrp="1"/>
          </p:cNvSpPr>
          <p:nvPr>
            <p:ph type="title"/>
          </p:nvPr>
        </p:nvSpPr>
        <p:spPr/>
        <p:txBody>
          <a:bodyPr/>
          <a:lstStyle/>
          <a:p>
            <a:r>
              <a:rPr lang="de-CH" dirty="0"/>
              <a:t>Unsere Talent-Unterstützende</a:t>
            </a:r>
          </a:p>
        </p:txBody>
      </p:sp>
    </p:spTree>
    <p:extLst>
      <p:ext uri="{BB962C8B-B14F-4D97-AF65-F5344CB8AC3E}">
        <p14:creationId xmlns:p14="http://schemas.microsoft.com/office/powerpoint/2010/main" val="111384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CFF0C-519E-161F-3BB8-833D2010D499}"/>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334FDEBA-4819-DDD5-E6C2-B4132FD77918}"/>
              </a:ext>
            </a:extLst>
          </p:cNvPr>
          <p:cNvSpPr>
            <a:spLocks noGrp="1"/>
          </p:cNvSpPr>
          <p:nvPr>
            <p:ph type="dt" sz="half" idx="10"/>
          </p:nvPr>
        </p:nvSpPr>
        <p:spPr/>
        <p:txBody>
          <a:bodyPr/>
          <a:lstStyle/>
          <a:p>
            <a:fld id="{67CDC21F-1ED3-874F-AEE1-37D37908E6A3}" type="datetime1">
              <a:rPr lang="de-CH" smtClean="0"/>
              <a:t>30.06.2026</a:t>
            </a:fld>
            <a:endParaRPr lang="en-GB" dirty="0"/>
          </a:p>
        </p:txBody>
      </p:sp>
      <p:sp>
        <p:nvSpPr>
          <p:cNvPr id="3" name="Foliennummernplatzhalter 2">
            <a:extLst>
              <a:ext uri="{FF2B5EF4-FFF2-40B4-BE49-F238E27FC236}">
                <a16:creationId xmlns:a16="http://schemas.microsoft.com/office/drawing/2014/main" id="{58A4DDD1-297A-6D87-65BB-7CA700202FE6}"/>
              </a:ext>
            </a:extLst>
          </p:cNvPr>
          <p:cNvSpPr>
            <a:spLocks noGrp="1"/>
          </p:cNvSpPr>
          <p:nvPr>
            <p:ph type="sldNum" sz="quarter" idx="12"/>
          </p:nvPr>
        </p:nvSpPr>
        <p:spPr/>
        <p:txBody>
          <a:bodyPr/>
          <a:lstStyle/>
          <a:p>
            <a:fld id="{64954DA5-E48E-4843-B9BF-007E65AECBB7}" type="slidenum">
              <a:rPr lang="en-GB" smtClean="0"/>
              <a:t>7</a:t>
            </a:fld>
            <a:endParaRPr lang="en-GB"/>
          </a:p>
        </p:txBody>
      </p:sp>
      <p:sp>
        <p:nvSpPr>
          <p:cNvPr id="4" name="Titel 3">
            <a:extLst>
              <a:ext uri="{FF2B5EF4-FFF2-40B4-BE49-F238E27FC236}">
                <a16:creationId xmlns:a16="http://schemas.microsoft.com/office/drawing/2014/main" id="{04B85A7C-11FF-7188-89E5-87B0CA4F24BA}"/>
              </a:ext>
            </a:extLst>
          </p:cNvPr>
          <p:cNvSpPr>
            <a:spLocks noGrp="1"/>
          </p:cNvSpPr>
          <p:nvPr>
            <p:ph type="title"/>
          </p:nvPr>
        </p:nvSpPr>
        <p:spPr/>
        <p:txBody>
          <a:bodyPr/>
          <a:lstStyle/>
          <a:p>
            <a:r>
              <a:rPr lang="de-CH" b="0" dirty="0"/>
              <a:t>Warum lohnt sich Talentförderung für alle?</a:t>
            </a:r>
          </a:p>
        </p:txBody>
      </p:sp>
      <p:sp>
        <p:nvSpPr>
          <p:cNvPr id="5" name="Textplatzhalter 4">
            <a:extLst>
              <a:ext uri="{FF2B5EF4-FFF2-40B4-BE49-F238E27FC236}">
                <a16:creationId xmlns:a16="http://schemas.microsoft.com/office/drawing/2014/main" id="{172F6EC2-940B-573C-3BEB-4091793CB2EB}"/>
              </a:ext>
            </a:extLst>
          </p:cNvPr>
          <p:cNvSpPr>
            <a:spLocks noGrp="1"/>
          </p:cNvSpPr>
          <p:nvPr>
            <p:ph type="body" sz="quarter" idx="13"/>
          </p:nvPr>
        </p:nvSpPr>
        <p:spPr/>
        <p:txBody>
          <a:bodyPr/>
          <a:lstStyle/>
          <a:p>
            <a:r>
              <a:rPr lang="de-CH" dirty="0"/>
              <a:t>02</a:t>
            </a:r>
          </a:p>
        </p:txBody>
      </p:sp>
    </p:spTree>
    <p:extLst>
      <p:ext uri="{BB962C8B-B14F-4D97-AF65-F5344CB8AC3E}">
        <p14:creationId xmlns:p14="http://schemas.microsoft.com/office/powerpoint/2010/main" val="136672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ED9E258-3719-BD5D-25AF-B750D9EF7EBB}"/>
              </a:ext>
            </a:extLst>
          </p:cNvPr>
          <p:cNvSpPr>
            <a:spLocks noGrp="1"/>
          </p:cNvSpPr>
          <p:nvPr>
            <p:ph type="dt" sz="half" idx="10"/>
          </p:nvPr>
        </p:nvSpPr>
        <p:spPr/>
        <p:txBody>
          <a:bodyPr/>
          <a:lstStyle/>
          <a:p>
            <a:fld id="{6BF1DBB4-0A40-6C47-9CB8-1B202F364052}" type="datetime1">
              <a:rPr lang="de-CH" smtClean="0"/>
              <a:t>30.06.2026</a:t>
            </a:fld>
            <a:endParaRPr lang="en-GB"/>
          </a:p>
        </p:txBody>
      </p:sp>
      <p:sp>
        <p:nvSpPr>
          <p:cNvPr id="3" name="Foliennummernplatzhalter 2">
            <a:extLst>
              <a:ext uri="{FF2B5EF4-FFF2-40B4-BE49-F238E27FC236}">
                <a16:creationId xmlns:a16="http://schemas.microsoft.com/office/drawing/2014/main" id="{034D0A73-FB48-412A-1F37-5F9879072853}"/>
              </a:ext>
            </a:extLst>
          </p:cNvPr>
          <p:cNvSpPr>
            <a:spLocks noGrp="1"/>
          </p:cNvSpPr>
          <p:nvPr>
            <p:ph type="sldNum" sz="quarter" idx="12"/>
          </p:nvPr>
        </p:nvSpPr>
        <p:spPr/>
        <p:txBody>
          <a:bodyPr/>
          <a:lstStyle/>
          <a:p>
            <a:fld id="{64954DA5-E48E-4843-B9BF-007E65AECBB7}" type="slidenum">
              <a:rPr lang="en-GB" smtClean="0"/>
              <a:t>8</a:t>
            </a:fld>
            <a:endParaRPr lang="en-GB"/>
          </a:p>
        </p:txBody>
      </p:sp>
      <p:sp>
        <p:nvSpPr>
          <p:cNvPr id="4" name="Titel 3">
            <a:extLst>
              <a:ext uri="{FF2B5EF4-FFF2-40B4-BE49-F238E27FC236}">
                <a16:creationId xmlns:a16="http://schemas.microsoft.com/office/drawing/2014/main" id="{F770D0AE-9B94-F778-2A83-4014284A2E95}"/>
              </a:ext>
            </a:extLst>
          </p:cNvPr>
          <p:cNvSpPr>
            <a:spLocks noGrp="1"/>
          </p:cNvSpPr>
          <p:nvPr>
            <p:ph type="title"/>
          </p:nvPr>
        </p:nvSpPr>
        <p:spPr/>
        <p:txBody>
          <a:bodyPr/>
          <a:lstStyle/>
          <a:p>
            <a:r>
              <a:rPr lang="de-CH" dirty="0"/>
              <a:t>Talente in der Berufsbildung</a:t>
            </a:r>
          </a:p>
        </p:txBody>
      </p:sp>
      <p:sp>
        <p:nvSpPr>
          <p:cNvPr id="5" name="Inhaltsplatzhalter 4">
            <a:extLst>
              <a:ext uri="{FF2B5EF4-FFF2-40B4-BE49-F238E27FC236}">
                <a16:creationId xmlns:a16="http://schemas.microsoft.com/office/drawing/2014/main" id="{2CA74EA8-880A-9795-3B08-465B4A49E2B2}"/>
              </a:ext>
            </a:extLst>
          </p:cNvPr>
          <p:cNvSpPr>
            <a:spLocks noGrp="1"/>
          </p:cNvSpPr>
          <p:nvPr>
            <p:ph idx="1"/>
          </p:nvPr>
        </p:nvSpPr>
        <p:spPr>
          <a:xfrm>
            <a:off x="614311" y="1244163"/>
            <a:ext cx="9897856" cy="861839"/>
          </a:xfrm>
        </p:spPr>
        <p:txBody>
          <a:bodyPr/>
          <a:lstStyle/>
          <a:p>
            <a:pPr marL="0" indent="0">
              <a:buNone/>
            </a:pPr>
            <a:r>
              <a:rPr lang="de-CH" sz="2000" dirty="0"/>
              <a:t>Gemäss dem Bildungsbericht 2026 absolvieren rund zwei Drittel der Jugendlichen nach der obligatorischen Schule eine berufliche Grundbildung (EFZ und EBA).</a:t>
            </a:r>
            <a:r>
              <a:rPr lang="de-CH" sz="2000" baseline="30000" dirty="0"/>
              <a:t>1</a:t>
            </a:r>
          </a:p>
          <a:p>
            <a:pPr marL="0" indent="0">
              <a:buNone/>
            </a:pPr>
            <a:endParaRPr lang="de-CH" sz="2000" dirty="0"/>
          </a:p>
        </p:txBody>
      </p:sp>
      <p:sp>
        <p:nvSpPr>
          <p:cNvPr id="6" name="Inhaltsplatzhalter 5">
            <a:extLst>
              <a:ext uri="{FF2B5EF4-FFF2-40B4-BE49-F238E27FC236}">
                <a16:creationId xmlns:a16="http://schemas.microsoft.com/office/drawing/2014/main" id="{CB5DD2D1-9A8A-2D6F-64B6-32611B3F621F}"/>
              </a:ext>
            </a:extLst>
          </p:cNvPr>
          <p:cNvSpPr>
            <a:spLocks noGrp="1"/>
          </p:cNvSpPr>
          <p:nvPr>
            <p:ph idx="13"/>
          </p:nvPr>
        </p:nvSpPr>
        <p:spPr>
          <a:xfrm>
            <a:off x="7680176" y="4797152"/>
            <a:ext cx="2808312" cy="504056"/>
          </a:xfrm>
        </p:spPr>
        <p:txBody>
          <a:body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Talentförderung durch verschiedene Aktivitäten </a:t>
            </a: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de-CH" sz="1600" dirty="0"/>
          </a:p>
        </p:txBody>
      </p:sp>
      <p:sp>
        <p:nvSpPr>
          <p:cNvPr id="7" name="Inhaltsplatzhalter 5">
            <a:extLst>
              <a:ext uri="{FF2B5EF4-FFF2-40B4-BE49-F238E27FC236}">
                <a16:creationId xmlns:a16="http://schemas.microsoft.com/office/drawing/2014/main" id="{D6F86183-8854-BD79-AC72-9FE10DAEF5B6}"/>
              </a:ext>
            </a:extLst>
          </p:cNvPr>
          <p:cNvSpPr txBox="1">
            <a:spLocks/>
          </p:cNvSpPr>
          <p:nvPr/>
        </p:nvSpPr>
        <p:spPr>
          <a:xfrm>
            <a:off x="614310" y="4240080"/>
            <a:ext cx="3321450" cy="900061"/>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Lernende mit Unterstützungsbedarf Nachteilsausgleich für Lernende</a:t>
            </a:r>
          </a:p>
        </p:txBody>
      </p:sp>
      <p:grpSp>
        <p:nvGrpSpPr>
          <p:cNvPr id="8" name="Gruppieren 7">
            <a:extLst>
              <a:ext uri="{FF2B5EF4-FFF2-40B4-BE49-F238E27FC236}">
                <a16:creationId xmlns:a16="http://schemas.microsoft.com/office/drawing/2014/main" id="{F227FB79-DAA6-D3F6-EE34-8D8377DC8D20}"/>
              </a:ext>
            </a:extLst>
          </p:cNvPr>
          <p:cNvGrpSpPr/>
          <p:nvPr/>
        </p:nvGrpSpPr>
        <p:grpSpPr>
          <a:xfrm>
            <a:off x="334963" y="2106002"/>
            <a:ext cx="11296650" cy="1666875"/>
            <a:chOff x="447675" y="2336736"/>
            <a:chExt cx="11296650" cy="1666875"/>
          </a:xfrm>
        </p:grpSpPr>
        <p:pic>
          <p:nvPicPr>
            <p:cNvPr id="9" name="Grafik 8">
              <a:extLst>
                <a:ext uri="{FF2B5EF4-FFF2-40B4-BE49-F238E27FC236}">
                  <a16:creationId xmlns:a16="http://schemas.microsoft.com/office/drawing/2014/main" id="{17C26B68-6D12-A79E-7147-72C7A69A7D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7675" y="2336736"/>
              <a:ext cx="11296650" cy="1666875"/>
            </a:xfrm>
            <a:prstGeom prst="rect">
              <a:avLst/>
            </a:prstGeom>
          </p:spPr>
        </p:pic>
        <p:sp>
          <p:nvSpPr>
            <p:cNvPr id="10" name="Textplatzhalter 2">
              <a:extLst>
                <a:ext uri="{FF2B5EF4-FFF2-40B4-BE49-F238E27FC236}">
                  <a16:creationId xmlns:a16="http://schemas.microsoft.com/office/drawing/2014/main" id="{CC86AC68-E0C4-FF81-57A9-EA77CF216C48}"/>
                </a:ext>
              </a:extLst>
            </p:cNvPr>
            <p:cNvSpPr txBox="1">
              <a:spLocks/>
            </p:cNvSpPr>
            <p:nvPr/>
          </p:nvSpPr>
          <p:spPr>
            <a:xfrm>
              <a:off x="10249231" y="2740951"/>
              <a:ext cx="1311966" cy="104957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Font typeface="Arial" panose="020B0604020202020204" pitchFamily="34" charset="0"/>
                <a:buNone/>
                <a:defRPr sz="2800" b="0" i="0" kern="1200">
                  <a:solidFill>
                    <a:schemeClr val="tx1"/>
                  </a:solidFill>
                  <a:latin typeface="Catamaran Light" pitchFamily="2" charset="77"/>
                  <a:ea typeface="+mn-ea"/>
                  <a:cs typeface="Catamaran Light" pitchFamily="2" charset="77"/>
                </a:defRPr>
              </a:lvl1pPr>
              <a:lvl2pPr marL="457200" indent="0" algn="l" defTabSz="914400" rtl="0" eaLnBrk="1" latinLnBrk="0" hangingPunct="1">
                <a:lnSpc>
                  <a:spcPct val="110000"/>
                </a:lnSpc>
                <a:spcBef>
                  <a:spcPts val="1000"/>
                </a:spcBef>
                <a:buFont typeface="Arial" panose="020B0604020202020204" pitchFamily="34" charset="0"/>
                <a:buNone/>
                <a:defRPr sz="2000" b="0" i="0" kern="1200">
                  <a:solidFill>
                    <a:schemeClr val="tx1">
                      <a:tint val="75000"/>
                    </a:schemeClr>
                  </a:solidFill>
                  <a:latin typeface="Catamaran Light" pitchFamily="2" charset="77"/>
                  <a:ea typeface="+mn-ea"/>
                  <a:cs typeface="Catamaran Light" pitchFamily="2" charset="77"/>
                </a:defRPr>
              </a:lvl2pPr>
              <a:lvl3pPr marL="914400" indent="0" algn="l" defTabSz="914400" rtl="0" eaLnBrk="1" latinLnBrk="0" hangingPunct="1">
                <a:lnSpc>
                  <a:spcPct val="110000"/>
                </a:lnSpc>
                <a:spcBef>
                  <a:spcPts val="1000"/>
                </a:spcBef>
                <a:buFont typeface="Arial" panose="020B0604020202020204" pitchFamily="34" charset="0"/>
                <a:buNone/>
                <a:defRPr sz="1800" b="0" i="0" kern="1200">
                  <a:solidFill>
                    <a:schemeClr val="tx1">
                      <a:tint val="75000"/>
                    </a:schemeClr>
                  </a:solidFill>
                  <a:latin typeface="Catamaran Light" pitchFamily="2" charset="77"/>
                  <a:ea typeface="+mn-ea"/>
                  <a:cs typeface="Catamaran Light" pitchFamily="2" charset="77"/>
                </a:defRPr>
              </a:lvl3pPr>
              <a:lvl4pPr marL="1371600" indent="0" algn="l" defTabSz="914400" rtl="0" eaLnBrk="1" latinLnBrk="0" hangingPunct="1">
                <a:lnSpc>
                  <a:spcPct val="110000"/>
                </a:lnSpc>
                <a:spcBef>
                  <a:spcPts val="1000"/>
                </a:spcBef>
                <a:buFont typeface="Arial" panose="020B0604020202020204" pitchFamily="34" charset="0"/>
                <a:buNone/>
                <a:defRPr sz="1600" b="0" i="0" kern="1200">
                  <a:solidFill>
                    <a:schemeClr val="tx1">
                      <a:tint val="75000"/>
                    </a:schemeClr>
                  </a:solidFill>
                  <a:latin typeface="Catamaran Light" pitchFamily="2" charset="77"/>
                  <a:ea typeface="+mn-ea"/>
                  <a:cs typeface="Catamaran Light" pitchFamily="2" charset="77"/>
                </a:defRPr>
              </a:lvl4pPr>
              <a:lvl5pPr marL="1828800" indent="0" algn="l" defTabSz="914400" rtl="0" eaLnBrk="1" latinLnBrk="0" hangingPunct="1">
                <a:lnSpc>
                  <a:spcPct val="110000"/>
                </a:lnSpc>
                <a:spcBef>
                  <a:spcPts val="1000"/>
                </a:spcBef>
                <a:buFont typeface="Arial" panose="020B0604020202020204" pitchFamily="34" charset="0"/>
                <a:buNone/>
                <a:defRPr sz="1600" b="0" i="0" kern="1200">
                  <a:solidFill>
                    <a:schemeClr val="tx1">
                      <a:tint val="75000"/>
                    </a:schemeClr>
                  </a:solidFill>
                  <a:latin typeface="Catamaran Light" pitchFamily="2" charset="77"/>
                  <a:ea typeface="+mn-ea"/>
                  <a:cs typeface="Catamaran Light"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e-CH" sz="2800" b="1" i="0" u="none" strike="noStrike" kern="1200" cap="none" spc="0" normalizeH="0" baseline="0" noProof="0" dirty="0">
                  <a:ln>
                    <a:noFill/>
                  </a:ln>
                  <a:solidFill>
                    <a:srgbClr val="FFFFFF"/>
                  </a:solidFill>
                  <a:effectLst/>
                  <a:uLnTx/>
                  <a:uFillTx/>
                  <a:latin typeface="Catamaran" panose="00000500000000000000" pitchFamily="2" charset="0"/>
                  <a:ea typeface="+mn-ea"/>
                  <a:cs typeface="Catamaran" panose="00000500000000000000" pitchFamily="2" charset="0"/>
                </a:rPr>
                <a:t>Berufs-bildung</a:t>
              </a:r>
              <a:endParaRPr kumimoji="0" lang="de-CH" sz="2800" b="0" i="0" u="none" strike="noStrike" kern="1200" cap="none" spc="0" normalizeH="0" baseline="0" noProof="0" dirty="0">
                <a:ln>
                  <a:noFill/>
                </a:ln>
                <a:solidFill>
                  <a:srgbClr val="FFFFFF"/>
                </a:solidFill>
                <a:effectLst/>
                <a:uLnTx/>
                <a:uFillTx/>
                <a:latin typeface="Catamaran" panose="00000500000000000000" pitchFamily="2" charset="0"/>
                <a:ea typeface="+mn-ea"/>
                <a:cs typeface="Catamaran" panose="00000500000000000000" pitchFamily="2" charset="0"/>
              </a:endParaRPr>
            </a:p>
          </p:txBody>
        </p:sp>
      </p:grpSp>
      <p:pic>
        <p:nvPicPr>
          <p:cNvPr id="13" name="Grafik 12">
            <a:extLst>
              <a:ext uri="{FF2B5EF4-FFF2-40B4-BE49-F238E27FC236}">
                <a16:creationId xmlns:a16="http://schemas.microsoft.com/office/drawing/2014/main" id="{F697C36B-BEF5-CF06-4908-3E6DD6B6A5EA}"/>
              </a:ext>
            </a:extLst>
          </p:cNvPr>
          <p:cNvPicPr>
            <a:picLocks noChangeAspect="1"/>
          </p:cNvPicPr>
          <p:nvPr/>
        </p:nvPicPr>
        <p:blipFill>
          <a:blip r:embed="rId4"/>
          <a:stretch>
            <a:fillRect/>
          </a:stretch>
        </p:blipFill>
        <p:spPr>
          <a:xfrm>
            <a:off x="8042793" y="4567140"/>
            <a:ext cx="2213639" cy="201574"/>
          </a:xfrm>
          <a:prstGeom prst="rect">
            <a:avLst/>
          </a:prstGeom>
        </p:spPr>
      </p:pic>
      <p:sp>
        <p:nvSpPr>
          <p:cNvPr id="14" name="Textplatzhalter 2">
            <a:extLst>
              <a:ext uri="{FF2B5EF4-FFF2-40B4-BE49-F238E27FC236}">
                <a16:creationId xmlns:a16="http://schemas.microsoft.com/office/drawing/2014/main" id="{209F935F-6338-BAF4-B24A-0442D4DD40FC}"/>
              </a:ext>
            </a:extLst>
          </p:cNvPr>
          <p:cNvSpPr txBox="1">
            <a:spLocks/>
          </p:cNvSpPr>
          <p:nvPr/>
        </p:nvSpPr>
        <p:spPr>
          <a:xfrm>
            <a:off x="7827109" y="4241627"/>
            <a:ext cx="2459487" cy="39228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Font typeface="Arial" panose="020B0604020202020204" pitchFamily="34" charset="0"/>
              <a:buNone/>
              <a:defRPr sz="2800" b="0" i="0" kern="1200">
                <a:solidFill>
                  <a:schemeClr val="tx1"/>
                </a:solidFill>
                <a:latin typeface="Catamaran Light" pitchFamily="2" charset="77"/>
                <a:ea typeface="+mn-ea"/>
                <a:cs typeface="Catamaran Light" pitchFamily="2" charset="77"/>
              </a:defRPr>
            </a:lvl1pPr>
            <a:lvl2pPr marL="457200" indent="0" algn="l" defTabSz="914400" rtl="0" eaLnBrk="1" latinLnBrk="0" hangingPunct="1">
              <a:lnSpc>
                <a:spcPct val="110000"/>
              </a:lnSpc>
              <a:spcBef>
                <a:spcPts val="1000"/>
              </a:spcBef>
              <a:buFont typeface="Arial" panose="020B0604020202020204" pitchFamily="34" charset="0"/>
              <a:buNone/>
              <a:defRPr sz="2000" b="0" i="0" kern="1200">
                <a:solidFill>
                  <a:schemeClr val="tx1">
                    <a:tint val="75000"/>
                  </a:schemeClr>
                </a:solidFill>
                <a:latin typeface="Catamaran Light" pitchFamily="2" charset="77"/>
                <a:ea typeface="+mn-ea"/>
                <a:cs typeface="Catamaran Light" pitchFamily="2" charset="77"/>
              </a:defRPr>
            </a:lvl2pPr>
            <a:lvl3pPr marL="914400" indent="0" algn="l" defTabSz="914400" rtl="0" eaLnBrk="1" latinLnBrk="0" hangingPunct="1">
              <a:lnSpc>
                <a:spcPct val="110000"/>
              </a:lnSpc>
              <a:spcBef>
                <a:spcPts val="1000"/>
              </a:spcBef>
              <a:buFont typeface="Arial" panose="020B0604020202020204" pitchFamily="34" charset="0"/>
              <a:buNone/>
              <a:defRPr sz="1800" b="0" i="0" kern="1200">
                <a:solidFill>
                  <a:schemeClr val="tx1">
                    <a:tint val="75000"/>
                  </a:schemeClr>
                </a:solidFill>
                <a:latin typeface="Catamaran Light" pitchFamily="2" charset="77"/>
                <a:ea typeface="+mn-ea"/>
                <a:cs typeface="Catamaran Light" pitchFamily="2" charset="77"/>
              </a:defRPr>
            </a:lvl3pPr>
            <a:lvl4pPr marL="1371600" indent="0" algn="l" defTabSz="914400" rtl="0" eaLnBrk="1" latinLnBrk="0" hangingPunct="1">
              <a:lnSpc>
                <a:spcPct val="110000"/>
              </a:lnSpc>
              <a:spcBef>
                <a:spcPts val="1000"/>
              </a:spcBef>
              <a:buFont typeface="Arial" panose="020B0604020202020204" pitchFamily="34" charset="0"/>
              <a:buNone/>
              <a:defRPr sz="1600" b="0" i="0" kern="1200">
                <a:solidFill>
                  <a:schemeClr val="tx1">
                    <a:tint val="75000"/>
                  </a:schemeClr>
                </a:solidFill>
                <a:latin typeface="Catamaran Light" pitchFamily="2" charset="77"/>
                <a:ea typeface="+mn-ea"/>
                <a:cs typeface="Catamaran Light" pitchFamily="2" charset="77"/>
              </a:defRPr>
            </a:lvl4pPr>
            <a:lvl5pPr marL="1828800" indent="0" algn="l" defTabSz="914400" rtl="0" eaLnBrk="1" latinLnBrk="0" hangingPunct="1">
              <a:lnSpc>
                <a:spcPct val="110000"/>
              </a:lnSpc>
              <a:spcBef>
                <a:spcPts val="1000"/>
              </a:spcBef>
              <a:buFont typeface="Arial" panose="020B0604020202020204" pitchFamily="34" charset="0"/>
              <a:buNone/>
              <a:defRPr sz="1600" b="0" i="0" kern="1200">
                <a:solidFill>
                  <a:schemeClr val="tx1">
                    <a:tint val="75000"/>
                  </a:schemeClr>
                </a:solidFill>
                <a:latin typeface="Catamaran Light" pitchFamily="2" charset="77"/>
                <a:ea typeface="+mn-ea"/>
                <a:cs typeface="Catamaran Light"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800" dirty="0">
                <a:latin typeface="Arial Black" panose="020B0A04020102020204" pitchFamily="34" charset="0"/>
              </a:rPr>
              <a:t>5–10% sind Talente</a:t>
            </a:r>
          </a:p>
        </p:txBody>
      </p:sp>
      <p:sp>
        <p:nvSpPr>
          <p:cNvPr id="11" name="Ellipse 10">
            <a:extLst>
              <a:ext uri="{FF2B5EF4-FFF2-40B4-BE49-F238E27FC236}">
                <a16:creationId xmlns:a16="http://schemas.microsoft.com/office/drawing/2014/main" id="{A67277F5-7391-0C9D-4EBF-4446A78D7FF4}"/>
              </a:ext>
            </a:extLst>
          </p:cNvPr>
          <p:cNvSpPr/>
          <p:nvPr/>
        </p:nvSpPr>
        <p:spPr>
          <a:xfrm>
            <a:off x="8328248" y="1988840"/>
            <a:ext cx="1311966" cy="2086926"/>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Inhaltsplatzhalter 5">
            <a:extLst>
              <a:ext uri="{FF2B5EF4-FFF2-40B4-BE49-F238E27FC236}">
                <a16:creationId xmlns:a16="http://schemas.microsoft.com/office/drawing/2014/main" id="{6B6CF288-9731-ED03-E2AB-CCE0194FF12A}"/>
              </a:ext>
            </a:extLst>
          </p:cNvPr>
          <p:cNvSpPr txBox="1">
            <a:spLocks/>
          </p:cNvSpPr>
          <p:nvPr/>
        </p:nvSpPr>
        <p:spPr>
          <a:xfrm>
            <a:off x="614310" y="5626001"/>
            <a:ext cx="9522209" cy="1739563"/>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defRPr/>
            </a:pPr>
            <a:r>
              <a:rPr lang="de-CH" sz="1600" u="sng" dirty="0">
                <a:latin typeface="Arial Black" panose="020B0A04020102020204" pitchFamily="34" charset="0"/>
              </a:rPr>
              <a:t>Alle</a:t>
            </a:r>
            <a:r>
              <a:rPr lang="de-CH" sz="1600" dirty="0">
                <a:latin typeface="Arial Black" panose="020B0A04020102020204" pitchFamily="34" charset="0"/>
              </a:rPr>
              <a:t> unsere Lernenden sind die (heute fehlenden) Fachkräfte von morgen! </a:t>
            </a:r>
          </a:p>
          <a:p>
            <a:pPr marL="0" indent="0" algn="ctr">
              <a:lnSpc>
                <a:spcPct val="110000"/>
              </a:lnSpc>
              <a:buFont typeface="Arial" panose="020B0604020202020204" pitchFamily="34" charset="0"/>
              <a:buNone/>
              <a:defRPr/>
            </a:pPr>
            <a:endParaRPr lang="de-CH" sz="1600" dirty="0"/>
          </a:p>
        </p:txBody>
      </p:sp>
      <p:sp>
        <p:nvSpPr>
          <p:cNvPr id="15" name="Inhaltsplatzhalter 5">
            <a:extLst>
              <a:ext uri="{FF2B5EF4-FFF2-40B4-BE49-F238E27FC236}">
                <a16:creationId xmlns:a16="http://schemas.microsoft.com/office/drawing/2014/main" id="{8BCF9DCC-3392-67A4-88E7-EE3E83D3A482}"/>
              </a:ext>
            </a:extLst>
          </p:cNvPr>
          <p:cNvSpPr txBox="1">
            <a:spLocks/>
          </p:cNvSpPr>
          <p:nvPr/>
        </p:nvSpPr>
        <p:spPr>
          <a:xfrm>
            <a:off x="614311" y="6262361"/>
            <a:ext cx="5553697" cy="406999"/>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defRPr/>
            </a:pPr>
            <a:r>
              <a:rPr lang="de-CH" sz="1200" baseline="30000" dirty="0"/>
              <a:t>1</a:t>
            </a:r>
            <a:r>
              <a:rPr lang="de-CH" sz="1200" dirty="0"/>
              <a:t> Quelle: </a:t>
            </a:r>
            <a:r>
              <a:rPr lang="de-CH" sz="1200" dirty="0">
                <a:hlinkClick r:id="rId5"/>
              </a:rPr>
              <a:t>SKBF-CSRE: Bildungsbericht</a:t>
            </a:r>
            <a:endParaRPr lang="de-CH" sz="1200" dirty="0"/>
          </a:p>
          <a:p>
            <a:pPr marL="0" indent="0" algn="ctr">
              <a:lnSpc>
                <a:spcPct val="110000"/>
              </a:lnSpc>
              <a:buFont typeface="Arial" panose="020B0604020202020204" pitchFamily="34" charset="0"/>
              <a:buNone/>
              <a:defRPr/>
            </a:pPr>
            <a:endParaRPr lang="de-CH" sz="1600" dirty="0"/>
          </a:p>
        </p:txBody>
      </p:sp>
      <p:sp>
        <p:nvSpPr>
          <p:cNvPr id="16" name="Ellipse 15">
            <a:extLst>
              <a:ext uri="{FF2B5EF4-FFF2-40B4-BE49-F238E27FC236}">
                <a16:creationId xmlns:a16="http://schemas.microsoft.com/office/drawing/2014/main" id="{D1DB33C4-F0E9-173B-DE0F-559A3CE46B1E}"/>
              </a:ext>
            </a:extLst>
          </p:cNvPr>
          <p:cNvSpPr/>
          <p:nvPr/>
        </p:nvSpPr>
        <p:spPr>
          <a:xfrm>
            <a:off x="305380" y="2046300"/>
            <a:ext cx="1311966" cy="2086926"/>
          </a:xfrm>
          <a:prstGeom prst="ellipse">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9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38DE0C-56E1-372E-40D3-39F9EA4E5DFE}"/>
              </a:ext>
            </a:extLst>
          </p:cNvPr>
          <p:cNvSpPr>
            <a:spLocks noGrp="1"/>
          </p:cNvSpPr>
          <p:nvPr>
            <p:ph type="dt" sz="half" idx="10"/>
          </p:nvPr>
        </p:nvSpPr>
        <p:spPr/>
        <p:txBody>
          <a:bodyPr/>
          <a:lstStyle/>
          <a:p>
            <a:fld id="{9F2D423B-E5C6-C942-9EB9-8C70A26EFB79}" type="datetime1">
              <a:rPr lang="de-CH" smtClean="0"/>
              <a:t>30.06.2026</a:t>
            </a:fld>
            <a:endParaRPr lang="en-GB"/>
          </a:p>
        </p:txBody>
      </p:sp>
      <p:sp>
        <p:nvSpPr>
          <p:cNvPr id="4" name="Foliennummernplatzhalter 3">
            <a:extLst>
              <a:ext uri="{FF2B5EF4-FFF2-40B4-BE49-F238E27FC236}">
                <a16:creationId xmlns:a16="http://schemas.microsoft.com/office/drawing/2014/main" id="{33BA2159-B258-0374-890A-E7413E0FF409}"/>
              </a:ext>
            </a:extLst>
          </p:cNvPr>
          <p:cNvSpPr>
            <a:spLocks noGrp="1"/>
          </p:cNvSpPr>
          <p:nvPr>
            <p:ph type="sldNum" sz="quarter" idx="12"/>
          </p:nvPr>
        </p:nvSpPr>
        <p:spPr/>
        <p:txBody>
          <a:bodyPr/>
          <a:lstStyle/>
          <a:p>
            <a:fld id="{64954DA5-E48E-4843-B9BF-007E65AECBB7}" type="slidenum">
              <a:rPr lang="en-GB" smtClean="0"/>
              <a:t>9</a:t>
            </a:fld>
            <a:endParaRPr lang="en-GB"/>
          </a:p>
        </p:txBody>
      </p:sp>
      <p:sp>
        <p:nvSpPr>
          <p:cNvPr id="5" name="Titel 4">
            <a:extLst>
              <a:ext uri="{FF2B5EF4-FFF2-40B4-BE49-F238E27FC236}">
                <a16:creationId xmlns:a16="http://schemas.microsoft.com/office/drawing/2014/main" id="{FDCB75C1-E909-3B6E-101A-40960F178CA6}"/>
              </a:ext>
            </a:extLst>
          </p:cNvPr>
          <p:cNvSpPr>
            <a:spLocks noGrp="1"/>
          </p:cNvSpPr>
          <p:nvPr>
            <p:ph type="title"/>
          </p:nvPr>
        </p:nvSpPr>
        <p:spPr>
          <a:xfrm>
            <a:off x="519320" y="518221"/>
            <a:ext cx="9897855" cy="1256851"/>
          </a:xfrm>
        </p:spPr>
        <p:txBody>
          <a:bodyPr/>
          <a:lstStyle/>
          <a:p>
            <a:r>
              <a:rPr lang="de-DE" b="0" dirty="0"/>
              <a:t>Nachwuchs in allen Berufsfeldern</a:t>
            </a:r>
            <a:endParaRPr lang="de-CH" dirty="0"/>
          </a:p>
        </p:txBody>
      </p:sp>
      <p:pic>
        <p:nvPicPr>
          <p:cNvPr id="7" name="Grafik 6">
            <a:extLst>
              <a:ext uri="{FF2B5EF4-FFF2-40B4-BE49-F238E27FC236}">
                <a16:creationId xmlns:a16="http://schemas.microsoft.com/office/drawing/2014/main" id="{538651BC-2F5D-26E7-EF0F-5DB628042C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3392" y="1923769"/>
            <a:ext cx="1666875" cy="1657350"/>
          </a:xfrm>
          <a:prstGeom prst="rect">
            <a:avLst/>
          </a:prstGeom>
        </p:spPr>
      </p:pic>
      <p:pic>
        <p:nvPicPr>
          <p:cNvPr id="18" name="Grafik 17">
            <a:extLst>
              <a:ext uri="{FF2B5EF4-FFF2-40B4-BE49-F238E27FC236}">
                <a16:creationId xmlns:a16="http://schemas.microsoft.com/office/drawing/2014/main" id="{5EA9068E-1341-CA6E-BC42-54113F478D9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16315" y="1632944"/>
            <a:ext cx="1657350" cy="1647825"/>
          </a:xfrm>
          <a:prstGeom prst="rect">
            <a:avLst/>
          </a:prstGeom>
        </p:spPr>
      </p:pic>
      <p:pic>
        <p:nvPicPr>
          <p:cNvPr id="20" name="Grafik 19">
            <a:extLst>
              <a:ext uri="{FF2B5EF4-FFF2-40B4-BE49-F238E27FC236}">
                <a16:creationId xmlns:a16="http://schemas.microsoft.com/office/drawing/2014/main" id="{8C6FE957-D013-410A-9462-D9EBFB7170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70312" y="1923769"/>
            <a:ext cx="1665572" cy="1656000"/>
          </a:xfrm>
          <a:prstGeom prst="rect">
            <a:avLst/>
          </a:prstGeom>
        </p:spPr>
      </p:pic>
      <p:pic>
        <p:nvPicPr>
          <p:cNvPr id="22" name="Grafik 21">
            <a:extLst>
              <a:ext uri="{FF2B5EF4-FFF2-40B4-BE49-F238E27FC236}">
                <a16:creationId xmlns:a16="http://schemas.microsoft.com/office/drawing/2014/main" id="{3BEA07FA-722D-0EB9-BD1E-17E7DB1B32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98814" y="3898927"/>
            <a:ext cx="1675145" cy="1656000"/>
          </a:xfrm>
          <a:prstGeom prst="rect">
            <a:avLst/>
          </a:prstGeom>
        </p:spPr>
      </p:pic>
      <p:pic>
        <p:nvPicPr>
          <p:cNvPr id="24" name="Grafik 23">
            <a:extLst>
              <a:ext uri="{FF2B5EF4-FFF2-40B4-BE49-F238E27FC236}">
                <a16:creationId xmlns:a16="http://schemas.microsoft.com/office/drawing/2014/main" id="{E01C0D7E-9EB3-AA29-2A25-849C19A27F7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35884" y="4221272"/>
            <a:ext cx="1665463" cy="1656000"/>
          </a:xfrm>
          <a:prstGeom prst="rect">
            <a:avLst/>
          </a:prstGeom>
        </p:spPr>
      </p:pic>
      <p:pic>
        <p:nvPicPr>
          <p:cNvPr id="26" name="Grafik 25">
            <a:extLst>
              <a:ext uri="{FF2B5EF4-FFF2-40B4-BE49-F238E27FC236}">
                <a16:creationId xmlns:a16="http://schemas.microsoft.com/office/drawing/2014/main" id="{CD2DCF35-338B-AA99-30F7-96C19B54CE3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695290" y="4210397"/>
            <a:ext cx="1657350" cy="1666875"/>
          </a:xfrm>
          <a:prstGeom prst="rect">
            <a:avLst/>
          </a:prstGeom>
        </p:spPr>
      </p:pic>
      <p:sp>
        <p:nvSpPr>
          <p:cNvPr id="27" name="Inhaltsplatzhalter 5">
            <a:extLst>
              <a:ext uri="{FF2B5EF4-FFF2-40B4-BE49-F238E27FC236}">
                <a16:creationId xmlns:a16="http://schemas.microsoft.com/office/drawing/2014/main" id="{981B4847-FA40-3E1E-B91C-D7877C84F910}"/>
              </a:ext>
            </a:extLst>
          </p:cNvPr>
          <p:cNvSpPr txBox="1">
            <a:spLocks/>
          </p:cNvSpPr>
          <p:nvPr/>
        </p:nvSpPr>
        <p:spPr>
          <a:xfrm>
            <a:off x="519320" y="3815705"/>
            <a:ext cx="2060490"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Soziales, Gesundheit</a:t>
            </a:r>
          </a:p>
        </p:txBody>
      </p:sp>
      <p:sp>
        <p:nvSpPr>
          <p:cNvPr id="28" name="Inhaltsplatzhalter 5">
            <a:extLst>
              <a:ext uri="{FF2B5EF4-FFF2-40B4-BE49-F238E27FC236}">
                <a16:creationId xmlns:a16="http://schemas.microsoft.com/office/drawing/2014/main" id="{36E31DC3-8357-7EA4-CD72-503921FF8443}"/>
              </a:ext>
            </a:extLst>
          </p:cNvPr>
          <p:cNvSpPr txBox="1">
            <a:spLocks/>
          </p:cNvSpPr>
          <p:nvPr/>
        </p:nvSpPr>
        <p:spPr>
          <a:xfrm>
            <a:off x="1954012" y="5656399"/>
            <a:ext cx="3200909"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Wirtschaft, Verwaltung, Tourismus</a:t>
            </a:r>
          </a:p>
        </p:txBody>
      </p:sp>
      <p:sp>
        <p:nvSpPr>
          <p:cNvPr id="29" name="Inhaltsplatzhalter 5">
            <a:extLst>
              <a:ext uri="{FF2B5EF4-FFF2-40B4-BE49-F238E27FC236}">
                <a16:creationId xmlns:a16="http://schemas.microsoft.com/office/drawing/2014/main" id="{E87DE5DC-5A29-D2D1-A698-8694DA7C5039}"/>
              </a:ext>
            </a:extLst>
          </p:cNvPr>
          <p:cNvSpPr txBox="1">
            <a:spLocks/>
          </p:cNvSpPr>
          <p:nvPr/>
        </p:nvSpPr>
        <p:spPr>
          <a:xfrm>
            <a:off x="5343363" y="5967910"/>
            <a:ext cx="3200909"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Informatik</a:t>
            </a:r>
          </a:p>
        </p:txBody>
      </p:sp>
      <p:sp>
        <p:nvSpPr>
          <p:cNvPr id="30" name="Inhaltsplatzhalter 5">
            <a:extLst>
              <a:ext uri="{FF2B5EF4-FFF2-40B4-BE49-F238E27FC236}">
                <a16:creationId xmlns:a16="http://schemas.microsoft.com/office/drawing/2014/main" id="{5E7D44FE-2E68-1F53-C590-1BAB69F965F7}"/>
              </a:ext>
            </a:extLst>
          </p:cNvPr>
          <p:cNvSpPr txBox="1">
            <a:spLocks/>
          </p:cNvSpPr>
          <p:nvPr/>
        </p:nvSpPr>
        <p:spPr>
          <a:xfrm>
            <a:off x="8816720" y="5964849"/>
            <a:ext cx="3200909"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Verkehr, Logistik, Sicherheit</a:t>
            </a:r>
          </a:p>
        </p:txBody>
      </p:sp>
      <p:sp>
        <p:nvSpPr>
          <p:cNvPr id="31" name="Inhaltsplatzhalter 5">
            <a:extLst>
              <a:ext uri="{FF2B5EF4-FFF2-40B4-BE49-F238E27FC236}">
                <a16:creationId xmlns:a16="http://schemas.microsoft.com/office/drawing/2014/main" id="{6927F9A8-7600-236B-B014-2BCA8FC0867F}"/>
              </a:ext>
            </a:extLst>
          </p:cNvPr>
          <p:cNvSpPr txBox="1">
            <a:spLocks/>
          </p:cNvSpPr>
          <p:nvPr/>
        </p:nvSpPr>
        <p:spPr>
          <a:xfrm>
            <a:off x="4035510" y="3824106"/>
            <a:ext cx="2060490"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Bau, Handwerk</a:t>
            </a:r>
          </a:p>
        </p:txBody>
      </p:sp>
      <p:sp>
        <p:nvSpPr>
          <p:cNvPr id="32" name="Inhaltsplatzhalter 5">
            <a:extLst>
              <a:ext uri="{FF2B5EF4-FFF2-40B4-BE49-F238E27FC236}">
                <a16:creationId xmlns:a16="http://schemas.microsoft.com/office/drawing/2014/main" id="{15463A85-5608-112A-03BD-495001E5A19A}"/>
              </a:ext>
            </a:extLst>
          </p:cNvPr>
          <p:cNvSpPr txBox="1">
            <a:spLocks/>
          </p:cNvSpPr>
          <p:nvPr/>
        </p:nvSpPr>
        <p:spPr>
          <a:xfrm>
            <a:off x="8665045" y="3340482"/>
            <a:ext cx="2060490"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Gastgewerbe</a:t>
            </a:r>
          </a:p>
        </p:txBody>
      </p:sp>
      <p:pic>
        <p:nvPicPr>
          <p:cNvPr id="10" name="Grafik 9">
            <a:extLst>
              <a:ext uri="{FF2B5EF4-FFF2-40B4-BE49-F238E27FC236}">
                <a16:creationId xmlns:a16="http://schemas.microsoft.com/office/drawing/2014/main" id="{E4027952-07BD-13C7-686E-246DC9688571}"/>
              </a:ext>
            </a:extLst>
          </p:cNvPr>
          <p:cNvPicPr>
            <a:picLocks noChangeAspect="1"/>
          </p:cNvPicPr>
          <p:nvPr/>
        </p:nvPicPr>
        <p:blipFill>
          <a:blip r:embed="rId9"/>
          <a:stretch>
            <a:fillRect/>
          </a:stretch>
        </p:blipFill>
        <p:spPr>
          <a:xfrm>
            <a:off x="6528048" y="1231871"/>
            <a:ext cx="1643310" cy="1647825"/>
          </a:xfrm>
          <a:prstGeom prst="rect">
            <a:avLst/>
          </a:prstGeom>
        </p:spPr>
      </p:pic>
      <p:sp>
        <p:nvSpPr>
          <p:cNvPr id="11" name="Inhaltsplatzhalter 5">
            <a:extLst>
              <a:ext uri="{FF2B5EF4-FFF2-40B4-BE49-F238E27FC236}">
                <a16:creationId xmlns:a16="http://schemas.microsoft.com/office/drawing/2014/main" id="{40E4237F-D6D4-B407-B04C-40F9F4B67416}"/>
              </a:ext>
            </a:extLst>
          </p:cNvPr>
          <p:cNvSpPr txBox="1">
            <a:spLocks/>
          </p:cNvSpPr>
          <p:nvPr/>
        </p:nvSpPr>
        <p:spPr>
          <a:xfrm>
            <a:off x="6409264" y="2982682"/>
            <a:ext cx="2060490"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Verkauf</a:t>
            </a:r>
          </a:p>
        </p:txBody>
      </p:sp>
      <p:sp>
        <p:nvSpPr>
          <p:cNvPr id="12" name="Inhaltsplatzhalter 5">
            <a:extLst>
              <a:ext uri="{FF2B5EF4-FFF2-40B4-BE49-F238E27FC236}">
                <a16:creationId xmlns:a16="http://schemas.microsoft.com/office/drawing/2014/main" id="{4C3C877B-B85A-E565-0215-56434150747A}"/>
              </a:ext>
            </a:extLst>
          </p:cNvPr>
          <p:cNvSpPr txBox="1">
            <a:spLocks/>
          </p:cNvSpPr>
          <p:nvPr/>
        </p:nvSpPr>
        <p:spPr>
          <a:xfrm>
            <a:off x="323009" y="6240401"/>
            <a:ext cx="1452991" cy="333375"/>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1000"/>
              </a:spcBef>
              <a:buFont typeface="Symbol" panose="05050102010706020507" pitchFamily="18"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buFont typeface="Symbol" panose="05050102010706020507" pitchFamily="18" charset="2"/>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buFont typeface="Symbol" panose="05050102010706020507" pitchFamily="18"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buFont typeface="Symbol" panose="05050102010706020507" pitchFamily="18" charset="2"/>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buFont typeface="Symbol" panose="05050102010706020507" pitchFamily="18" charset="2"/>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e-CH" sz="1600" dirty="0"/>
              <a:t>und weitere…</a:t>
            </a:r>
          </a:p>
        </p:txBody>
      </p:sp>
    </p:spTree>
    <p:extLst>
      <p:ext uri="{BB962C8B-B14F-4D97-AF65-F5344CB8AC3E}">
        <p14:creationId xmlns:p14="http://schemas.microsoft.com/office/powerpoint/2010/main" val="1406240953"/>
      </p:ext>
    </p:extLst>
  </p:cSld>
  <p:clrMapOvr>
    <a:masterClrMapping/>
  </p:clrMapOvr>
</p:sld>
</file>

<file path=ppt/theme/theme1.xml><?xml version="1.0" encoding="utf-8"?>
<a:theme xmlns:a="http://schemas.openxmlformats.org/drawingml/2006/main" name="Office">
  <a:themeElements>
    <a:clrScheme name="MBA_TFP_2">
      <a:dk1>
        <a:srgbClr val="203767"/>
      </a:dk1>
      <a:lt1>
        <a:srgbClr val="FFFFFF"/>
      </a:lt1>
      <a:dk2>
        <a:srgbClr val="000000"/>
      </a:dk2>
      <a:lt2>
        <a:srgbClr val="ECEBEB"/>
      </a:lt2>
      <a:accent1>
        <a:srgbClr val="0DFFAA"/>
      </a:accent1>
      <a:accent2>
        <a:srgbClr val="FF9878"/>
      </a:accent2>
      <a:accent3>
        <a:srgbClr val="E2667C"/>
      </a:accent3>
      <a:accent4>
        <a:srgbClr val="8C9AFF"/>
      </a:accent4>
      <a:accent5>
        <a:srgbClr val="666666"/>
      </a:accent5>
      <a:accent6>
        <a:srgbClr val="CCCCCC"/>
      </a:accent6>
      <a:hlink>
        <a:srgbClr val="0DFFA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60CC019D6CB6E4B910867497D42FC98" ma:contentTypeVersion="11" ma:contentTypeDescription="Ein neues Dokument erstellen." ma:contentTypeScope="" ma:versionID="aeb8855fc86ea38e0224b2c12e4123ee">
  <xsd:schema xmlns:xsd="http://www.w3.org/2001/XMLSchema" xmlns:xs="http://www.w3.org/2001/XMLSchema" xmlns:p="http://schemas.microsoft.com/office/2006/metadata/properties" xmlns:ns2="b14c2161-f3dc-450b-863a-ad417d48a618" xmlns:ns3="91124e72-4232-44f6-b13b-9eb1ed16c48a" targetNamespace="http://schemas.microsoft.com/office/2006/metadata/properties" ma:root="true" ma:fieldsID="460d4416c396c3a7165561be9f45a8aa" ns2:_="" ns3:_="">
    <xsd:import namespace="b14c2161-f3dc-450b-863a-ad417d48a618"/>
    <xsd:import namespace="91124e72-4232-44f6-b13b-9eb1ed16c4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4c2161-f3dc-450b-863a-ad417d48a6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0319013d-3902-4503-8c69-d95b42d8b08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124e72-4232-44f6-b13b-9eb1ed16c48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38ce041-8501-4a83-aa65-eaca5ddb95af}" ma:internalName="TaxCatchAll" ma:showField="CatchAllData" ma:web="91124e72-4232-44f6-b13b-9eb1ed16c4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4c2161-f3dc-450b-863a-ad417d48a618">
      <Terms xmlns="http://schemas.microsoft.com/office/infopath/2007/PartnerControls"/>
    </lcf76f155ced4ddcb4097134ff3c332f>
    <TaxCatchAll xmlns="91124e72-4232-44f6-b13b-9eb1ed16c48a" xsi:nil="true"/>
  </documentManagement>
</p:properties>
</file>

<file path=customXml/itemProps1.xml><?xml version="1.0" encoding="utf-8"?>
<ds:datastoreItem xmlns:ds="http://schemas.openxmlformats.org/officeDocument/2006/customXml" ds:itemID="{CF54FEB2-45B0-43BE-A9B9-A0752B4714A1}">
  <ds:schemaRefs>
    <ds:schemaRef ds:uri="http://schemas.microsoft.com/sharepoint/v3/contenttype/forms"/>
  </ds:schemaRefs>
</ds:datastoreItem>
</file>

<file path=customXml/itemProps2.xml><?xml version="1.0" encoding="utf-8"?>
<ds:datastoreItem xmlns:ds="http://schemas.openxmlformats.org/officeDocument/2006/customXml" ds:itemID="{2D42DC98-733A-4E08-B600-8E520EECC4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4c2161-f3dc-450b-863a-ad417d48a618"/>
    <ds:schemaRef ds:uri="91124e72-4232-44f6-b13b-9eb1ed16c4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DE6B02-2028-4F15-AB58-340F956D7A0B}">
  <ds:schemaRefs>
    <ds:schemaRef ds:uri="http://purl.org/dc/terms/"/>
    <ds:schemaRef ds:uri="http://schemas.microsoft.com/office/2006/metadata/properties"/>
    <ds:schemaRef ds:uri="http://purl.org/dc/dcmitype/"/>
    <ds:schemaRef ds:uri="b14c2161-f3dc-450b-863a-ad417d48a618"/>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91124e72-4232-44f6-b13b-9eb1ed16c48a"/>
    <ds:schemaRef ds:uri="http://www.w3.org/XML/1998/namespace"/>
  </ds:schemaRefs>
</ds:datastoreItem>
</file>

<file path=docMetadata/LabelInfo.xml><?xml version="1.0" encoding="utf-8"?>
<clbl:labelList xmlns:clbl="http://schemas.microsoft.com/office/2020/mipLabelMetadata">
  <clbl:label id="{a020d0ae-094a-4d44-b66c-ac3fe8e90c58}" enabled="0" method="" siteId="{a020d0ae-094a-4d44-b66c-ac3fe8e90c58}"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3353</Words>
  <Application>Microsoft Office PowerPoint</Application>
  <PresentationFormat>Breitbild</PresentationFormat>
  <Paragraphs>321</Paragraphs>
  <Slides>24</Slides>
  <Notes>15</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Arial</vt:lpstr>
      <vt:lpstr>Arial Black</vt:lpstr>
      <vt:lpstr>Calibri</vt:lpstr>
      <vt:lpstr>Catamaran</vt:lpstr>
      <vt:lpstr>Catamaran Light</vt:lpstr>
      <vt:lpstr>Symbol</vt:lpstr>
      <vt:lpstr>Wingdings</vt:lpstr>
      <vt:lpstr>Office</vt:lpstr>
      <vt:lpstr>TALENTFÖRDERUNG PLUS</vt:lpstr>
      <vt:lpstr>INHALT</vt:lpstr>
      <vt:lpstr>Was ist Talentförderung Plus? </vt:lpstr>
      <vt:lpstr>PowerPoint-Präsentation</vt:lpstr>
      <vt:lpstr>Was ist Talentförderung Plus?</vt:lpstr>
      <vt:lpstr>Unsere Talent-Unterstützende</vt:lpstr>
      <vt:lpstr>Warum lohnt sich Talentförderung für alle?</vt:lpstr>
      <vt:lpstr>Talente in der Berufsbildung</vt:lpstr>
      <vt:lpstr>Nachwuchs in allen Berufsfeldern</vt:lpstr>
      <vt:lpstr>Wer ist ein Talent?</vt:lpstr>
      <vt:lpstr>Wie entwickelt sich ein Talent? </vt:lpstr>
      <vt:lpstr>Wer ist ein Talent? </vt:lpstr>
      <vt:lpstr>Wie fördern Sie Talente in der Lehre? Ein paar Beispiele</vt:lpstr>
      <vt:lpstr>Fördermassnahmen</vt:lpstr>
      <vt:lpstr>Talent-Storys</vt:lpstr>
      <vt:lpstr>Talent-Storys</vt:lpstr>
      <vt:lpstr>Talent-Storys</vt:lpstr>
      <vt:lpstr>Förderkonzepte im Betrieb </vt:lpstr>
      <vt:lpstr>Fördermodelle an Berufsfachschulen </vt:lpstr>
      <vt:lpstr>Wie weiter nach der Lehre?</vt:lpstr>
      <vt:lpstr>Anbindung: Wie weiter nach der Lehre?</vt:lpstr>
      <vt:lpstr>Gibt es Förderbeiträge?</vt:lpstr>
      <vt:lpstr>Förderbeiträge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Dennis Oswald</dc:creator>
  <cp:lastModifiedBy>Hannes Weber</cp:lastModifiedBy>
  <cp:revision>407</cp:revision>
  <cp:lastPrinted>2020-08-25T11:28:26Z</cp:lastPrinted>
  <dcterms:created xsi:type="dcterms:W3CDTF">2019-12-10T16:03:25Z</dcterms:created>
  <dcterms:modified xsi:type="dcterms:W3CDTF">2026-06-30T13:22:30Z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1721200</vt:r8>
  </property>
  <property fmtid="{D5CDD505-2E9C-101B-9397-08002B2CF9AE}" pid="3" name="ContentTypeId">
    <vt:lpwstr>0x010100A60CC019D6CB6E4B910867497D42FC98</vt:lpwstr>
  </property>
</Properties>
</file>