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17" r:id="rId5"/>
    <p:sldId id="344" r:id="rId6"/>
    <p:sldId id="365" r:id="rId7"/>
    <p:sldId id="358" r:id="rId8"/>
    <p:sldId id="360" r:id="rId9"/>
    <p:sldId id="366" r:id="rId10"/>
    <p:sldId id="367" r:id="rId11"/>
    <p:sldId id="329" r:id="rId12"/>
    <p:sldId id="368" r:id="rId13"/>
    <p:sldId id="369" r:id="rId14"/>
    <p:sldId id="362" r:id="rId15"/>
    <p:sldId id="370" r:id="rId16"/>
    <p:sldId id="364" r:id="rId17"/>
    <p:sldId id="371" r:id="rId18"/>
    <p:sldId id="372" r:id="rId19"/>
    <p:sldId id="373" r:id="rId20"/>
    <p:sldId id="363" r:id="rId21"/>
    <p:sldId id="355" r:id="rId22"/>
    <p:sldId id="359" r:id="rId23"/>
  </p:sldIdLst>
  <p:sldSz cx="9144000" cy="5143500" type="screen16x9"/>
  <p:notesSz cx="6811963" cy="99425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BA320E-1E55-E88C-9D69-5C350FD42E71}" name="Julia Scheuchzer" initials="JS" userId="S::julia.scheuchzer@ajbktzh.onmicrosoft.com::2b3a8d83-75b3-488d-8f79-5df22347ef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3"/>
    <a:srgbClr val="009EE0"/>
    <a:srgbClr val="BFE7F7"/>
    <a:srgbClr val="BFDCEF"/>
    <a:srgbClr val="CDEAD1"/>
    <a:srgbClr val="0075BF"/>
    <a:srgbClr val="37AB49"/>
    <a:srgbClr val="009FE3"/>
    <a:srgbClr val="FFFFFF"/>
    <a:srgbClr val="51B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468" autoAdjust="0"/>
  </p:normalViewPr>
  <p:slideViewPr>
    <p:cSldViewPr snapToGrid="0">
      <p:cViewPr varScale="1">
        <p:scale>
          <a:sx n="54" d="100"/>
          <a:sy n="54" d="100"/>
        </p:scale>
        <p:origin x="164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2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0FD74-17AE-1A4F-B861-190FB5A85EFC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65762-4472-874E-9123-A6D15C4B26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19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CD8A2-F81B-054C-9A47-23BFAF575098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F1CDE-25D5-A04A-A3EE-EA95F88980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079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Als ich angefragt wurde – habe ich spontan ja gesagt – weil Bibliotheken für mich schon immer ein grosses und spannendes Thema war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In meiner Kindheit gingen wir immer in eine kleine </a:t>
            </a:r>
            <a:r>
              <a:rPr lang="de-CH" dirty="0" err="1"/>
              <a:t>Bilbliothek</a:t>
            </a:r>
            <a:r>
              <a:rPr lang="de-CH" dirty="0"/>
              <a:t> gleich ums Eck von unserem Haus – nämlich hinter dem Anton Graff haus in Winterthur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Dort war es für mich ein Highlight, wenn ich neue Bücher ausleihen konnte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Mein Lieblingsbuch war </a:t>
            </a:r>
            <a:r>
              <a:rPr lang="de-CH" dirty="0" err="1"/>
              <a:t>Tomte</a:t>
            </a:r>
            <a:r>
              <a:rPr lang="de-CH" dirty="0"/>
              <a:t> </a:t>
            </a:r>
            <a:r>
              <a:rPr lang="de-CH" dirty="0" err="1"/>
              <a:t>Tummetot</a:t>
            </a:r>
            <a:r>
              <a:rPr lang="de-CH" dirty="0"/>
              <a:t> von Astrid </a:t>
            </a:r>
            <a:r>
              <a:rPr lang="de-CH" dirty="0" err="1"/>
              <a:t>Lingreen</a:t>
            </a:r>
            <a:r>
              <a:rPr lang="de-CH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Mit der Freude kam aber auch immer die Angst dazu, dass einer meiner 5 Brüder Flecken in das Buch machen würden oder ich den Termin verpassen würde und dann von meinem mageren </a:t>
            </a:r>
            <a:r>
              <a:rPr lang="de-CH" dirty="0" err="1"/>
              <a:t>Sackgeld</a:t>
            </a:r>
            <a:r>
              <a:rPr lang="de-CH" dirty="0"/>
              <a:t> etwas bezahlen müsste.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Und ganz schwierig war für mich das Ruhigsein in der </a:t>
            </a:r>
            <a:r>
              <a:rPr lang="de-CH" dirty="0" err="1"/>
              <a:t>Biblothek</a:t>
            </a:r>
            <a:r>
              <a:rPr lang="de-CH" dirty="0"/>
              <a:t> – </a:t>
            </a:r>
            <a:r>
              <a:rPr lang="de-CH" dirty="0" err="1"/>
              <a:t>shcon</a:t>
            </a:r>
            <a:r>
              <a:rPr lang="de-CH" dirty="0"/>
              <a:t> als Kind war ich SEHR </a:t>
            </a:r>
            <a:r>
              <a:rPr lang="de-CH" dirty="0" err="1"/>
              <a:t>kommunikatin</a:t>
            </a:r>
            <a:r>
              <a:rPr lang="de-CH" dirty="0"/>
              <a:t> (Radio </a:t>
            </a:r>
            <a:r>
              <a:rPr lang="de-CH" dirty="0" err="1"/>
              <a:t>verschluckttt</a:t>
            </a:r>
            <a:r>
              <a:rPr lang="de-CH" dirty="0"/>
              <a:t>).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Dann die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Bioblothek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Winterthur, als im eine Masterarbeit schrieb und es vorgeschrieben war, mindestens aus 10 unterschiedlichen Büchern zu zitieren und ich stunden damit verbracht habe, in Bücher zu blättern und dies bei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shcönsten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sommerwetter</a:t>
            </a: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Jetzt gehe ich mit meinem 8 jährigen Sohn Nando gerne in die </a:t>
            </a:r>
            <a:r>
              <a:rPr lang="de-CH" dirty="0" err="1"/>
              <a:t>Bibloithek</a:t>
            </a:r>
            <a:r>
              <a:rPr lang="de-CH" dirty="0"/>
              <a:t> – allerdings nicht im Kanton Zürich </a:t>
            </a:r>
            <a:r>
              <a:rPr lang="de-CH" dirty="0" err="1"/>
              <a:t>sonderin</a:t>
            </a:r>
            <a:r>
              <a:rPr lang="de-CH" dirty="0"/>
              <a:t> im Muri AG. Auch er liest sehr gerne – am liebsten am Abend, wenn er eigentlich ins Bett sollte und bei mir dann der Eindruck </a:t>
            </a:r>
            <a:r>
              <a:rPr lang="de-CH" dirty="0" err="1"/>
              <a:t>ensteht</a:t>
            </a:r>
            <a:r>
              <a:rPr lang="de-CH" dirty="0"/>
              <a:t>, dass er </a:t>
            </a:r>
            <a:r>
              <a:rPr lang="de-CH" dirty="0" err="1"/>
              <a:t>eigetnlich</a:t>
            </a:r>
            <a:r>
              <a:rPr lang="de-CH" dirty="0"/>
              <a:t> nur Zeit schieden will.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Aber die Zeit nehme ich mir sehr gerne – seine Lieblingsbücher im Moment sind  Gregs </a:t>
            </a:r>
            <a:r>
              <a:rPr lang="de-CH" dirty="0" err="1"/>
              <a:t>Tagebüchzer</a:t>
            </a:r>
            <a:r>
              <a:rPr lang="de-CH" dirty="0"/>
              <a:t> – und – in den zwei ½ Jahren, die ich nun beim AJB tätig bin, weiss ich noch mehr über die Wichtigkeit der Abendrituale mit den Kindern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So – nun sind wir schon mitten im Thema </a:t>
            </a:r>
            <a:r>
              <a:rPr lang="de-CH" dirty="0" err="1"/>
              <a:t>Kommuniaktion</a:t>
            </a:r>
            <a:r>
              <a:rPr lang="de-CH" dirty="0"/>
              <a:t> – ich habe ihnen nämlich über </a:t>
            </a:r>
            <a:r>
              <a:rPr lang="de-CH" dirty="0" err="1"/>
              <a:t>Storry</a:t>
            </a:r>
            <a:r>
              <a:rPr lang="de-CH" dirty="0"/>
              <a:t> </a:t>
            </a:r>
            <a:r>
              <a:rPr lang="de-CH" dirty="0" err="1"/>
              <a:t>Telling</a:t>
            </a:r>
            <a:r>
              <a:rPr lang="de-CH" dirty="0"/>
              <a:t> einiges über mich erzählt.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Nämlich dass ich in Winterthur aufgewachsen bin, in einer </a:t>
            </a:r>
            <a:r>
              <a:rPr lang="de-CH" dirty="0" err="1"/>
              <a:t>Grossfmailie</a:t>
            </a:r>
            <a:r>
              <a:rPr lang="de-CH" dirty="0"/>
              <a:t>, dass ich einen 8 jährigen Sohn habe, einen MAS i </a:t>
            </a:r>
            <a:r>
              <a:rPr lang="de-CH" dirty="0" err="1"/>
              <a:t>nKommunikation</a:t>
            </a:r>
            <a:r>
              <a:rPr lang="de-CH" dirty="0"/>
              <a:t> absolviert habe, sehr gerne lese, mit meine Sohn </a:t>
            </a:r>
            <a:r>
              <a:rPr lang="de-CH" dirty="0" err="1"/>
              <a:t>diskussionen</a:t>
            </a:r>
            <a:r>
              <a:rPr lang="de-CH" dirty="0"/>
              <a:t> habe, wenn es Zeit ist </a:t>
            </a:r>
            <a:r>
              <a:rPr lang="de-CH" dirty="0" err="1"/>
              <a:t>inst</a:t>
            </a:r>
            <a:r>
              <a:rPr lang="de-CH" dirty="0"/>
              <a:t> Bett zu gehen und beim AJB seit Mai 21 tätig bin.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56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579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317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428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400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790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532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58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154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580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91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52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614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83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37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888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310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955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1CDE-25D5-A04A-A3EE-EA95F889807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0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200" y="381600"/>
            <a:ext cx="3196875" cy="1100139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6308333" y="318499"/>
            <a:ext cx="2342507" cy="8654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84081" y="1146718"/>
            <a:ext cx="7264632" cy="18074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200">
                <a:solidFill>
                  <a:schemeClr val="tx2"/>
                </a:solidFill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de-CH"/>
              <a:t>Titel</a:t>
            </a:r>
            <a:endParaRPr lang="de-DE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" y="2202434"/>
            <a:ext cx="2993967" cy="29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13" y="1023938"/>
            <a:ext cx="7632700" cy="536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rgbClr val="009EE0"/>
                </a:solidFill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52181" y="1516970"/>
            <a:ext cx="3996532" cy="3250293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CH"/>
              <a:t>Text Arial Regular </a:t>
            </a:r>
            <a:br>
              <a:rPr lang="de-CH"/>
            </a:br>
            <a:r>
              <a:rPr lang="de-CH"/>
              <a:t>neben Bild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13" y="1023938"/>
            <a:ext cx="7632700" cy="536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rgbClr val="009EE0"/>
                </a:solidFill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16012" y="1516970"/>
            <a:ext cx="4392000" cy="3250293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CH"/>
              <a:t>Text Arial Regular </a:t>
            </a:r>
            <a:br>
              <a:rPr lang="de-CH"/>
            </a:br>
            <a:r>
              <a:rPr lang="de-CH"/>
              <a:t>neben Bild</a:t>
            </a:r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ei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13" y="1023938"/>
            <a:ext cx="7632700" cy="536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rgbClr val="009EE0"/>
                </a:solidFill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47999" y="1516970"/>
            <a:ext cx="2700714" cy="3250293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CH"/>
              <a:t>Text Arial Regular </a:t>
            </a:r>
            <a:br>
              <a:rPr lang="de-CH"/>
            </a:br>
            <a:r>
              <a:rPr lang="de-CH"/>
              <a:t>neben Bild</a:t>
            </a:r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ei Bilder und Bildlege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13" y="1023938"/>
            <a:ext cx="7632700" cy="536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rgbClr val="009EE0"/>
                </a:solidFill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16013" y="4323736"/>
            <a:ext cx="2289176" cy="443527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CH"/>
              <a:t>Legendentext</a:t>
            </a:r>
          </a:p>
          <a:p>
            <a:pPr lvl="0"/>
            <a:r>
              <a:rPr lang="de-CH"/>
              <a:t>zweite Zeile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70857" y="4323736"/>
            <a:ext cx="4422206" cy="443527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CH"/>
              <a:t>Legendentext</a:t>
            </a:r>
          </a:p>
          <a:p>
            <a:pPr lvl="0"/>
            <a:r>
              <a:rPr lang="de-CH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2234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gross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13" y="1023938"/>
            <a:ext cx="7632700" cy="536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rgbClr val="009EE0"/>
                </a:solidFill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Einz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7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vollflächi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" y="0"/>
            <a:ext cx="9144000" cy="5153025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669" y="311085"/>
            <a:ext cx="3258955" cy="1234826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20685"/>
            <a:ext cx="2988127" cy="2932339"/>
          </a:xfrm>
          <a:prstGeom prst="rect">
            <a:avLst/>
          </a:prstGeom>
        </p:spPr>
      </p:pic>
      <p:sp>
        <p:nvSpPr>
          <p:cNvPr id="2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74987" y="1139951"/>
            <a:ext cx="7273726" cy="18220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de-CH"/>
              <a:t>Titel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5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zeilig, Zusatz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6308333" y="318499"/>
            <a:ext cx="2342507" cy="8654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" y="2202434"/>
            <a:ext cx="2993967" cy="2941066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84081" y="1148400"/>
            <a:ext cx="7264632" cy="107880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200">
                <a:solidFill>
                  <a:schemeClr val="tx2"/>
                </a:solidFill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de-CH"/>
              <a:t>Titel</a:t>
            </a:r>
          </a:p>
          <a:p>
            <a:pPr lvl="0"/>
            <a:r>
              <a:rPr lang="de-CH"/>
              <a:t>2-zeilig</a:t>
            </a:r>
            <a:endParaRPr lang="de-DE"/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84081" y="2203200"/>
            <a:ext cx="7264632" cy="6253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de-CH"/>
              <a:t>Zusatzzeile falls erwünscht</a:t>
            </a: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5200" y="381600"/>
            <a:ext cx="3196875" cy="1100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13" y="1023938"/>
            <a:ext cx="7632700" cy="536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rgbClr val="009EE0"/>
                </a:solidFill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90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Norm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25929" y="1513275"/>
            <a:ext cx="7622784" cy="32539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CH"/>
              <a:t>Text Arial Regular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13" y="1023938"/>
            <a:ext cx="7632700" cy="536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rgbClr val="009EE0"/>
                </a:solidFill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7943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 und Text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24105" y="1797955"/>
            <a:ext cx="7632700" cy="29693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CH"/>
              <a:t>Text Arial Regular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13" y="1023938"/>
            <a:ext cx="7632700" cy="536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rgbClr val="009EE0"/>
                </a:solidFill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</a:p>
          <a:p>
            <a:pPr lvl="0"/>
            <a:r>
              <a:rPr lang="de-DE"/>
              <a:t>2-zeilig</a:t>
            </a:r>
          </a:p>
        </p:txBody>
      </p:sp>
    </p:spTree>
    <p:extLst>
      <p:ext uri="{BB962C8B-B14F-4D97-AF65-F5344CB8AC3E}">
        <p14:creationId xmlns:p14="http://schemas.microsoft.com/office/powerpoint/2010/main" val="7710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25933" y="1518767"/>
            <a:ext cx="7622780" cy="324849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Wingdings" panose="05000000000000000000" pitchFamily="2" charset="2"/>
              <a:buChar char="§"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DE"/>
              <a:t>Aufzählungstext</a:t>
            </a:r>
          </a:p>
          <a:p>
            <a:pPr lvl="0"/>
            <a:r>
              <a:rPr lang="de-DE"/>
              <a:t>Aufzählungstext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13" y="1023938"/>
            <a:ext cx="7632700" cy="536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rgbClr val="009EE0"/>
                </a:solidFill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011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25933" y="2508942"/>
            <a:ext cx="7622780" cy="225832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Wingdings" panose="05000000000000000000" pitchFamily="2" charset="2"/>
              <a:buChar char="§"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DE"/>
              <a:t>Aufzählungstext</a:t>
            </a:r>
          </a:p>
          <a:p>
            <a:pPr lvl="0"/>
            <a:r>
              <a:rPr lang="de-DE"/>
              <a:t>Aufzählungstext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 hasCustomPrompt="1"/>
          </p:nvPr>
        </p:nvSpPr>
        <p:spPr>
          <a:xfrm>
            <a:off x="1125933" y="1514434"/>
            <a:ext cx="7622780" cy="994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13" y="1023938"/>
            <a:ext cx="7632700" cy="536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rgbClr val="009EE0"/>
                </a:solidFill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83167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und 2. Eb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13" y="1023938"/>
            <a:ext cx="7632700" cy="536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rgbClr val="009EE0"/>
                </a:solidFill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25933" y="1518767"/>
            <a:ext cx="7622780" cy="3248496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 baseline="0">
                <a:latin typeface="+mn-lt"/>
              </a:defRPr>
            </a:lvl1pPr>
            <a:lvl2pPr marL="622300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 sz="1400" baseline="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DE"/>
              <a:t>Aufzählungstext 1. Ebene</a:t>
            </a:r>
          </a:p>
          <a:p>
            <a:pPr lvl="1"/>
            <a:r>
              <a:rPr lang="de-DE"/>
              <a:t>Aufzählung 2. Ebene</a:t>
            </a:r>
          </a:p>
          <a:p>
            <a:pPr lvl="1"/>
            <a:r>
              <a:rPr lang="de-DE"/>
              <a:t>Aufzählung 2. Ebene</a:t>
            </a:r>
          </a:p>
          <a:p>
            <a:pPr lvl="1"/>
            <a:r>
              <a:rPr lang="de-DE"/>
              <a:t>Aufzählung 2. Ebene</a:t>
            </a:r>
          </a:p>
          <a:p>
            <a:pPr lvl="1"/>
            <a:endParaRPr lang="de-DE"/>
          </a:p>
          <a:p>
            <a:pPr lvl="0"/>
            <a:r>
              <a:rPr lang="de-DE"/>
              <a:t>Aufzählungstext 1. Ebene</a:t>
            </a:r>
          </a:p>
          <a:p>
            <a:pPr lvl="1"/>
            <a:r>
              <a:rPr lang="de-DE"/>
              <a:t>Aufzählung 2. Ebene</a:t>
            </a:r>
          </a:p>
          <a:p>
            <a:pPr lvl="1"/>
            <a:r>
              <a:rPr lang="de-DE"/>
              <a:t>Aufzählung 2. Ebene</a:t>
            </a:r>
          </a:p>
          <a:p>
            <a:pPr lvl="1"/>
            <a:r>
              <a:rPr lang="de-DE"/>
              <a:t>Aufzählung 2. Ebene</a:t>
            </a:r>
          </a:p>
          <a:p>
            <a:pPr lvl="1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116013" y="1026790"/>
            <a:ext cx="7632700" cy="3740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mit Pfeil 4"/>
          <p:cNvCxnSpPr/>
          <p:nvPr userDrawn="1"/>
        </p:nvCxnSpPr>
        <p:spPr bwMode="auto">
          <a:xfrm flipH="1">
            <a:off x="1116015" y="4451288"/>
            <a:ext cx="7632698" cy="0"/>
          </a:xfrm>
          <a:prstGeom prst="straightConnector1">
            <a:avLst/>
          </a:prstGeom>
          <a:ln w="19050" cap="flat">
            <a:solidFill>
              <a:schemeClr val="tx2"/>
            </a:solidFill>
            <a:prstDash val="solid"/>
            <a:miter lim="800000"/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 userDrawn="1"/>
        </p:nvCxnSpPr>
        <p:spPr bwMode="auto">
          <a:xfrm flipV="1">
            <a:off x="2433652" y="1026789"/>
            <a:ext cx="0" cy="3740475"/>
          </a:xfrm>
          <a:prstGeom prst="straightConnector1">
            <a:avLst/>
          </a:prstGeom>
          <a:ln w="19050" cap="flat">
            <a:solidFill>
              <a:schemeClr val="tx2"/>
            </a:solidFill>
            <a:prstDash val="solid"/>
            <a:miter lim="800000"/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>
            <a:off x="2425368" y="2803295"/>
            <a:ext cx="1059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>
                <a:solidFill>
                  <a:schemeClr val="tx2"/>
                </a:solidFill>
                <a:latin typeface="+mj-lt"/>
              </a:rPr>
              <a:t>Maximaler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>
                <a:solidFill>
                  <a:schemeClr val="tx2"/>
                </a:solidFill>
                <a:latin typeface="+mj-lt"/>
              </a:rPr>
              <a:t>Bildbereich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>
                <a:solidFill>
                  <a:schemeClr val="tx2"/>
                </a:solidFill>
                <a:latin typeface="+mj-lt"/>
              </a:rPr>
              <a:t>in</a:t>
            </a:r>
            <a:r>
              <a:rPr lang="de-DE" sz="1000" baseline="0">
                <a:solidFill>
                  <a:schemeClr val="tx2"/>
                </a:solidFill>
                <a:latin typeface="+mj-lt"/>
              </a:rPr>
              <a:t> der Höhe</a:t>
            </a:r>
            <a:endParaRPr lang="de-DE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3797564" y="4184872"/>
            <a:ext cx="316483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>
                <a:solidFill>
                  <a:schemeClr val="tx2"/>
                </a:solidFill>
                <a:latin typeface="+mj-lt"/>
              </a:rPr>
              <a:t>Maximaler Bildbereich</a:t>
            </a:r>
            <a:r>
              <a:rPr lang="de-DE" sz="1000" baseline="0">
                <a:solidFill>
                  <a:schemeClr val="tx2"/>
                </a:solidFill>
                <a:latin typeface="+mj-lt"/>
              </a:rPr>
              <a:t> in der Breite</a:t>
            </a:r>
            <a:endParaRPr lang="de-DE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688013" y="2571750"/>
            <a:ext cx="1152525" cy="861774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>
                <a:solidFill>
                  <a:schemeClr val="bg1"/>
                </a:solidFill>
              </a:rPr>
              <a:t>Es stehen </a:t>
            </a:r>
            <a:br>
              <a:rPr lang="de-DE" sz="1000">
                <a:solidFill>
                  <a:schemeClr val="bg1"/>
                </a:solidFill>
              </a:rPr>
            </a:br>
            <a:r>
              <a:rPr lang="de-DE" sz="1000">
                <a:solidFill>
                  <a:schemeClr val="bg1"/>
                </a:solidFill>
              </a:rPr>
              <a:t>6 Vorlagen mit Text und Bild</a:t>
            </a:r>
            <a:r>
              <a:rPr lang="de-DE" sz="1000" baseline="0">
                <a:solidFill>
                  <a:schemeClr val="bg1"/>
                </a:solidFill>
              </a:rPr>
              <a:t> </a:t>
            </a:r>
            <a:br>
              <a:rPr lang="de-DE" sz="1000" baseline="0">
                <a:solidFill>
                  <a:schemeClr val="bg1"/>
                </a:solidFill>
              </a:rPr>
            </a:br>
            <a:r>
              <a:rPr lang="de-DE" sz="1000" baseline="0">
                <a:solidFill>
                  <a:schemeClr val="bg1"/>
                </a:solidFill>
              </a:rPr>
              <a:t>im Layout zur Verfügung.</a:t>
            </a:r>
            <a:endParaRPr lang="de-DE" sz="100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572000" y="1563688"/>
            <a:ext cx="1116013" cy="1015663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>
                <a:solidFill>
                  <a:schemeClr val="bg1"/>
                </a:solidFill>
              </a:rPr>
              <a:t>Tipp: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>
                <a:solidFill>
                  <a:schemeClr val="bg1"/>
                </a:solidFill>
              </a:rPr>
              <a:t>Nutzen</a:t>
            </a:r>
            <a:r>
              <a:rPr lang="de-DE" sz="1000" baseline="0">
                <a:solidFill>
                  <a:schemeClr val="bg1"/>
                </a:solidFill>
              </a:rPr>
              <a:t> Sie die Hilfslinien als Anschlags-punkte für Text oder Bilder.</a:t>
            </a:r>
            <a:endParaRPr lang="de-DE" sz="100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1029612" y="679270"/>
            <a:ext cx="4572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>
                <a:solidFill>
                  <a:schemeClr val="tx1"/>
                </a:solidFill>
                <a:latin typeface="+mj-lt"/>
              </a:rPr>
              <a:t>Keine Vorlage,</a:t>
            </a:r>
            <a:r>
              <a:rPr lang="de-DE" sz="1000" baseline="0">
                <a:solidFill>
                  <a:schemeClr val="tx1"/>
                </a:solidFill>
                <a:latin typeface="+mj-lt"/>
              </a:rPr>
              <a:t> nur </a:t>
            </a:r>
            <a:r>
              <a:rPr lang="de-DE" sz="1000">
                <a:solidFill>
                  <a:schemeClr val="tx1"/>
                </a:solidFill>
                <a:latin typeface="+mj-lt"/>
              </a:rPr>
              <a:t>Infos</a:t>
            </a:r>
            <a:r>
              <a:rPr lang="de-DE" sz="1000" baseline="0">
                <a:solidFill>
                  <a:schemeClr val="tx1"/>
                </a:solidFill>
                <a:latin typeface="+mj-lt"/>
              </a:rPr>
              <a:t> zu er</a:t>
            </a:r>
            <a:r>
              <a:rPr lang="de-DE" sz="1000">
                <a:solidFill>
                  <a:schemeClr val="tx1"/>
                </a:solidFill>
                <a:latin typeface="+mj-lt"/>
              </a:rPr>
              <a:t>laubtem</a:t>
            </a:r>
            <a:r>
              <a:rPr lang="de-DE" sz="1000" baseline="0">
                <a:solidFill>
                  <a:schemeClr val="tx1"/>
                </a:solidFill>
                <a:latin typeface="+mj-lt"/>
              </a:rPr>
              <a:t> Bildbereich</a:t>
            </a:r>
            <a:endParaRPr lang="de-DE" sz="1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3384550" y="2571750"/>
            <a:ext cx="1200797" cy="1015663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>
                <a:solidFill>
                  <a:schemeClr val="bg1"/>
                </a:solidFill>
              </a:rPr>
              <a:t>Das Bildformat</a:t>
            </a:r>
            <a:r>
              <a:rPr lang="de-DE" sz="1000" baseline="0">
                <a:solidFill>
                  <a:schemeClr val="bg1"/>
                </a:solidFill>
              </a:rPr>
              <a:t> kann innerhalb der maximalen Bereiche variabel eingerichtet werden.</a:t>
            </a:r>
            <a:endParaRPr lang="de-DE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6924095" y="365461"/>
            <a:ext cx="1824617" cy="2266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1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dirty="0">
                <a:solidFill>
                  <a:schemeClr val="tx2"/>
                </a:solidFill>
              </a:rPr>
              <a:t>Kommunikations-Konzepte </a:t>
            </a:r>
          </a:p>
          <a:p>
            <a:pPr marL="0" marR="0" indent="0" algn="l" defTabSz="914400" rtl="0" eaLnBrk="1" fontAlgn="auto" latinLnBrk="0" hangingPunct="1">
              <a:lnSpc>
                <a:spcPts val="1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dirty="0">
                <a:solidFill>
                  <a:schemeClr val="tx2"/>
                </a:solidFill>
              </a:rPr>
              <a:t>Folie</a:t>
            </a:r>
            <a:r>
              <a:rPr lang="de-DE" sz="800" b="0" baseline="0" dirty="0">
                <a:solidFill>
                  <a:schemeClr val="tx2"/>
                </a:solidFill>
              </a:rPr>
              <a:t> </a:t>
            </a:r>
            <a:fld id="{4F81183F-A64D-9241-BE68-FBA22BBA86B0}" type="slidenum">
              <a:rPr lang="de-DE" sz="800" b="0" baseline="0" smtClean="0">
                <a:solidFill>
                  <a:schemeClr val="tx2"/>
                </a:solidFill>
              </a:rPr>
              <a:t>‹Nr.›</a:t>
            </a:fld>
            <a:endParaRPr lang="de-DE" sz="800" b="0" dirty="0">
              <a:solidFill>
                <a:schemeClr val="tx2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596879" y="346076"/>
            <a:ext cx="275409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0" r:id="rId3"/>
    <p:sldLayoutId id="2147483652" r:id="rId4"/>
    <p:sldLayoutId id="2147483654" r:id="rId5"/>
    <p:sldLayoutId id="2147483649" r:id="rId6"/>
    <p:sldLayoutId id="2147483653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5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703" userDrawn="1">
          <p15:clr>
            <a:srgbClr val="F26B43"/>
          </p15:clr>
        </p15:guide>
        <p15:guide id="5" pos="5035" userDrawn="1">
          <p15:clr>
            <a:srgbClr val="F26B43"/>
          </p15:clr>
        </p15:guide>
        <p15:guide id="6" pos="4309" userDrawn="1">
          <p15:clr>
            <a:srgbClr val="F26B43"/>
          </p15:clr>
        </p15:guide>
        <p15:guide id="7" pos="3583" userDrawn="1">
          <p15:clr>
            <a:srgbClr val="F26B43"/>
          </p15:clr>
        </p15:guide>
        <p15:guide id="8" pos="1406" userDrawn="1">
          <p15:clr>
            <a:srgbClr val="F26B43"/>
          </p15:clr>
        </p15:guide>
        <p15:guide id="9" pos="2132" userDrawn="1">
          <p15:clr>
            <a:srgbClr val="F26B43"/>
          </p15:clr>
        </p15:guide>
        <p15:guide id="10" userDrawn="1">
          <p15:clr>
            <a:srgbClr val="F26B43"/>
          </p15:clr>
        </p15:guide>
        <p15:guide id="11" pos="5760" userDrawn="1">
          <p15:clr>
            <a:srgbClr val="F26B43"/>
          </p15:clr>
        </p15:guide>
        <p15:guide id="12" orient="horz" pos="237" userDrawn="1">
          <p15:clr>
            <a:srgbClr val="F26B43"/>
          </p15:clr>
        </p15:guide>
        <p15:guide id="13" pos="5511" userDrawn="1">
          <p15:clr>
            <a:srgbClr val="F26B43"/>
          </p15:clr>
        </p15:guide>
        <p15:guide id="14" orient="horz" pos="3003" userDrawn="1">
          <p15:clr>
            <a:srgbClr val="F26B43"/>
          </p15:clr>
        </p15:guide>
        <p15:guide id="15" orient="horz" pos="645" userDrawn="1">
          <p15:clr>
            <a:srgbClr val="F26B43"/>
          </p15:clr>
        </p15:guide>
        <p15:guide id="16" orient="horz" pos="9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mkommunikation.ch/aktuell/blog/in-neun-schritten-zum-kommunikationskonzept-44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mkommunikation.ch/aktuell/blog/in-neun-schritten-zum-kommunikationskonzept-44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3200" dirty="0"/>
              <a:t>Bausteine eines Kommunikations-Konzeptes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21.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2737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Kommunikations-Ziele Beispiele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 lIns="0" tIns="0" rIns="0" bIns="0" anchor="t"/>
          <a:lstStyle/>
          <a:p>
            <a:r>
              <a:rPr lang="de-CH" sz="1600" dirty="0"/>
              <a:t>Die Zielgruppen sollen unser Angebot kennen</a:t>
            </a:r>
          </a:p>
          <a:p>
            <a:r>
              <a:rPr lang="de-CH" sz="1600" dirty="0"/>
              <a:t>Die Zielgruppen sollen unsere Bibliothek als sympathisch erleben</a:t>
            </a:r>
          </a:p>
          <a:p>
            <a:r>
              <a:rPr lang="de-CH" sz="1600" dirty="0"/>
              <a:t>Die Zielgruppen sollen unsere Bibliothek weiterempfehlen</a:t>
            </a:r>
          </a:p>
          <a:p>
            <a:r>
              <a:rPr lang="de-CH" sz="1600" dirty="0"/>
              <a:t>Die Zielgruppen sollen unsere Veranstaltungen kennen </a:t>
            </a:r>
          </a:p>
          <a:p>
            <a:r>
              <a:rPr lang="de-CH" sz="1600" dirty="0"/>
              <a:t>Wir wollen die Teilnehmenden-Zahl an unseren Veranstaltung steigern</a:t>
            </a:r>
          </a:p>
          <a:p>
            <a:r>
              <a:rPr lang="de-CH" sz="1600" dirty="0"/>
              <a:t>Wir wollen die Besucherzahlen und Interkationen auf unserer Webseite erhöhen</a:t>
            </a:r>
          </a:p>
          <a:p>
            <a:endParaRPr lang="de-CH" sz="1600" dirty="0"/>
          </a:p>
          <a:p>
            <a:pPr>
              <a:buFont typeface="Wingdings" panose="05000000000000000000" pitchFamily="2" charset="2"/>
              <a:buChar char="à"/>
            </a:pPr>
            <a:r>
              <a:rPr lang="de-CH" sz="1600" b="1" dirty="0"/>
              <a:t>Wir steigern unseren Bekanntheitsgrad bei unseren Zielgruppen bis Ende 2026 um 15 Prozent.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CH" sz="1600" b="1" dirty="0">
                <a:sym typeface="Wingdings" panose="05000000000000000000" pitchFamily="2" charset="2"/>
              </a:rPr>
              <a:t>Wir steigen die Anzahl unserer Mitglieder von 525 auf 900 bis Ende 2026. </a:t>
            </a:r>
            <a:endParaRPr lang="de-CH" sz="1600" b="1" dirty="0"/>
          </a:p>
        </p:txBody>
      </p:sp>
    </p:spTree>
    <p:extLst>
      <p:ext uri="{BB962C8B-B14F-4D97-AF65-F5344CB8AC3E}">
        <p14:creationId xmlns:p14="http://schemas.microsoft.com/office/powerpoint/2010/main" val="19815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Zielgruppen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 lIns="0" tIns="0" rIns="0" bIns="0" anchor="t"/>
          <a:lstStyle/>
          <a:p>
            <a:r>
              <a:rPr lang="de-DE" dirty="0"/>
              <a:t>Sozio-demografische Merkmale: </a:t>
            </a:r>
            <a:r>
              <a:rPr lang="de-CH" dirty="0"/>
              <a:t>Alter, Geschlecht, Wohnort, Familienstand, Haushaltsgrösse, Einkommen, Beruf, Schuldbildung, Herkunft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E5EB5B2-21D4-4AA3-B27E-7674EA87E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72" y="2571750"/>
            <a:ext cx="3886200" cy="23847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20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Zielgruppen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 lIns="0" tIns="0" rIns="0" bIns="0" anchor="t"/>
          <a:lstStyle/>
          <a:p>
            <a:r>
              <a:rPr lang="de-DE" dirty="0"/>
              <a:t>Sozio-demografische Merkmale: </a:t>
            </a:r>
            <a:r>
              <a:rPr lang="de-CH" dirty="0"/>
              <a:t>Alter, Geschlecht, Wohnort, Familienstand, Haushaltsgrösse, Einkommen, Beruf, Schuldbildung, Herkunft</a:t>
            </a:r>
            <a:r>
              <a:rPr lang="de-DE" dirty="0"/>
              <a:t> </a:t>
            </a:r>
          </a:p>
          <a:p>
            <a:r>
              <a:rPr lang="de-DE" dirty="0"/>
              <a:t>Psychografische Merkmale: </a:t>
            </a:r>
            <a:br>
              <a:rPr lang="de-DE" dirty="0"/>
            </a:br>
            <a:r>
              <a:rPr lang="de-CH" dirty="0"/>
              <a:t>Einstellungen, Werte, Meinungen, </a:t>
            </a:r>
            <a:br>
              <a:rPr lang="de-CH" dirty="0"/>
            </a:br>
            <a:r>
              <a:rPr lang="de-CH" dirty="0"/>
              <a:t>Interessen, Lebensstil</a:t>
            </a:r>
            <a:endParaRPr lang="de-DE" dirty="0"/>
          </a:p>
          <a:p>
            <a:r>
              <a:rPr lang="de-DE" dirty="0"/>
              <a:t>Kauf- und Konsumverhalten: </a:t>
            </a:r>
            <a:br>
              <a:rPr lang="de-DE" dirty="0"/>
            </a:br>
            <a:r>
              <a:rPr lang="de-CH" dirty="0"/>
              <a:t>Kaufverhalten, Markenbewusstsein, </a:t>
            </a:r>
            <a:br>
              <a:rPr lang="de-CH" dirty="0"/>
            </a:br>
            <a:r>
              <a:rPr lang="de-CH" dirty="0"/>
              <a:t>Konsumverhalten, Lifestyle-Typologien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122" name="Picture 2" descr="Free photo still life business roles with various pawns">
            <a:extLst>
              <a:ext uri="{FF2B5EF4-FFF2-40B4-BE49-F238E27FC236}">
                <a16:creationId xmlns:a16="http://schemas.microsoft.com/office/drawing/2014/main" id="{41605407-F673-48DC-9B75-E3A77BC2F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57" y="2875176"/>
            <a:ext cx="2840400" cy="18920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6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Personas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 lIns="0" tIns="0" rIns="0" bIns="0" anchor="t"/>
          <a:lstStyle/>
          <a:p>
            <a:r>
              <a:rPr lang="de-DE" dirty="0"/>
              <a:t>Sind typische Vertreter ihrer Zielgruppen (Prototyp)</a:t>
            </a:r>
          </a:p>
          <a:p>
            <a:r>
              <a:rPr lang="de-DE" dirty="0"/>
              <a:t>Haben Erwartungen, Werte, Wünsche und Ziele </a:t>
            </a:r>
          </a:p>
          <a:p>
            <a:r>
              <a:rPr lang="de-DE" dirty="0"/>
              <a:t>Zeigen menschliche Verhaltensweisen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DA7D78-2F24-43A2-80CC-B29664F8B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32" y="2899083"/>
            <a:ext cx="2839676" cy="15669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815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AJB-Personas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6D8A18-9DEC-43DC-BE89-94A66AF45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1524043"/>
            <a:ext cx="2326263" cy="33912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5D7DC4F-3C39-4A62-AD66-E77D3ECEE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022" y="1524043"/>
            <a:ext cx="2334308" cy="33912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60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AJB-Personas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62BD21-CE31-414E-94CA-98AC0021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1504133"/>
            <a:ext cx="2380516" cy="343635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1129B9D-1B28-45B6-8E55-ED52F8203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893" y="1504132"/>
            <a:ext cx="2350176" cy="34363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32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AJB-Personas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ADE72F7-A47D-4429-90CE-757C5E99D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2" y="1470568"/>
            <a:ext cx="2346515" cy="34228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A8634D5-9702-4C8B-9B25-25B3A3883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005" y="1470568"/>
            <a:ext cx="2298854" cy="34228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14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/>
          <a:lstStyle/>
          <a:p>
            <a:r>
              <a:rPr lang="de-DE" dirty="0"/>
              <a:t>Kommunikations-Konzept im Überblick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 lIns="0" tIns="0" rIns="0" bIns="0" anchor="t"/>
          <a:lstStyle/>
          <a:p>
            <a:pPr lvl="1">
              <a:buFont typeface="Arial" panose="05000000000000000000" pitchFamily="2" charset="2"/>
              <a:buChar char="–"/>
            </a:pPr>
            <a:endParaRPr lang="de-DE" dirty="0">
              <a:cs typeface="Arial"/>
            </a:endParaRPr>
          </a:p>
          <a:p>
            <a:endParaRPr lang="de-DE" dirty="0">
              <a:cs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786B09-BB77-43F1-9BEF-20C686BC0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1570889"/>
            <a:ext cx="7153275" cy="2552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F7FF1D5-AB73-40EE-A46E-D187509DF19F}"/>
              </a:ext>
            </a:extLst>
          </p:cNvPr>
          <p:cNvSpPr txBox="1"/>
          <p:nvPr/>
        </p:nvSpPr>
        <p:spPr>
          <a:xfrm>
            <a:off x="995361" y="4303099"/>
            <a:ext cx="71532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Quelle: TM Agentur für Konzept, Text und Design – 6.12.22 Daniela Schori</a:t>
            </a:r>
          </a:p>
          <a:p>
            <a:r>
              <a:rPr lang="de-CH" sz="1000" dirty="0">
                <a:hlinkClick r:id="rId4"/>
              </a:rPr>
              <a:t>https://www.tmkommunikation.ch/aktuell/blog/in-neun-schritten-zum-kommunikationskonzept-44.html</a:t>
            </a:r>
            <a:endParaRPr lang="de-CH" sz="10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929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Kommunikations-Konzept – Tipps und Tricks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25933" y="1518767"/>
            <a:ext cx="7622780" cy="3248496"/>
          </a:xfrm>
        </p:spPr>
        <p:txBody>
          <a:bodyPr/>
          <a:lstStyle/>
          <a:p>
            <a:pPr>
              <a:buFontTx/>
              <a:buChar char="-"/>
            </a:pPr>
            <a:r>
              <a:rPr lang="de-DE" dirty="0"/>
              <a:t>Stellt euch Fragen und findet die Antworten!</a:t>
            </a:r>
          </a:p>
          <a:p>
            <a:pPr>
              <a:buFontTx/>
              <a:buChar char="-"/>
            </a:pPr>
            <a:r>
              <a:rPr lang="de-DE" dirty="0"/>
              <a:t>Kommunikation kostet Zeit und Geld – macht es richtig, oder lasst es sein.</a:t>
            </a:r>
          </a:p>
          <a:p>
            <a:pPr>
              <a:buFontTx/>
              <a:buChar char="-"/>
            </a:pPr>
            <a:r>
              <a:rPr lang="de-DE" dirty="0"/>
              <a:t>Definiert eure Zielgruppen und Personas, lernt sie kennen, fokussiert eure Massnahmen auf sie. </a:t>
            </a:r>
          </a:p>
          <a:p>
            <a:pPr>
              <a:buFontTx/>
              <a:buChar char="-"/>
            </a:pPr>
            <a:r>
              <a:rPr lang="de-CH" dirty="0"/>
              <a:t>Probiert aus </a:t>
            </a:r>
            <a:r>
              <a:rPr lang="de-DE" dirty="0"/>
              <a:t>–</a:t>
            </a:r>
            <a:r>
              <a:rPr lang="de-CH" dirty="0"/>
              <a:t> startet mit einem kleinen Budget, messt den Erfolg der Massnahme und was gelingt: MEHR davon!  </a:t>
            </a:r>
          </a:p>
          <a:p>
            <a:pPr>
              <a:buFontTx/>
              <a:buChar char="-"/>
            </a:pPr>
            <a:r>
              <a:rPr lang="de-CH" dirty="0"/>
              <a:t>Lernt von anderen </a:t>
            </a:r>
            <a:r>
              <a:rPr lang="de-DE" dirty="0"/>
              <a:t>–</a:t>
            </a:r>
            <a:r>
              <a:rPr lang="de-CH" dirty="0"/>
              <a:t> erfolgreiche Konzepte und Ideen </a:t>
            </a:r>
            <a:br>
              <a:rPr lang="de-CH" dirty="0"/>
            </a:br>
            <a:r>
              <a:rPr lang="de-CH" dirty="0"/>
              <a:t>können übernommen werden, denn: Kommunikation ist </a:t>
            </a:r>
            <a:br>
              <a:rPr lang="de-CH" dirty="0"/>
            </a:br>
            <a:r>
              <a:rPr lang="de-CH" dirty="0"/>
              <a:t>keine exakte Wissenschaft. 1 und 1 gibt nicht immer 2!</a:t>
            </a:r>
          </a:p>
          <a:p>
            <a:pPr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76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25933" y="1145406"/>
            <a:ext cx="7622780" cy="3621857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de-DE" sz="2400" b="1" dirty="0">
                <a:solidFill>
                  <a:schemeClr val="bg2"/>
                </a:solidFill>
              </a:rPr>
              <a:t>Kommunikation ist unumgänglich, </a:t>
            </a:r>
          </a:p>
          <a:p>
            <a:pPr marL="0" indent="0">
              <a:buNone/>
            </a:pPr>
            <a:r>
              <a:rPr lang="de-DE" sz="2400" b="1" dirty="0">
                <a:solidFill>
                  <a:schemeClr val="bg2"/>
                </a:solidFill>
              </a:rPr>
              <a:t>also mach sie euch zunutze! </a:t>
            </a:r>
          </a:p>
          <a:p>
            <a:pPr marL="0" indent="0">
              <a:buNone/>
            </a:pPr>
            <a:r>
              <a:rPr lang="de-DE" sz="2400" b="1" dirty="0">
                <a:solidFill>
                  <a:schemeClr val="bg2"/>
                </a:solidFill>
              </a:rPr>
              <a:t>Ob kleines oder grosses Budget – jede und jeder kann damit erfolgreich sein! </a:t>
            </a:r>
            <a:endParaRPr lang="de-DE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bg2"/>
                </a:solidFill>
              </a:rPr>
              <a:t>Sylvie Hirzel, Leiterin Kommunikation AJB</a:t>
            </a:r>
          </a:p>
        </p:txBody>
      </p:sp>
    </p:spTree>
    <p:extLst>
      <p:ext uri="{BB962C8B-B14F-4D97-AF65-F5344CB8AC3E}">
        <p14:creationId xmlns:p14="http://schemas.microsoft.com/office/powerpoint/2010/main" val="30907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Agenda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25933" y="1591919"/>
            <a:ext cx="7622780" cy="3248496"/>
          </a:xfrm>
        </p:spPr>
        <p:txBody>
          <a:bodyPr lIns="0" tIns="0" rIns="0" bIns="0" anchor="t"/>
          <a:lstStyle/>
          <a:p>
            <a:pPr>
              <a:buFontTx/>
              <a:buChar char="-"/>
            </a:pPr>
            <a:r>
              <a:rPr lang="de-DE" dirty="0"/>
              <a:t>Das Kommunikations-Konzept im Überblick</a:t>
            </a:r>
          </a:p>
          <a:p>
            <a:pPr>
              <a:buFontTx/>
              <a:buChar char="-"/>
            </a:pPr>
            <a:r>
              <a:rPr lang="de-DE" dirty="0">
                <a:cs typeface="Arial"/>
              </a:rPr>
              <a:t>Ziele und Zielgruppen etwas detaillierter</a:t>
            </a:r>
          </a:p>
          <a:p>
            <a:pPr>
              <a:buFontTx/>
              <a:buChar char="-"/>
            </a:pPr>
            <a:r>
              <a:rPr lang="de-DE" dirty="0">
                <a:cs typeface="Arial"/>
              </a:rPr>
              <a:t>Tipps und Tricks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17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Brauchen wir ein Kommunikations-Konzept?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9BD19F9-3C4D-4F0A-8514-9C6FDF9D2287}"/>
              </a:ext>
            </a:extLst>
          </p:cNvPr>
          <p:cNvSpPr txBox="1">
            <a:spLocks/>
          </p:cNvSpPr>
          <p:nvPr/>
        </p:nvSpPr>
        <p:spPr>
          <a:xfrm>
            <a:off x="1125933" y="1719333"/>
            <a:ext cx="7622780" cy="3248496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de-DE" dirty="0"/>
              <a:t>Hoher Aufwand – für das Konzept und die Kommunikation selbst – dafür sind wir zu klein. </a:t>
            </a:r>
          </a:p>
          <a:p>
            <a:pPr>
              <a:buFontTx/>
              <a:buChar char="-"/>
            </a:pPr>
            <a:r>
              <a:rPr lang="de-DE" dirty="0"/>
              <a:t>Bibliotheken brauchen so was nicht.</a:t>
            </a:r>
          </a:p>
          <a:p>
            <a:pPr>
              <a:buFontTx/>
              <a:buChar char="-"/>
            </a:pPr>
            <a:r>
              <a:rPr lang="de-DE" dirty="0"/>
              <a:t>Bis anhin ging es auch ohne.</a:t>
            </a:r>
          </a:p>
          <a:p>
            <a:pPr>
              <a:buFontTx/>
              <a:buChar char="-"/>
            </a:pPr>
            <a:r>
              <a:rPr lang="de-DE" dirty="0"/>
              <a:t>Kommunikation kostet viel – und wo bleibt der Nutzen?</a:t>
            </a:r>
          </a:p>
          <a:p>
            <a:pPr>
              <a:buFontTx/>
              <a:buChar char="-"/>
            </a:pPr>
            <a:r>
              <a:rPr lang="de-DE" dirty="0"/>
              <a:t>Und, und, und…</a:t>
            </a:r>
          </a:p>
          <a:p>
            <a:pPr>
              <a:buFontTx/>
              <a:buChar char="-"/>
            </a:pPr>
            <a:endParaRPr lang="de-DE" dirty="0">
              <a:cs typeface="Arial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75B5A1E-A5A0-41BC-AE38-397295C5A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339" y="3527444"/>
            <a:ext cx="1551473" cy="11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Kommunikation ist vielfältig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25933" y="1604111"/>
            <a:ext cx="7622780" cy="3248496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de-CH" sz="1600" b="1" dirty="0"/>
              <a:t>Zielgruppen und Personas</a:t>
            </a:r>
          </a:p>
          <a:p>
            <a:pPr marL="0" indent="0">
              <a:buNone/>
            </a:pPr>
            <a:r>
              <a:rPr lang="de-CH" sz="1600" dirty="0"/>
              <a:t>Im Privatleben passen wir unsere Kommunikation automatisch den jeweiligen Gesprächs-Partnerinnen und -Partnern an. Es ist ein Unterschied, ob wir mit alten Freunden, der Grossmutter oder einer Steuerbeamtin sprechen.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B3D118-B19F-4E98-AEDA-0D05D7987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34" y="3171402"/>
            <a:ext cx="2422848" cy="15958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CE0DF5B-F438-4D63-9D1D-341A70DCE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490" y="3171402"/>
            <a:ext cx="2331041" cy="15994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3231646-2F91-41A7-8F45-909C28A16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414" y="3171402"/>
            <a:ext cx="2411863" cy="16109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Kommunikation ist vielfältig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25933" y="1640687"/>
            <a:ext cx="7622780" cy="3248496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Unzählige Kommunikations-Kanäle und unzählige Botschaften</a:t>
            </a:r>
          </a:p>
          <a:p>
            <a:pPr marL="0" indent="0"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Immer mehr Kanäle müssen bedient werden, die auch noch eine sehr individuelle Ansprache verlangen.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62CF47A-0D17-4825-B139-16AA61518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34" y="2877522"/>
            <a:ext cx="3800334" cy="20168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4D9931F-943B-45ED-99B7-10609C8EA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546" y="2877522"/>
            <a:ext cx="3029381" cy="20168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1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Social Media in der Schweiz – August 2023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 lIns="0" tIns="0" rIns="0" bIns="0" anchor="t"/>
          <a:lstStyle/>
          <a:p>
            <a:pPr marL="0" indent="0">
              <a:buNone/>
            </a:pPr>
            <a:r>
              <a:rPr lang="de-CH" sz="1600" dirty="0"/>
              <a:t>Die Mehrheit (69 %) der Nutzer*innen nutzen die sozialen Medien täglich oder mehrmals täglich. Bei den Jüngeren ist die Nutzung von Social Media noch stärker: 99 % der 14- bis 19-Jährigen geben an, Social Media zu nutzen und bei den 20- bis 29-Jährigen sind es 87 %.</a:t>
            </a:r>
            <a:endParaRPr lang="de-DE" sz="1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E68F257-955A-443F-9A86-350039CE8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33" y="2805448"/>
            <a:ext cx="2617011" cy="2168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56CE8DA-BE00-47B5-B317-1F56E91C794B}"/>
              </a:ext>
            </a:extLst>
          </p:cNvPr>
          <p:cNvSpPr txBox="1"/>
          <p:nvPr/>
        </p:nvSpPr>
        <p:spPr>
          <a:xfrm>
            <a:off x="4014819" y="2805448"/>
            <a:ext cx="364113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sz="1200" dirty="0"/>
              <a:t>YouTube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Weltweit 2.56 Milliarden aktive Nutzer monatlich!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Täglich werden 720’000 Stunden Videos auf YouTube hochgeladen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2E8D772-97BD-4450-9F9C-071037A806ED}"/>
              </a:ext>
            </a:extLst>
          </p:cNvPr>
          <p:cNvSpPr txBox="1"/>
          <p:nvPr/>
        </p:nvSpPr>
        <p:spPr>
          <a:xfrm>
            <a:off x="4014819" y="3804249"/>
            <a:ext cx="364113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sz="1200" dirty="0"/>
              <a:t>TikTok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1.3 Milliarden Nutzer pro Monat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Durchschnittlich verbringen Nutzer 52 Minuten pro Tag auf der App  </a:t>
            </a:r>
          </a:p>
        </p:txBody>
      </p:sp>
    </p:spTree>
    <p:extLst>
      <p:ext uri="{BB962C8B-B14F-4D97-AF65-F5344CB8AC3E}">
        <p14:creationId xmlns:p14="http://schemas.microsoft.com/office/powerpoint/2010/main" val="10695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Erfolgreiche Kommunikation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25933" y="1567535"/>
            <a:ext cx="7622780" cy="3248496"/>
          </a:xfrm>
        </p:spPr>
        <p:txBody>
          <a:bodyPr lIns="0" tIns="0" rIns="0" bIns="0" anchor="t"/>
          <a:lstStyle/>
          <a:p>
            <a:pPr>
              <a:buFontTx/>
              <a:buChar char="-"/>
            </a:pPr>
            <a:r>
              <a:rPr lang="de-CH" dirty="0"/>
              <a:t>Erfolgt aufgrund von Zielen</a:t>
            </a:r>
          </a:p>
          <a:p>
            <a:pPr>
              <a:buFontTx/>
              <a:buChar char="-"/>
            </a:pPr>
            <a:r>
              <a:rPr lang="de-CH" dirty="0"/>
              <a:t>Ist auf die Zielgruppen ausgerichtet </a:t>
            </a:r>
          </a:p>
          <a:p>
            <a:pPr>
              <a:buFontTx/>
              <a:buChar char="-"/>
            </a:pPr>
            <a:r>
              <a:rPr lang="de-CH" dirty="0"/>
              <a:t>Findet dort statt, wo sich die Zielgruppen tummeln</a:t>
            </a:r>
          </a:p>
          <a:p>
            <a:pPr>
              <a:buFontTx/>
              <a:buChar char="-"/>
            </a:pPr>
            <a:r>
              <a:rPr lang="de-CH" dirty="0"/>
              <a:t>Ist authentisch und widerspruchsfrei</a:t>
            </a:r>
          </a:p>
          <a:p>
            <a:pPr>
              <a:buFontTx/>
              <a:buChar char="-"/>
            </a:pPr>
            <a:r>
              <a:rPr lang="de-CH" dirty="0"/>
              <a:t>Bedient sich Geschichten und nicht plumper Werbebotschaften</a:t>
            </a:r>
          </a:p>
          <a:p>
            <a:pPr>
              <a:buFontTx/>
              <a:buChar char="-"/>
            </a:pPr>
            <a:r>
              <a:rPr lang="de-CH" dirty="0"/>
              <a:t>Ermöglicht einen Dialog</a:t>
            </a:r>
          </a:p>
          <a:p>
            <a:pPr>
              <a:buFontTx/>
              <a:buChar char="-"/>
            </a:pPr>
            <a:r>
              <a:rPr lang="de-CH" dirty="0"/>
              <a:t>Ist inhaltlich und visuell ansprechend</a:t>
            </a:r>
          </a:p>
          <a:p>
            <a:pPr>
              <a:buFontTx/>
              <a:buChar char="-"/>
            </a:pPr>
            <a:r>
              <a:rPr lang="de-CH" dirty="0"/>
              <a:t>Und verspricht nur, was sie auch hält </a:t>
            </a:r>
          </a:p>
        </p:txBody>
      </p:sp>
    </p:spTree>
    <p:extLst>
      <p:ext uri="{BB962C8B-B14F-4D97-AF65-F5344CB8AC3E}">
        <p14:creationId xmlns:p14="http://schemas.microsoft.com/office/powerpoint/2010/main" val="39647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/>
          <a:lstStyle/>
          <a:p>
            <a:r>
              <a:rPr lang="de-DE" dirty="0"/>
              <a:t>Kommunikations-Konzept im Überblick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 lIns="0" tIns="0" rIns="0" bIns="0" anchor="t"/>
          <a:lstStyle/>
          <a:p>
            <a:pPr lvl="1">
              <a:buFont typeface="Arial" panose="05000000000000000000" pitchFamily="2" charset="2"/>
              <a:buChar char="–"/>
            </a:pPr>
            <a:endParaRPr lang="de-DE" dirty="0">
              <a:cs typeface="Arial"/>
            </a:endParaRPr>
          </a:p>
          <a:p>
            <a:endParaRPr lang="de-DE" dirty="0">
              <a:cs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786B09-BB77-43F1-9BEF-20C686BC0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1570889"/>
            <a:ext cx="7153275" cy="2552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F7FF1D5-AB73-40EE-A46E-D187509DF19F}"/>
              </a:ext>
            </a:extLst>
          </p:cNvPr>
          <p:cNvSpPr txBox="1"/>
          <p:nvPr/>
        </p:nvSpPr>
        <p:spPr>
          <a:xfrm>
            <a:off x="995361" y="4303099"/>
            <a:ext cx="71532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Quelle: TM Agentur für Konzept, Text und Design – 6.12.22 Daniela Schori</a:t>
            </a:r>
          </a:p>
          <a:p>
            <a:r>
              <a:rPr lang="de-CH" sz="1000" dirty="0">
                <a:hlinkClick r:id="rId4"/>
              </a:rPr>
              <a:t>https://www.tmkommunikation.ch/aktuell/blog/in-neun-schritten-zum-kommunikationskonzept-44.html</a:t>
            </a:r>
            <a:endParaRPr lang="de-CH" sz="10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73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Kommunikations-Ziele im Überblick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 lIns="0" tIns="0" rIns="0" bIns="0" anchor="t"/>
          <a:lstStyle/>
          <a:p>
            <a:r>
              <a:rPr lang="de-DE" dirty="0"/>
              <a:t>Wahrnehmung</a:t>
            </a:r>
          </a:p>
          <a:p>
            <a:r>
              <a:rPr lang="de-DE" dirty="0"/>
              <a:t>Bekanntmachung</a:t>
            </a:r>
          </a:p>
          <a:p>
            <a:r>
              <a:rPr lang="de-DE" dirty="0"/>
              <a:t>Wissen</a:t>
            </a:r>
          </a:p>
          <a:p>
            <a:r>
              <a:rPr lang="de-DE" dirty="0"/>
              <a:t>Interesse wecken</a:t>
            </a:r>
          </a:p>
          <a:p>
            <a:r>
              <a:rPr lang="de-DE" dirty="0"/>
              <a:t>Vermittlung von Informationen</a:t>
            </a:r>
          </a:p>
          <a:p>
            <a:r>
              <a:rPr lang="de-DE" dirty="0"/>
              <a:t>Handlungen auslösen</a:t>
            </a:r>
          </a:p>
        </p:txBody>
      </p:sp>
      <p:pic>
        <p:nvPicPr>
          <p:cNvPr id="4098" name="Picture 2" descr="Free photo dart target arrow hitting on bullseye with sun light">
            <a:extLst>
              <a:ext uri="{FF2B5EF4-FFF2-40B4-BE49-F238E27FC236}">
                <a16:creationId xmlns:a16="http://schemas.microsoft.com/office/drawing/2014/main" id="{47E5469F-735D-40DD-9892-3B1A00D1E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959" y="2634351"/>
            <a:ext cx="2840400" cy="18966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1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JB Basis mit Kopfzeile">
  <a:themeElements>
    <a:clrScheme name="AJB CD Farben">
      <a:dk1>
        <a:sysClr val="windowText" lastClr="000000"/>
      </a:dk1>
      <a:lt1>
        <a:srgbClr val="FFFFFF"/>
      </a:lt1>
      <a:dk2>
        <a:srgbClr val="009EE0"/>
      </a:dk2>
      <a:lt2>
        <a:srgbClr val="00629B"/>
      </a:lt2>
      <a:accent1>
        <a:srgbClr val="009EE0"/>
      </a:accent1>
      <a:accent2>
        <a:srgbClr val="00629B"/>
      </a:accent2>
      <a:accent3>
        <a:srgbClr val="E87722"/>
      </a:accent3>
      <a:accent4>
        <a:srgbClr val="000000"/>
      </a:accent4>
      <a:accent5>
        <a:srgbClr val="000000"/>
      </a:accent5>
      <a:accent6>
        <a:srgbClr val="FFFFFF"/>
      </a:accent6>
      <a:hlink>
        <a:srgbClr val="009EE0"/>
      </a:hlink>
      <a:folHlink>
        <a:srgbClr val="00629B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JB_Stakeholder_Basisvorlage_2017_Juli.pptx" id="{B8670B9E-47D2-4B73-B9B4-2E82C13CF9FA}" vid="{190FDBE0-9A35-43D3-9D93-9FB5650B0BA1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B5837316F4C64BBBE99EC2005C45A5" ma:contentTypeVersion="21" ma:contentTypeDescription="Create a new document." ma:contentTypeScope="" ma:versionID="354b0bbabf7675e585bbabfe0b1909a3">
  <xsd:schema xmlns:xsd="http://www.w3.org/2001/XMLSchema" xmlns:xs="http://www.w3.org/2001/XMLSchema" xmlns:p="http://schemas.microsoft.com/office/2006/metadata/properties" xmlns:ns2="1b82f3a9-b002-472b-8d6a-ce2121da699a" xmlns:ns3="4fc3d76c-b872-4567-9233-6604ebc0ce20" targetNamespace="http://schemas.microsoft.com/office/2006/metadata/properties" ma:root="true" ma:fieldsID="9ece95310b4d1f43584b806db1698d50" ns2:_="" ns3:_="">
    <xsd:import namespace="1b82f3a9-b002-472b-8d6a-ce2121da699a"/>
    <xsd:import namespace="4fc3d76c-b872-4567-9233-6604ebc0ce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8e9493882f14703911945d2cb465c68" minOccurs="0"/>
                <xsd:element ref="ns3:TaxCatchAll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ServiceDateTaken" minOccurs="0"/>
                <xsd:element ref="ns2:Datum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2f3a9-b002-472b-8d6a-ce2121da69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8e9493882f14703911945d2cb465c68" ma:index="11" nillable="true" ma:taxonomy="true" ma:internalName="d8e9493882f14703911945d2cb465c68" ma:taxonomyFieldName="Themen" ma:displayName="Themen" ma:default="" ma:fieldId="{d8e94938-82f1-4703-9119-45d2cb465c68}" ma:taxonomyMulti="true" ma:sspId="571bce2d-b38f-4b29-900a-99dd72df04f6" ma:termSetId="d3fbcca9-486c-46f2-b74c-472374a28c6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Flow_SignoffStatus" ma:index="13" nillable="true" ma:displayName="Sign-off status" ma:internalName="_x0024_Resources_x003a_core_x002c_Signoff_Status_x003b_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Datum" ma:index="17" nillable="true" ma:displayName="Datum" ma:format="DateOnly" ma:internalName="Datum">
      <xsd:simpleType>
        <xsd:restriction base="dms:DateTim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571bce2d-b38f-4b29-900a-99dd72df04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3d76c-b872-4567-9233-6604ebc0ce2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4c72458-061a-4342-a7a7-5fe3dc529310}" ma:internalName="TaxCatchAll" ma:showField="CatchAllData" ma:web="4fc3d76c-b872-4567-9233-6604ebc0ce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8e9493882f14703911945d2cb465c68 xmlns="1b82f3a9-b002-472b-8d6a-ce2121da699a">
      <Terms xmlns="http://schemas.microsoft.com/office/infopath/2007/PartnerControls"/>
    </d8e9493882f14703911945d2cb465c68>
    <lcf76f155ced4ddcb4097134ff3c332f xmlns="1b82f3a9-b002-472b-8d6a-ce2121da699a">
      <Terms xmlns="http://schemas.microsoft.com/office/infopath/2007/PartnerControls"/>
    </lcf76f155ced4ddcb4097134ff3c332f>
    <_Flow_SignoffStatus xmlns="1b82f3a9-b002-472b-8d6a-ce2121da699a" xsi:nil="true"/>
    <TaxCatchAll xmlns="4fc3d76c-b872-4567-9233-6604ebc0ce20" xsi:nil="true"/>
    <Datum xmlns="1b82f3a9-b002-472b-8d6a-ce2121da699a" xsi:nil="true"/>
  </documentManagement>
</p:properties>
</file>

<file path=customXml/itemProps1.xml><?xml version="1.0" encoding="utf-8"?>
<ds:datastoreItem xmlns:ds="http://schemas.openxmlformats.org/officeDocument/2006/customXml" ds:itemID="{59362329-18B6-478F-8E29-D23D6FDA94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82f3a9-b002-472b-8d6a-ce2121da699a"/>
    <ds:schemaRef ds:uri="4fc3d76c-b872-4567-9233-6604ebc0ce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004B08-EA4F-4431-AD1E-1EA4CB685B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389ACA-0277-4BFA-AB78-ABDB8459E8BA}">
  <ds:schemaRefs>
    <ds:schemaRef ds:uri="http://schemas.microsoft.com/office/2006/metadata/properties"/>
    <ds:schemaRef ds:uri="1b82f3a9-b002-472b-8d6a-ce2121da699a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fc3d76c-b872-4567-9233-6604ebc0ce20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AJB_Stakeholder_Basisvorlage</Template>
  <TotalTime>0</TotalTime>
  <Words>1012</Words>
  <Application>Microsoft Office PowerPoint</Application>
  <PresentationFormat>Bildschirmpräsentation (16:9)</PresentationFormat>
  <Paragraphs>125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Symbol</vt:lpstr>
      <vt:lpstr>Wingdings</vt:lpstr>
      <vt:lpstr>AJB Basis mit Kopfzeile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Bildungsdirektion Kanton Zürich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Scheuchzer Julia</dc:creator>
  <cp:lastModifiedBy>Heeroo Simone</cp:lastModifiedBy>
  <cp:revision>118</cp:revision>
  <cp:lastPrinted>2015-10-07T10:12:02Z</cp:lastPrinted>
  <dcterms:created xsi:type="dcterms:W3CDTF">2022-12-05T10:59:50Z</dcterms:created>
  <dcterms:modified xsi:type="dcterms:W3CDTF">2023-09-18T13:56:07Z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0x010100F3B5837316F4C64BBBE99EC2005C45A5</vt:lpwstr>
  </property>
  <property fmtid="{D5CDD505-2E9C-101B-9397-08002B2CF9AE}" pid="3" name="MediaServiceImageTags">
    <vt:lpwstr/>
  </property>
  <property fmtid="{D5CDD505-2E9C-101B-9397-08002B2CF9AE}" pid="4" name="Themen">
    <vt:lpwstr/>
  </property>
</Properties>
</file>